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6"/>
  </p:notesMasterIdLst>
  <p:sldIdLst>
    <p:sldId id="256" r:id="rId2"/>
    <p:sldId id="398" r:id="rId3"/>
    <p:sldId id="404" r:id="rId4"/>
    <p:sldId id="271" r:id="rId5"/>
    <p:sldId id="392" r:id="rId6"/>
    <p:sldId id="393" r:id="rId7"/>
    <p:sldId id="394" r:id="rId8"/>
    <p:sldId id="395" r:id="rId9"/>
    <p:sldId id="277" r:id="rId10"/>
    <p:sldId id="278" r:id="rId11"/>
    <p:sldId id="279" r:id="rId12"/>
    <p:sldId id="382" r:id="rId13"/>
    <p:sldId id="386" r:id="rId14"/>
    <p:sldId id="387" r:id="rId15"/>
    <p:sldId id="383" r:id="rId16"/>
    <p:sldId id="384" r:id="rId17"/>
    <p:sldId id="385" r:id="rId18"/>
    <p:sldId id="366" r:id="rId19"/>
    <p:sldId id="258" r:id="rId20"/>
    <p:sldId id="268" r:id="rId21"/>
    <p:sldId id="378" r:id="rId22"/>
    <p:sldId id="269" r:id="rId23"/>
    <p:sldId id="405" r:id="rId24"/>
    <p:sldId id="270" r:id="rId25"/>
    <p:sldId id="283" r:id="rId26"/>
    <p:sldId id="389" r:id="rId27"/>
    <p:sldId id="284" r:id="rId28"/>
    <p:sldId id="396" r:id="rId29"/>
    <p:sldId id="379" r:id="rId30"/>
    <p:sldId id="391" r:id="rId31"/>
    <p:sldId id="359" r:id="rId32"/>
    <p:sldId id="373" r:id="rId33"/>
    <p:sldId id="376" r:id="rId34"/>
    <p:sldId id="377" r:id="rId35"/>
    <p:sldId id="360" r:id="rId36"/>
    <p:sldId id="275" r:id="rId37"/>
    <p:sldId id="281" r:id="rId38"/>
    <p:sldId id="267" r:id="rId39"/>
    <p:sldId id="388" r:id="rId40"/>
    <p:sldId id="399" r:id="rId41"/>
    <p:sldId id="400" r:id="rId42"/>
    <p:sldId id="401" r:id="rId43"/>
    <p:sldId id="402" r:id="rId44"/>
    <p:sldId id="403" r:id="rId45"/>
    <p:sldId id="367" r:id="rId46"/>
    <p:sldId id="372" r:id="rId47"/>
    <p:sldId id="370" r:id="rId48"/>
    <p:sldId id="371" r:id="rId49"/>
    <p:sldId id="368" r:id="rId50"/>
    <p:sldId id="369" r:id="rId51"/>
    <p:sldId id="280" r:id="rId52"/>
    <p:sldId id="282" r:id="rId53"/>
    <p:sldId id="285" r:id="rId54"/>
    <p:sldId id="345" r:id="rId55"/>
    <p:sldId id="306" r:id="rId56"/>
    <p:sldId id="346" r:id="rId57"/>
    <p:sldId id="300" r:id="rId58"/>
    <p:sldId id="323" r:id="rId59"/>
    <p:sldId id="358" r:id="rId60"/>
    <p:sldId id="321" r:id="rId61"/>
    <p:sldId id="354" r:id="rId62"/>
    <p:sldId id="356" r:id="rId63"/>
    <p:sldId id="357" r:id="rId64"/>
    <p:sldId id="355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68B7D0-783E-C854-B84B-54AEE82E53FE}" v="258" dt="2026-01-12T22:07:15.6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89935" autoAdjust="0"/>
  </p:normalViewPr>
  <p:slideViewPr>
    <p:cSldViewPr snapToGrid="0">
      <p:cViewPr varScale="1">
        <p:scale>
          <a:sx n="71" d="100"/>
          <a:sy n="71" d="100"/>
        </p:scale>
        <p:origin x="83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11A2A-242C-4A76-8F11-DDEE05EE4F90}" type="datetimeFigureOut">
              <a:rPr lang="en-US" smtClean="0"/>
              <a:t>16-Apr-26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5FCB5-689E-4BD4-A172-72509472E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3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FA683-E649-2ED7-BD32-E70B7C905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D6F6DC-162F-327F-EE24-1F606C251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1D1963-8D70-1E76-B191-7302A8001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12139-8A69-C921-AB45-68BAB7448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1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52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F6D98-6187-E040-6879-C0E598F23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A8DCE-1EC5-9D74-4E88-3D959E91C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BD25A-B4DE-C4E1-5837-DD15AFFE8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C3840-BC0B-DC07-2043-DC1D4D00E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07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C715F-25C0-00B4-CDC4-CEF8A9D56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AA3847-36D3-6F23-DFF6-E8D7BB2F7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0FB484-A3DC-7B56-F05D-729E3A3EE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124D6-5FB7-2110-17BA-324FA7E43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79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79EAE-5656-E31C-CA03-6405B6E00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56F000-1230-DEEA-C1E9-FB172434A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7D4DA-2350-8941-EF39-2455E6B82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9F2B9-2740-28D0-35DB-4E593F221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25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BDC25-B01A-0A8F-82BA-4BEC13341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914C08-A3AA-2DEA-2DE5-6AEFF787E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6C5442-5841-A560-B8AE-31E8210DE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E4910-04AA-41EB-EE6B-617F9ADE5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88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4F224-7229-D4C6-AE94-8D10FE9BD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8BA10-5AFF-61C6-B7E5-607B124F9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9438D7-8503-673F-BF56-557B888C5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FB683-EE8E-7D95-6CC7-7EC2BC7EF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97817-C73C-3A21-48B3-0A97563A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C52C54-244F-5A33-0973-8918A1D0D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4873A-EC10-7E46-B217-9F21CAFE0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618FB-0E59-6BF2-2FD5-385C6603D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81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93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87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40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10B0B-79E1-CCC2-E773-D9358255F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902420-CD4B-E039-C7B8-253D191F6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F81AFE-0BE6-22B7-CF8A-CA4FA8594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1ED27-9535-C720-C2A9-8B3A6EFE3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91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00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Ours agrees w/ Mark Eberlein’s result decently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07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1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C1B1F-B5C6-CDD8-05F4-181163CED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EED248-2966-D68C-1C94-93E58BD8C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01DAD2-467E-3BD7-8DCF-7894EA324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0C9E8-FE51-EA5F-C27E-9B6DDA0FF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07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CBF3B-E01E-3149-8CA3-A2748D567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C25B0F-25D6-13B8-195C-00726B2C6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2A83C1-5162-3D28-2B42-D108025B2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4EB75-E00C-87C4-FA9E-B8BDAD47E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79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E15A0-18EA-29C4-376E-5403E9E60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C5CDD-1DB9-38E6-39B5-989945E43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480090-59C9-0476-1BEC-039DFE630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1A7DB-665E-0AFE-E640-FBB119569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22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7E8F2-EBE7-B7BE-5265-2C5501F09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1C1CE-735E-D7B8-E903-7B3F98076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E1A5D7-D5DE-9501-A48E-E9E3464FA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DA367-4B06-9654-CACB-B0B7264A3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83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2B446-31AB-55C3-A35E-3AD543A01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9C27E-DE32-DE8C-7087-8C416045E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B8783-D12C-4726-1177-DDD778207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5F1C4-403F-97A2-24C5-8E4DDAC05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50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0F6D6-CB0A-FF72-634D-BD5FF9FB0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2EF0F5-FFE7-6523-EC8C-ADA178C47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729154-0618-2457-5A60-5574A3978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24581-C453-FD0B-0635-643890A62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02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Gibbs Free Energy effect: </a:t>
            </a:r>
            <a:r>
              <a:rPr lang="en-US" dirty="0" err="1"/>
              <a:t>wadsleyite</a:t>
            </a:r>
            <a:r>
              <a:rPr lang="en-US" dirty="0"/>
              <a:t> and ringwoodite separated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5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F4F4A-AF0D-76EA-A3D0-C8C162F5E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AC840B-AD9E-9CCA-6D14-BD419BCDC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A092DD-1187-DC11-B5E1-FE47B2317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D90F4-1173-ADCA-1666-8E7DC9E2E8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80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33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8C9EC-FFA3-207F-D266-97E4347D7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C03F6-9D9C-5AF0-4083-D1E210C85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A66EF6-4037-36C1-D397-722C3634D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F47AB-8A0F-BF2D-7CFD-E7DAC2A3B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17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F3798-E33E-DB2A-98B6-6DAD0979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BD05F-96CB-17C1-D705-07B094FB0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ECE1A9-EFF3-2AD5-3AC4-0068CCCD8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79DDD-775B-AD53-DA65-B45F88E82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65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C3136-62C5-FFCF-02AB-3C5E2CC75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3143B-DDE1-7F97-03EA-2CD38D939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3D356B-5438-72C0-096B-AE45867AE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2E80A-1B19-6ED2-358E-C82B57772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18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CCA9-A714-3A71-751C-DD4A2447E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44FAB-492A-B59D-2A42-CED791C9E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D670D0-2A6D-0E19-E74B-4F3F7A277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EFC99-32F9-02B9-9A2E-12C4CC9F12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56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5704B-1053-5944-612D-31C5EE30C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7AEB0-0A8C-3EA1-AF2F-FA91495B3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3D9DC8-F883-2CE6-0433-DA23A4A3F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E21DB-2DA9-7B90-2A1D-2B2BBFF25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31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71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5FCB5-689E-4BD4-A172-72509472E6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0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4406-9FC5-ACFE-893D-D4EADEB1A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8" y="745440"/>
            <a:ext cx="8132227" cy="3559859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AF19C-C14B-F137-2DE9-199245904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308" y="4669316"/>
            <a:ext cx="8132227" cy="13504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A999-B8D4-1774-9F1B-9F9FE1B3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3B7B-C7B5-42CF-90CF-67B3D21B2314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5D5D-2AE2-6F91-D1EB-6DD8FC3C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29E4-3A4E-970A-17A8-1E17D37D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3731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DEBC-9F49-FA9D-D13C-DB380A62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451"/>
            <a:ext cx="10875953" cy="12146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0CB13-23E6-D711-450C-A85A0CB9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5467" y="1972101"/>
            <a:ext cx="10848873" cy="404769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BB7B-5C14-76DB-FEA8-3DBC09A9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9902-F134-45BD-ABD2-80C28059B090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C13CC-29B3-9FDC-C746-D5D65CC2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52A12-895F-E9BE-5289-4E0411BD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0378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17614-2270-537D-8B09-6CB65016A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9496" y="755981"/>
            <a:ext cx="2277552" cy="5338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C98B5-885C-CBB1-A858-76F65F7D2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755981"/>
            <a:ext cx="8230086" cy="5338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5DAFE-6A83-FB7D-72DF-232EFE20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4DB0-379A-41B7-9B29-7F42F0D571D5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1CCF-A3CD-506E-3AAE-CAEFA8C1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0DD9D-25C2-0EDF-A6F4-71946D57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21801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D22A-1F6D-0DE5-E04A-DC466353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DD6F-7C93-3CD3-AC8D-28A78787C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06E74-14FC-84D9-4B41-7D9FB0D5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6519-E62D-4F8C-AE1E-36928EC7D15C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A7DC-6292-6181-949E-F8BC3FA1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0F5C6-EADC-E072-B19B-49BB11DF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93332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B2054-1AE7-534F-0CFE-1F0628A0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38" y="2243708"/>
            <a:ext cx="9156288" cy="3776091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8EC2A-45C7-131C-0F4A-56E62EB0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137" y="838201"/>
            <a:ext cx="9156289" cy="14055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A323-2679-E978-8856-2FEBE8F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AEB6-FCE1-4CD5-923B-84E54F1460D5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71DC2-625E-0477-BF8C-F3CDDCE4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A644-D449-E464-C2DF-F045A518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329848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2719-44A3-3EE8-D757-F0E0F963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97" y="750627"/>
            <a:ext cx="10846556" cy="130415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0DC2-69F2-A056-508C-F5138E71F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961" y="2075250"/>
            <a:ext cx="4571288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2243E-0673-54F2-5B38-DF5D2C7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560" y="2075250"/>
            <a:ext cx="4770191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46B7D-7BAF-8DE9-FB5A-282908B0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4C2F-71A1-43C9-B2F6-A4FAC8157F1A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99017-BDD7-56C7-43AE-4B86AC78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E7D63-14BF-E333-B350-75DA58E2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35468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7F72-3970-859F-C268-E9940EF2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49" y="743803"/>
            <a:ext cx="10764271" cy="102536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7CC6-89B8-3CF3-6973-1B5B71782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961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50EB0-E35B-DA3D-B6A1-2422B01C6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6961" y="2678597"/>
            <a:ext cx="4571287" cy="35067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A15D0-F178-1506-0E61-C8FFDF9BD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8633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CB421-A65A-A7DC-40A7-D8B76F9C3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8633" y="2678596"/>
            <a:ext cx="4571287" cy="35067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F5675-5329-D2DB-FAFF-700D076C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31DCC-9916-4BB7-A2E9-25EC84C740A7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92A97-07D9-5E5C-2A31-3B7D764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26143-8FEE-0ABD-25C7-C34AF656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0315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6EFE-D86C-B076-D4D1-FAD1883E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766"/>
            <a:ext cx="7240293" cy="354753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F3B23-C631-4B62-3211-30222ABE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146A-335D-4B7F-86AE-5D483B1F631C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9A1FB-EA0D-F6A3-A4EB-001AA082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671B7-A902-587D-89D0-ECFB738F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8752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27D49-E5B4-0E67-FCFC-62A04E70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D8EC-8E17-4CE6-99C2-C22488572868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E4B02-DD32-C63F-6FEE-BC36E2EF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5FA8B-18F7-7DDC-74E0-B1C7139E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75346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D42A-8FC3-F6BE-4CF7-1490DE4F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95" y="766636"/>
            <a:ext cx="3951745" cy="151062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A2BAA-1CCB-696D-D506-5E174708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702452"/>
            <a:ext cx="6249988" cy="53173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3C3E7-B970-EF6C-A6D3-6CB81C948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953" y="2277264"/>
            <a:ext cx="3752747" cy="37425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32464-D130-7DA0-050D-B444566B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0ABA-DFFA-4B13-BB77-624D9164A38B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2B3B4-209E-187A-6F86-2F2EAD9F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A2A86-6CB1-F027-66AC-8EBFA9D0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685507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8F49-A418-C21F-25DC-E4C2E171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2" y="765850"/>
            <a:ext cx="3995693" cy="177477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8CDE2-0C1B-D3BE-F399-98D983EF453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05400" y="838200"/>
            <a:ext cx="6249988" cy="51815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86322-CA2D-A634-C10E-4F22BCE4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137" y="2552699"/>
            <a:ext cx="3736563" cy="3467099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D0DD6-F55F-4437-DEC5-FA602850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fld id="{3220A08F-2B1D-4498-A043-7C299B1C2561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B46D7-EE7C-E399-6A6B-18237228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1B808-3207-D755-3B0B-E1D8814B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7822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F45E2-9197-4E34-029A-725ADAC0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CC19E-63FE-1D76-2550-01FD9A6D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A067-55BA-33CD-E6F2-B24B2D5DE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0137" y="63202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67E9B64-DC09-41C8-9DE3-DA74AF8D2F97}" type="datetimeFigureOut">
              <a:rPr lang="en-US" dirty="0"/>
              <a:t>16-Apr-26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5EAE2-7EF5-FFAA-CD74-AA63C6711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cap="all" spc="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9DC1A-2539-3AE9-11EA-B87D22E62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E91CC32-6A6B-4E2E-BBA1-6864F305DA2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39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528">
          <p15:clr>
            <a:srgbClr val="F26B43"/>
          </p15:clr>
        </p15:guide>
        <p15:guide id="19" orient="horz" pos="2160">
          <p15:clr>
            <a:srgbClr val="F26B43"/>
          </p15:clr>
        </p15:guide>
        <p15:guide id="20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8" y="1158305"/>
            <a:ext cx="5880488" cy="3751405"/>
          </a:xfrm>
        </p:spPr>
        <p:txBody>
          <a:bodyPr>
            <a:normAutofit/>
          </a:bodyPr>
          <a:lstStyle/>
          <a:p>
            <a:r>
              <a:rPr lang="en-US" sz="4400" dirty="0">
                <a:ea typeface="+mj-lt"/>
                <a:cs typeface="+mj-lt"/>
              </a:rPr>
              <a:t>A New Interior Structure Model &amp; The Importance of Solar System Validation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468" y="4702996"/>
            <a:ext cx="4896720" cy="208794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1600" dirty="0"/>
              <a:t>Bennett Neil Skinner, Ralph Pudritz, Ryan Cloutier</a:t>
            </a:r>
            <a:br>
              <a:rPr lang="en-US" sz="1600" dirty="0"/>
            </a:br>
            <a:r>
              <a:rPr lang="en-US" sz="1600" dirty="0"/>
              <a:t>McMaster University</a:t>
            </a:r>
            <a:br>
              <a:rPr lang="en-US" sz="1600" dirty="0"/>
            </a:br>
            <a:r>
              <a:rPr lang="en-US" sz="1600" dirty="0"/>
              <a:t>Revision Submitted to MNRAS</a:t>
            </a:r>
            <a:br>
              <a:rPr lang="en-US" sz="1600" dirty="0"/>
            </a:br>
            <a:r>
              <a:rPr lang="en-US" sz="1600" dirty="0"/>
              <a:t>Layers of Understanding:</a:t>
            </a:r>
            <a:br>
              <a:rPr lang="en-US" sz="1600" dirty="0"/>
            </a:br>
            <a:r>
              <a:rPr lang="en-US" sz="1600" dirty="0"/>
              <a:t>Model Intercomparisons of Exoplanet Interiors</a:t>
            </a:r>
            <a:br>
              <a:rPr lang="en-US" sz="1600" dirty="0"/>
            </a:br>
            <a:r>
              <a:rPr lang="en-US" sz="1600" dirty="0"/>
              <a:t>Heidelberg, Germany</a:t>
            </a:r>
            <a:br>
              <a:rPr lang="en-US" sz="1600" dirty="0"/>
            </a:br>
            <a:r>
              <a:rPr lang="en-US" sz="1600" dirty="0"/>
              <a:t>16 April 2026</a:t>
            </a:r>
          </a:p>
        </p:txBody>
      </p:sp>
      <p:pic>
        <p:nvPicPr>
          <p:cNvPr id="46" name="Picture 45" descr="Outer space photo of the earth with the night terminator">
            <a:extLst>
              <a:ext uri="{FF2B5EF4-FFF2-40B4-BE49-F238E27FC236}">
                <a16:creationId xmlns:a16="http://schemas.microsoft.com/office/drawing/2014/main" id="{5118B51B-EE78-7315-2AD0-E5B0ADAFA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08" r="21307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5C3FF-7952-FD57-E111-C73BC430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74EB0-CE4E-17B7-DBA5-DC3AB2AFA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DFD3C-F318-226F-E243-8972E4DE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B5328-08C9-7529-2E0A-7FC363E0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A9A7BF-F161-242B-E958-21FBEEF29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B1BE0E-7143-F3F9-F8E6-3BD73385ED5B}"/>
              </a:ext>
            </a:extLst>
          </p:cNvPr>
          <p:cNvSpPr txBox="1"/>
          <p:nvPr/>
        </p:nvSpPr>
        <p:spPr>
          <a:xfrm>
            <a:off x="-3213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0.15% Radius Error</a:t>
            </a:r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DADEFB9-928A-362A-B056-E921491F60AD}"/>
              </a:ext>
            </a:extLst>
          </p:cNvPr>
          <p:cNvSpPr txBox="1"/>
          <p:nvPr/>
        </p:nvSpPr>
        <p:spPr>
          <a:xfrm>
            <a:off x="10639400" y="2690336"/>
            <a:ext cx="152910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-0.16% Moment of Inertia Coefficient</a:t>
            </a:r>
            <a:br>
              <a:rPr lang="en-US" dirty="0">
                <a:latin typeface="Arial"/>
                <a:cs typeface="Lucida Sans Unicode"/>
              </a:rPr>
            </a:br>
            <a:r>
              <a:rPr lang="en-US" dirty="0">
                <a:latin typeface="Arial"/>
                <a:cs typeface="Lucida Sans Unicode"/>
              </a:rPr>
              <a:t>Error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3FC612-B990-2790-B847-8F9C32F3C7D2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21790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6EFEF-18F6-A4DC-098E-97956971F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B466-34E0-650D-5E2E-322C76616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FD912-D546-DD8D-594F-4512FAD64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6F5367-2DC3-5E33-5999-8D1D2EEB7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56807-06CB-50DB-7F6A-C5B6231726EB}"/>
              </a:ext>
            </a:extLst>
          </p:cNvPr>
          <p:cNvSpPr txBox="1"/>
          <p:nvPr/>
        </p:nvSpPr>
        <p:spPr>
          <a:xfrm>
            <a:off x="-3213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0.24% Radius Error</a:t>
            </a:r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DC08019-A639-700B-6DA0-BA4398100273}"/>
              </a:ext>
            </a:extLst>
          </p:cNvPr>
          <p:cNvSpPr txBox="1"/>
          <p:nvPr/>
        </p:nvSpPr>
        <p:spPr>
          <a:xfrm>
            <a:off x="10664787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-0.36% </a:t>
            </a:r>
            <a:r>
              <a:rPr lang="en-US" dirty="0" err="1">
                <a:latin typeface="Arial"/>
                <a:cs typeface="Lucida Sans Unicode"/>
              </a:rPr>
              <a:t>MoI</a:t>
            </a:r>
            <a:r>
              <a:rPr lang="en-US" dirty="0">
                <a:latin typeface="Arial"/>
                <a:cs typeface="Lucida Sans Unicode"/>
              </a:rPr>
              <a:t> Coeff Error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20E092-B87E-CF55-346D-A209E685B0B3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18510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F935D-DE53-6332-EFDD-FA76502A9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354E8-6F59-1263-D93C-1D603111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0C4BE-D2AE-1DF3-0690-440727FEE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655E70-D9CA-CE10-35A4-E9D9E52A03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F03548-6A4A-267F-B3DD-3EF525BCFDDC}"/>
              </a:ext>
            </a:extLst>
          </p:cNvPr>
          <p:cNvSpPr txBox="1"/>
          <p:nvPr/>
        </p:nvSpPr>
        <p:spPr>
          <a:xfrm>
            <a:off x="-3213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0.24% Radius Error</a:t>
            </a:r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EBE2B5A-FE6F-831C-2ABA-D32DC7E840A4}"/>
              </a:ext>
            </a:extLst>
          </p:cNvPr>
          <p:cNvSpPr txBox="1"/>
          <p:nvPr/>
        </p:nvSpPr>
        <p:spPr>
          <a:xfrm>
            <a:off x="10664787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-0.36% </a:t>
            </a:r>
            <a:r>
              <a:rPr lang="en-US" dirty="0" err="1">
                <a:latin typeface="Arial"/>
                <a:cs typeface="Lucida Sans Unicode"/>
              </a:rPr>
              <a:t>MoI</a:t>
            </a:r>
            <a:r>
              <a:rPr lang="en-US" dirty="0">
                <a:latin typeface="Arial"/>
                <a:cs typeface="Lucida Sans Unicode"/>
              </a:rPr>
              <a:t> Coeff Error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C2C014-4753-0DAC-F863-B24510474D3B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5464758" y="3754071"/>
            <a:ext cx="3324240" cy="424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C04F56-8A8A-42FF-FCF3-17A922310A39}"/>
              </a:ext>
            </a:extLst>
          </p:cNvPr>
          <p:cNvSpPr txBox="1"/>
          <p:nvPr/>
        </p:nvSpPr>
        <p:spPr>
          <a:xfrm>
            <a:off x="3083337" y="4178463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composition has the lowest radius error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5FA464-1099-ECAD-4B5C-E62597DA67A2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34688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8A4E9-F719-9299-BE6A-688486D4B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E5F97-8509-D7A4-BFA8-B99198D38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9549B-2200-BDBE-F782-29706A73C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7AFED8-C325-8CE5-35B2-F23F94F3D0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650D1-844C-7BB4-B623-85A9C4FCFEFD}"/>
              </a:ext>
            </a:extLst>
          </p:cNvPr>
          <p:cNvSpPr txBox="1"/>
          <p:nvPr/>
        </p:nvSpPr>
        <p:spPr>
          <a:xfrm>
            <a:off x="-3213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0.24% Radius Error</a:t>
            </a:r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23AF329-F92F-047B-671A-88764C382590}"/>
              </a:ext>
            </a:extLst>
          </p:cNvPr>
          <p:cNvSpPr txBox="1"/>
          <p:nvPr/>
        </p:nvSpPr>
        <p:spPr>
          <a:xfrm>
            <a:off x="10664787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-0.36% </a:t>
            </a:r>
            <a:r>
              <a:rPr lang="en-US" dirty="0" err="1">
                <a:latin typeface="Arial"/>
                <a:cs typeface="Lucida Sans Unicode"/>
              </a:rPr>
              <a:t>MoI</a:t>
            </a:r>
            <a:r>
              <a:rPr lang="en-US" dirty="0">
                <a:latin typeface="Arial"/>
                <a:cs typeface="Lucida Sans Unicode"/>
              </a:rPr>
              <a:t> Coeff Error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918449-3792-E87C-177E-6168AE9F8A0D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5464758" y="3754071"/>
            <a:ext cx="3324240" cy="424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96C27E-A779-2F61-28C7-9C52156D7A05}"/>
              </a:ext>
            </a:extLst>
          </p:cNvPr>
          <p:cNvSpPr txBox="1"/>
          <p:nvPr/>
        </p:nvSpPr>
        <p:spPr>
          <a:xfrm>
            <a:off x="3083337" y="4178463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composition has the lowest radius error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A0E6A-B686-6EA5-18C0-D11F7D618C22}"/>
              </a:ext>
            </a:extLst>
          </p:cNvPr>
          <p:cNvSpPr txBox="1"/>
          <p:nvPr/>
        </p:nvSpPr>
        <p:spPr>
          <a:xfrm>
            <a:off x="2506529" y="222312"/>
            <a:ext cx="245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Because an underestimate here…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E1DF1D9-BD18-A64C-1A77-23838A73F688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301983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D9A16-3649-DC90-6091-32DED5C7B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4BC22-993F-A712-5605-F2D99EE41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3C263-B121-7A05-7EC6-01444674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A469F-C93A-6497-A8F3-B0D5F3F93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B07F86-7680-AA4B-D22F-F8BC10CAA435}"/>
              </a:ext>
            </a:extLst>
          </p:cNvPr>
          <p:cNvSpPr txBox="1"/>
          <p:nvPr/>
        </p:nvSpPr>
        <p:spPr>
          <a:xfrm>
            <a:off x="-3213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0.24% Radius Error</a:t>
            </a:r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D71C51A2-840B-455E-1A2A-59C8413E67BC}"/>
              </a:ext>
            </a:extLst>
          </p:cNvPr>
          <p:cNvSpPr txBox="1"/>
          <p:nvPr/>
        </p:nvSpPr>
        <p:spPr>
          <a:xfrm>
            <a:off x="10664787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-0.36% </a:t>
            </a:r>
            <a:r>
              <a:rPr lang="en-US" dirty="0" err="1">
                <a:latin typeface="Arial"/>
                <a:cs typeface="Lucida Sans Unicode"/>
              </a:rPr>
              <a:t>MoI</a:t>
            </a:r>
            <a:r>
              <a:rPr lang="en-US" dirty="0">
                <a:latin typeface="Arial"/>
                <a:cs typeface="Lucida Sans Unicode"/>
              </a:rPr>
              <a:t> Coeff Error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90647C-CEEF-83EE-1620-F6B3C2F60435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5464758" y="3754071"/>
            <a:ext cx="3324240" cy="424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0EF4051-CD0F-6196-A16B-A9609FA317D4}"/>
              </a:ext>
            </a:extLst>
          </p:cNvPr>
          <p:cNvSpPr txBox="1"/>
          <p:nvPr/>
        </p:nvSpPr>
        <p:spPr>
          <a:xfrm>
            <a:off x="3083337" y="4178463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composition has the lowest radius error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D0896-69DE-9401-CA13-C10F3B52322B}"/>
              </a:ext>
            </a:extLst>
          </p:cNvPr>
          <p:cNvSpPr txBox="1"/>
          <p:nvPr/>
        </p:nvSpPr>
        <p:spPr>
          <a:xfrm>
            <a:off x="2506529" y="222312"/>
            <a:ext cx="245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Because an underestimate here…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F22813-335B-BCAD-3928-534442EA03D6}"/>
              </a:ext>
            </a:extLst>
          </p:cNvPr>
          <p:cNvSpPr txBox="1"/>
          <p:nvPr/>
        </p:nvSpPr>
        <p:spPr>
          <a:xfrm>
            <a:off x="7846179" y="6285212"/>
            <a:ext cx="245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…Is offset by an overestimate here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A261D56-A824-B3A1-3C88-6727ADBD4980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14001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3B1C5-02B3-FAA8-B0E0-D828E01FD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77285-B8E1-155B-0A7B-084C50F62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B6E83-FD31-9B58-F018-FA39BDAD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A7D045-EEA2-C22E-D7A1-E76AE8626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DA5ECB-5613-34AE-05C7-A13EA15DDB01}"/>
              </a:ext>
            </a:extLst>
          </p:cNvPr>
          <p:cNvSpPr txBox="1"/>
          <p:nvPr/>
        </p:nvSpPr>
        <p:spPr>
          <a:xfrm>
            <a:off x="-3213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0.24% Radius Error</a:t>
            </a:r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9C386643-0244-6B83-FC8D-7CADC9601B46}"/>
              </a:ext>
            </a:extLst>
          </p:cNvPr>
          <p:cNvSpPr txBox="1"/>
          <p:nvPr/>
        </p:nvSpPr>
        <p:spPr>
          <a:xfrm>
            <a:off x="10664787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-0.36% </a:t>
            </a:r>
            <a:r>
              <a:rPr lang="en-US" dirty="0" err="1">
                <a:latin typeface="Arial"/>
                <a:cs typeface="Lucida Sans Unicode"/>
              </a:rPr>
              <a:t>MoI</a:t>
            </a:r>
            <a:r>
              <a:rPr lang="en-US" dirty="0">
                <a:latin typeface="Arial"/>
                <a:cs typeface="Lucida Sans Unicode"/>
              </a:rPr>
              <a:t> Coeff Error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B334CA-A07D-910C-9A28-BA8B03624FD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5464758" y="3754071"/>
            <a:ext cx="3324240" cy="424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010D48-B9D0-725B-C604-3508553479CC}"/>
              </a:ext>
            </a:extLst>
          </p:cNvPr>
          <p:cNvSpPr txBox="1"/>
          <p:nvPr/>
        </p:nvSpPr>
        <p:spPr>
          <a:xfrm>
            <a:off x="3083337" y="4178463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composition has the lowest radius error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5F8317-FE38-79E5-2767-39C999C07350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150182" y="406978"/>
            <a:ext cx="552703" cy="1089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9D04EC-C9E6-871B-9A68-C32D60A4B035}"/>
              </a:ext>
            </a:extLst>
          </p:cNvPr>
          <p:cNvSpPr txBox="1"/>
          <p:nvPr/>
        </p:nvSpPr>
        <p:spPr>
          <a:xfrm>
            <a:off x="1616956" y="37646"/>
            <a:ext cx="506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composition has the lowest </a:t>
            </a:r>
            <a:r>
              <a:rPr lang="en-US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Coeff error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E1AB459-560D-F592-19AD-0216EDF3333B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187981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58501-F68C-6F56-8B2C-B951A8A83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DDDFA-1EF9-3A18-C1A7-24785C0E5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3F8AF-2BB7-108C-9198-BED54D09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D0E3A-A5EA-A97D-BCF7-40045CD20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B78C92-AE3B-0A13-AD37-0BD29ACFB169}"/>
              </a:ext>
            </a:extLst>
          </p:cNvPr>
          <p:cNvSpPr txBox="1"/>
          <p:nvPr/>
        </p:nvSpPr>
        <p:spPr>
          <a:xfrm>
            <a:off x="-3213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0.24% Radius Error</a:t>
            </a:r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CB0E87D-0974-E826-7309-84B9891C26A9}"/>
              </a:ext>
            </a:extLst>
          </p:cNvPr>
          <p:cNvSpPr txBox="1"/>
          <p:nvPr/>
        </p:nvSpPr>
        <p:spPr>
          <a:xfrm>
            <a:off x="10664787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-0.36% </a:t>
            </a:r>
            <a:r>
              <a:rPr lang="en-US" dirty="0" err="1">
                <a:latin typeface="Arial"/>
                <a:cs typeface="Lucida Sans Unicode"/>
              </a:rPr>
              <a:t>MoI</a:t>
            </a:r>
            <a:r>
              <a:rPr lang="en-US" dirty="0">
                <a:latin typeface="Arial"/>
                <a:cs typeface="Lucida Sans Unicode"/>
              </a:rPr>
              <a:t> Coeff Error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7966C1-3E40-95A9-D82E-DCD41965FC24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5464758" y="3754071"/>
            <a:ext cx="3324240" cy="424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0E6635F-5BBB-ACAF-5456-9ACDB7B52FD5}"/>
              </a:ext>
            </a:extLst>
          </p:cNvPr>
          <p:cNvSpPr txBox="1"/>
          <p:nvPr/>
        </p:nvSpPr>
        <p:spPr>
          <a:xfrm>
            <a:off x="3083337" y="4178463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composition has the lowest radius error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FAC351-25DC-4F06-F0F7-16DC0BD97400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150182" y="406978"/>
            <a:ext cx="552703" cy="1089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FE5B9D-204F-4296-5DD9-AFB9A57AD5FB}"/>
              </a:ext>
            </a:extLst>
          </p:cNvPr>
          <p:cNvSpPr txBox="1"/>
          <p:nvPr/>
        </p:nvSpPr>
        <p:spPr>
          <a:xfrm>
            <a:off x="1616956" y="37646"/>
            <a:ext cx="506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composition has the lowest </a:t>
            </a:r>
            <a:r>
              <a:rPr lang="en-US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Coeff error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B0B170-0A16-5098-ED37-8A89E9A65A8F}"/>
              </a:ext>
            </a:extLst>
          </p:cNvPr>
          <p:cNvCxnSpPr>
            <a:cxnSpLocks/>
          </p:cNvCxnSpPr>
          <p:nvPr/>
        </p:nvCxnSpPr>
        <p:spPr>
          <a:xfrm flipH="1" flipV="1">
            <a:off x="4797911" y="1194099"/>
            <a:ext cx="1013463" cy="1043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80A6B9-6109-B880-9011-1F9625AF1005}"/>
              </a:ext>
            </a:extLst>
          </p:cNvPr>
          <p:cNvSpPr txBox="1"/>
          <p:nvPr/>
        </p:nvSpPr>
        <p:spPr>
          <a:xfrm>
            <a:off x="5464758" y="2238530"/>
            <a:ext cx="365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composition has the lowest COMBINED error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AF85A3F-71EF-DCC6-1DAE-DBD8EBB4A055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233145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88A68-A2D2-CC1A-CFC5-64BC9B8D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847BE-7BE8-93D2-620A-76C4F82DD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2C9E0-2EA5-E78E-CA36-4EA1ABAF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CB105C-3F7A-1464-E01F-1AA8EC2931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2B467-2482-AB23-AF76-78453A7CC336}"/>
              </a:ext>
            </a:extLst>
          </p:cNvPr>
          <p:cNvSpPr txBox="1"/>
          <p:nvPr/>
        </p:nvSpPr>
        <p:spPr>
          <a:xfrm>
            <a:off x="-3213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0.24% Radius Error</a:t>
            </a:r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5975041-3976-974B-A268-3A54B6BD7F3D}"/>
              </a:ext>
            </a:extLst>
          </p:cNvPr>
          <p:cNvSpPr txBox="1"/>
          <p:nvPr/>
        </p:nvSpPr>
        <p:spPr>
          <a:xfrm>
            <a:off x="10664787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-0.36% </a:t>
            </a:r>
            <a:r>
              <a:rPr lang="en-US" dirty="0" err="1">
                <a:latin typeface="Arial"/>
                <a:cs typeface="Lucida Sans Unicode"/>
              </a:rPr>
              <a:t>MoI</a:t>
            </a:r>
            <a:r>
              <a:rPr lang="en-US" dirty="0">
                <a:latin typeface="Arial"/>
                <a:cs typeface="Lucida Sans Unicode"/>
              </a:rPr>
              <a:t> Coeff Error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E70508-C8AD-E3DD-843B-E351683CB98F}"/>
              </a:ext>
            </a:extLst>
          </p:cNvPr>
          <p:cNvCxnSpPr>
            <a:cxnSpLocks/>
          </p:cNvCxnSpPr>
          <p:nvPr/>
        </p:nvCxnSpPr>
        <p:spPr>
          <a:xfrm>
            <a:off x="4335332" y="796066"/>
            <a:ext cx="0" cy="73152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648306-DF7C-4CFC-C485-C2EE8A405DBA}"/>
              </a:ext>
            </a:extLst>
          </p:cNvPr>
          <p:cNvSpPr txBox="1"/>
          <p:nvPr/>
        </p:nvSpPr>
        <p:spPr>
          <a:xfrm>
            <a:off x="2809444" y="838660"/>
            <a:ext cx="146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Martian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Lithosphere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9C5C6C5-8463-42C5-9159-F041EFD8127D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41310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C7497-B7F7-7863-CD51-3945F2F09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E92EA74-E448-318D-AD2F-D80D03CB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64" y="740344"/>
            <a:ext cx="9833548" cy="645942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/>
              <a:t>Accuracy of Solar System Forward Models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72E784-5558-8602-69D0-D123446CB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133482"/>
              </p:ext>
            </p:extLst>
          </p:nvPr>
        </p:nvGraphicFramePr>
        <p:xfrm>
          <a:off x="2031338" y="2133600"/>
          <a:ext cx="8127999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8095555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246021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861409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Radius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MoI</a:t>
                      </a:r>
                      <a:r>
                        <a:rPr lang="en-US" dirty="0"/>
                        <a:t> Coefficient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452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Mercury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0.83%/1.7</a:t>
                      </a:r>
                      <a:r>
                        <a:rPr lang="el-GR" dirty="0"/>
                        <a:t>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723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-0.62%/-0.087</a:t>
                      </a:r>
                      <a:r>
                        <a:rPr lang="el-GR" dirty="0"/>
                        <a:t>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653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Earth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-0.05%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953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The Moon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78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-0.36%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85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1.53%/2.3</a:t>
                      </a:r>
                      <a:r>
                        <a:rPr lang="el-GR" dirty="0"/>
                        <a:t>σ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849867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CFBDD8-C933-26F5-50E1-A3CFDE068B55}"/>
              </a:ext>
            </a:extLst>
          </p:cNvPr>
          <p:cNvCxnSpPr/>
          <p:nvPr/>
        </p:nvCxnSpPr>
        <p:spPr>
          <a:xfrm>
            <a:off x="1914861" y="3248809"/>
            <a:ext cx="0" cy="1086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4D7008-8311-753D-57AD-72D7DC234CF9}"/>
              </a:ext>
            </a:extLst>
          </p:cNvPr>
          <p:cNvSpPr txBox="1"/>
          <p:nvPr/>
        </p:nvSpPr>
        <p:spPr>
          <a:xfrm>
            <a:off x="58238" y="3468904"/>
            <a:ext cx="191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Seismologically-derived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D3FA0E6-0DC3-A5AD-FFA2-1F599B7E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383805-7A6D-38D1-1D6A-A83CE21DDEB3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6EA8D3F-3F93-5D06-7A18-483A0084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/>
          <a:lstStyle/>
          <a:p>
            <a:fld id="{6E91CC32-6A6B-4E2E-BBA1-6864F305DA2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16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C9662-2707-781C-76DC-DC075650D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0"/>
            <a:ext cx="11252992" cy="1438780"/>
          </a:xfrm>
        </p:spPr>
        <p:txBody>
          <a:bodyPr/>
          <a:lstStyle/>
          <a:p>
            <a:r>
              <a:rPr lang="en-US" dirty="0"/>
              <a:t>Advances in Interior Structure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31943-D135-6F74-6E2C-60281CF63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68" y="1645920"/>
            <a:ext cx="5760532" cy="5212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Equations of State: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More complete chemical inventories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New phases</a:t>
            </a:r>
          </a:p>
          <a:p>
            <a:r>
              <a:rPr lang="en-US" dirty="0">
                <a:solidFill>
                  <a:schemeClr val="tx2"/>
                </a:solidFill>
              </a:rPr>
              <a:t>New Equations of State from new experiments &amp; simulations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Diamond anvil cells </a:t>
            </a:r>
            <a:r>
              <a:rPr lang="en-US" sz="1200" dirty="0">
                <a:solidFill>
                  <a:schemeClr val="tx2"/>
                </a:solidFill>
              </a:rPr>
              <a:t>(</a:t>
            </a:r>
            <a:r>
              <a:rPr lang="en-US" sz="1200" dirty="0" err="1">
                <a:solidFill>
                  <a:schemeClr val="tx2"/>
                </a:solidFill>
              </a:rPr>
              <a:t>e.g</a:t>
            </a:r>
            <a:r>
              <a:rPr lang="en-US" sz="1200" dirty="0">
                <a:solidFill>
                  <a:schemeClr val="tx2"/>
                </a:solidFill>
              </a:rPr>
              <a:t> Sakai+2016, Ye+2017, Kuwayama+2020)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Shock compression </a:t>
            </a:r>
            <a:r>
              <a:rPr lang="en-US" sz="1200" dirty="0">
                <a:solidFill>
                  <a:schemeClr val="tx2"/>
                </a:solidFill>
              </a:rPr>
              <a:t>(</a:t>
            </a:r>
            <a:r>
              <a:rPr lang="en-US" sz="1200" dirty="0" err="1">
                <a:solidFill>
                  <a:schemeClr val="tx2"/>
                </a:solidFill>
              </a:rPr>
              <a:t>e.g</a:t>
            </a:r>
            <a:r>
              <a:rPr lang="en-US" sz="1200" dirty="0">
                <a:solidFill>
                  <a:schemeClr val="tx2"/>
                </a:solidFill>
              </a:rPr>
              <a:t> Fei+2021, Zhang+2025)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Density functional theory </a:t>
            </a:r>
            <a:r>
              <a:rPr lang="en-US" sz="1200" dirty="0">
                <a:solidFill>
                  <a:schemeClr val="tx2"/>
                </a:solidFill>
              </a:rPr>
              <a:t>(e.g. Musella+2018, Hakim+2018, Xie+2025)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Molecular dynamics </a:t>
            </a:r>
            <a:r>
              <a:rPr lang="en-US" sz="1200" dirty="0">
                <a:solidFill>
                  <a:schemeClr val="tx2"/>
                </a:solidFill>
              </a:rPr>
              <a:t>(</a:t>
            </a:r>
            <a:r>
              <a:rPr lang="en-US" sz="1200" dirty="0" err="1">
                <a:solidFill>
                  <a:schemeClr val="tx2"/>
                </a:solidFill>
              </a:rPr>
              <a:t>e.g</a:t>
            </a:r>
            <a:r>
              <a:rPr lang="en-US" sz="1200" dirty="0">
                <a:solidFill>
                  <a:schemeClr val="tx2"/>
                </a:solidFill>
              </a:rPr>
              <a:t> Chabrier+2019, Ichikawa &amp; Tsuchiya 2020, Zhang+2023)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AF92-005E-A2B6-1DF3-68374570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17AFB-ECEF-D40A-EB44-433032A2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4B09C-D75C-5A8A-B622-BC05AFA91402}"/>
              </a:ext>
            </a:extLst>
          </p:cNvPr>
          <p:cNvSpPr txBox="1"/>
          <p:nvPr/>
        </p:nvSpPr>
        <p:spPr>
          <a:xfrm>
            <a:off x="6096000" y="1645920"/>
            <a:ext cx="6094206" cy="2184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Additional Physics: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Internal Luminosity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Realistic temperature profiles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Accounting for transit geometry</a:t>
            </a:r>
          </a:p>
          <a:p>
            <a:pPr marL="285750" indent="-28575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Rotation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D0CB2D-D04F-8288-2F57-708BBBF0488E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17844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30D55-57C6-7E0A-3BA2-84586A124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B7C72-33F9-9388-B473-D301A4279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3A2BD-FC05-BAAB-BD2F-9E8D6831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0207C-627D-5F69-ED2D-11FC047BC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875" y="408213"/>
            <a:ext cx="7880699" cy="6449786"/>
          </a:xfrm>
          <a:prstGeom prst="rect">
            <a:avLst/>
          </a:prstGeom>
        </p:spPr>
      </p:pic>
      <p:pic>
        <p:nvPicPr>
          <p:cNvPr id="1030" name="Picture 6" descr="Kepler in orbit">
            <a:extLst>
              <a:ext uri="{FF2B5EF4-FFF2-40B4-BE49-F238E27FC236}">
                <a16:creationId xmlns:a16="http://schemas.microsoft.com/office/drawing/2014/main" id="{48DE0A70-ED52-CD60-3349-245F46BBB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47" y="5429385"/>
            <a:ext cx="619761" cy="67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>
            <a:extLst>
              <a:ext uri="{FF2B5EF4-FFF2-40B4-BE49-F238E27FC236}">
                <a16:creationId xmlns:a16="http://schemas.microsoft.com/office/drawing/2014/main" id="{D5CAF63A-B0F3-56C5-1066-E8C33E7052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6896" y="894080"/>
            <a:ext cx="10272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4412DBB-1218-47BD-A1D8-BA5E7ED9D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833" y="5394015"/>
            <a:ext cx="1087672" cy="7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SA - Webb spacecraft artist's impression">
            <a:extLst>
              <a:ext uri="{FF2B5EF4-FFF2-40B4-BE49-F238E27FC236}">
                <a16:creationId xmlns:a16="http://schemas.microsoft.com/office/drawing/2014/main" id="{5105E690-8941-D26E-FED1-B605825CE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24741" r="12074" b="24889"/>
          <a:stretch>
            <a:fillRect/>
          </a:stretch>
        </p:blipFill>
        <p:spPr bwMode="auto">
          <a:xfrm>
            <a:off x="7517668" y="5450041"/>
            <a:ext cx="972050" cy="6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541006-3A90-879F-0A1D-FB58F8FDE79C}"/>
              </a:ext>
            </a:extLst>
          </p:cNvPr>
          <p:cNvSpPr txBox="1"/>
          <p:nvPr/>
        </p:nvSpPr>
        <p:spPr>
          <a:xfrm>
            <a:off x="172299" y="5495160"/>
            <a:ext cx="1537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Observation data from the Exoplanet Archive</a:t>
            </a:r>
          </a:p>
        </p:txBody>
      </p:sp>
      <p:pic>
        <p:nvPicPr>
          <p:cNvPr id="1026" name="Picture 2" descr="ESA - Plato's artist impression, front view">
            <a:extLst>
              <a:ext uri="{FF2B5EF4-FFF2-40B4-BE49-F238E27FC236}">
                <a16:creationId xmlns:a16="http://schemas.microsoft.com/office/drawing/2014/main" id="{E524DD9B-AE60-6DF7-1243-095FAD0A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554" y="6949440"/>
            <a:ext cx="1335255" cy="75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BCF98C-9E62-F486-926A-5D1ACCC68E5E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40175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4547B-5FF6-A4E1-92CC-6A47DA5FF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39C7-CE79-B82C-ECFC-47083A0B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0"/>
            <a:ext cx="9956747" cy="1408295"/>
          </a:xfrm>
        </p:spPr>
        <p:txBody>
          <a:bodyPr/>
          <a:lstStyle/>
          <a:p>
            <a:r>
              <a:rPr lang="en-US" dirty="0"/>
              <a:t>Envelope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27A49-5BF3-9F83-7E70-19A1F3F27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67" y="1645920"/>
            <a:ext cx="5462905" cy="411903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EOS simulated for high P </a:t>
            </a:r>
            <a:r>
              <a:rPr lang="en-US" sz="1400" dirty="0">
                <a:solidFill>
                  <a:schemeClr val="tx2"/>
                </a:solidFill>
              </a:rPr>
              <a:t>(Chabrier+2019)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Hydrogen &amp; Helium 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(Chabrier+2019)</a:t>
            </a:r>
          </a:p>
          <a:p>
            <a:r>
              <a:rPr lang="en-US" dirty="0">
                <a:solidFill>
                  <a:schemeClr val="accent2"/>
                </a:solidFill>
              </a:rPr>
              <a:t>Non-ideal mixing </a:t>
            </a:r>
            <a:r>
              <a:rPr lang="en-US" sz="1400" dirty="0">
                <a:solidFill>
                  <a:schemeClr val="accent2"/>
                </a:solidFill>
              </a:rPr>
              <a:t>(</a:t>
            </a:r>
            <a:r>
              <a:rPr lang="en-US" sz="1400" dirty="0" err="1">
                <a:solidFill>
                  <a:schemeClr val="accent2"/>
                </a:solidFill>
              </a:rPr>
              <a:t>Chabrier+Debras</a:t>
            </a:r>
            <a:r>
              <a:rPr lang="en-US" sz="1400" dirty="0">
                <a:solidFill>
                  <a:schemeClr val="accent2"/>
                </a:solidFill>
              </a:rPr>
              <a:t> 2021,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 err="1">
                <a:solidFill>
                  <a:schemeClr val="accent2"/>
                </a:solidFill>
              </a:rPr>
              <a:t>Howard+Guillot</a:t>
            </a:r>
            <a:r>
              <a:rPr lang="en-US" sz="1400" dirty="0">
                <a:solidFill>
                  <a:schemeClr val="accent2"/>
                </a:solidFill>
              </a:rPr>
              <a:t> 2023)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Systematically increases density (for low mases)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D2127-7B53-EF64-ABF0-0F0B3172B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742DD-408D-7069-03C2-6CAB71EC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0959E2-E4A3-47B6-E701-BA7EC91CA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0080" y="1408295"/>
            <a:ext cx="6554991" cy="5078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F23C79-80F0-B2CE-44AC-2945FFADD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072" y="3541855"/>
            <a:ext cx="3512530" cy="2762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F0AB95-8542-A0A3-685D-BC60634DDD53}"/>
              </a:ext>
            </a:extLst>
          </p:cNvPr>
          <p:cNvSpPr txBox="1"/>
          <p:nvPr/>
        </p:nvSpPr>
        <p:spPr>
          <a:xfrm>
            <a:off x="2322381" y="6304002"/>
            <a:ext cx="152191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/>
              <a:t>Reproduced from Howard &amp; Guillot (2023) Figure 6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B06C8B-EF3E-9140-380A-2DDBD900070F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265991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8BC14-2E88-6F30-DF04-A1970D8CD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82146-688F-7EE4-3715-A6ED4C79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0"/>
            <a:ext cx="9956747" cy="1408295"/>
          </a:xfrm>
        </p:spPr>
        <p:txBody>
          <a:bodyPr/>
          <a:lstStyle/>
          <a:p>
            <a:r>
              <a:rPr lang="en-US" dirty="0"/>
              <a:t>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02ED7-00B0-4A5D-0BA6-348246332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67" y="1645920"/>
            <a:ext cx="9956747" cy="4119035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AQUA model </a:t>
            </a:r>
            <a:r>
              <a:rPr lang="en-US" sz="1200" dirty="0">
                <a:solidFill>
                  <a:schemeClr val="accent2"/>
                </a:solidFill>
              </a:rPr>
              <a:t>(Haldemann+2020)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Steam </a:t>
            </a:r>
            <a:r>
              <a:rPr lang="en-US" dirty="0">
                <a:solidFill>
                  <a:schemeClr val="accent2"/>
                </a:solidFill>
                <a:sym typeface="Wingdings" panose="05000000000000000000" pitchFamily="2" charset="2"/>
              </a:rPr>
              <a:t> systematically lower density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3714-E2BE-CC34-9980-6AA0EBEFE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4ECC6-C8CC-8D33-1754-6D996FBF4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21</a:t>
            </a:fld>
            <a:endParaRPr lang="en-US" dirty="0"/>
          </a:p>
        </p:txBody>
      </p:sp>
      <p:pic>
        <p:nvPicPr>
          <p:cNvPr id="5" name="Picture 4" descr="A white rectangular object with blue text&#10;&#10;AI-generated content may be incorrect.">
            <a:extLst>
              <a:ext uri="{FF2B5EF4-FFF2-40B4-BE49-F238E27FC236}">
                <a16:creationId xmlns:a16="http://schemas.microsoft.com/office/drawing/2014/main" id="{D95ADE65-D6F3-72CD-2A3C-7311A48F1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96" y="5601765"/>
            <a:ext cx="3527424" cy="928395"/>
          </a:xfrm>
          <a:prstGeom prst="rect">
            <a:avLst/>
          </a:prstGeom>
        </p:spPr>
      </p:pic>
      <p:pic>
        <p:nvPicPr>
          <p:cNvPr id="7" name="Picture 6" descr="A diagram of a temperature&#10;&#10;AI-generated content may be incorrect.">
            <a:extLst>
              <a:ext uri="{FF2B5EF4-FFF2-40B4-BE49-F238E27FC236}">
                <a16:creationId xmlns:a16="http://schemas.microsoft.com/office/drawing/2014/main" id="{5D324FFF-1344-71C2-86DA-EDA23C893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38" y="2390212"/>
            <a:ext cx="4486340" cy="2931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AB9ADD-7110-056F-D370-8CF7ED349688}"/>
              </a:ext>
            </a:extLst>
          </p:cNvPr>
          <p:cNvSpPr txBox="1"/>
          <p:nvPr/>
        </p:nvSpPr>
        <p:spPr>
          <a:xfrm>
            <a:off x="0" y="5321671"/>
            <a:ext cx="4748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2 &amp; Table 1 Reproduced from Haldemann+2020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AA6E20-43A4-70F4-EBDE-F2282DB5FA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3046" y="546737"/>
            <a:ext cx="6830672" cy="534688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3B657D7-D1D1-2413-57BA-F6387758407E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10032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8AE5F-CFCB-C04A-A490-743A9CEAB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B01FE-531B-39F7-4CC1-6373BABDA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78B92-E77A-AD3D-22AD-A02B78B6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22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6886F6-4556-75F6-3437-880DB89E7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3337" y="60810"/>
            <a:ext cx="8418203" cy="6725175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EE63EBF9-2A93-EC58-1806-721435B0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68" y="0"/>
            <a:ext cx="2743201" cy="1438780"/>
          </a:xfrm>
        </p:spPr>
        <p:txBody>
          <a:bodyPr>
            <a:normAutofit/>
          </a:bodyPr>
          <a:lstStyle/>
          <a:p>
            <a:r>
              <a:rPr lang="en-US" dirty="0"/>
              <a:t>Mantle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0DEA0D9-4387-0D94-2565-0F1852C95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68" y="1645920"/>
            <a:ext cx="2743200" cy="48734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Iron </a:t>
            </a:r>
            <a:r>
              <a:rPr lang="en-US" sz="13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(Faik+2011, Morard+2022, Greenberg+2023)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Increased density</a:t>
            </a:r>
          </a:p>
          <a:p>
            <a:r>
              <a:rPr lang="en-US" dirty="0">
                <a:solidFill>
                  <a:schemeClr val="accent2"/>
                </a:solidFill>
              </a:rPr>
              <a:t>High-pressure phases </a:t>
            </a:r>
            <a:r>
              <a:rPr lang="en-US" sz="1300" dirty="0">
                <a:solidFill>
                  <a:schemeClr val="accent2"/>
                </a:solidFill>
              </a:rPr>
              <a:t>(</a:t>
            </a:r>
            <a:r>
              <a:rPr lang="en-US" sz="1300" dirty="0" err="1">
                <a:solidFill>
                  <a:schemeClr val="accent2"/>
                </a:solidFill>
              </a:rPr>
              <a:t>Tsuchiya+Tsuchiya</a:t>
            </a:r>
            <a:r>
              <a:rPr lang="en-US" sz="1300" dirty="0">
                <a:solidFill>
                  <a:schemeClr val="accent2"/>
                </a:solidFill>
              </a:rPr>
              <a:t> 2011, </a:t>
            </a:r>
            <a:r>
              <a:rPr lang="en-US" sz="1300" dirty="0" err="1">
                <a:solidFill>
                  <a:schemeClr val="accent2"/>
                </a:solidFill>
              </a:rPr>
              <a:t>Umemoto+Wentzcovitch</a:t>
            </a:r>
            <a:r>
              <a:rPr lang="en-US" sz="1300" dirty="0">
                <a:solidFill>
                  <a:schemeClr val="accent2"/>
                </a:solidFill>
              </a:rPr>
              <a:t> 2011, Umemoto+2017)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Increased density</a:t>
            </a:r>
          </a:p>
          <a:p>
            <a:r>
              <a:rPr lang="en-US" dirty="0">
                <a:solidFill>
                  <a:schemeClr val="accent2"/>
                </a:solidFill>
              </a:rPr>
              <a:t>Molten mantle </a:t>
            </a:r>
            <a:r>
              <a:rPr lang="en-US" sz="1200" dirty="0">
                <a:solidFill>
                  <a:schemeClr val="accent2"/>
                </a:solidFill>
              </a:rPr>
              <a:t>(Faik+2018, Stewart+2020, Morard+2022)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Decreased density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10D8FF-9F59-FDDF-A4A2-502B5B49C798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3870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60089-C4B7-B135-A53C-39E91A059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527D2-8B7C-E262-1534-8DD79E437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83874-49F5-3414-B4E0-F136D80A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23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5828BE7-F7D5-0188-DB14-919B5CEDD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68" y="0"/>
            <a:ext cx="2743201" cy="1438780"/>
          </a:xfrm>
        </p:spPr>
        <p:txBody>
          <a:bodyPr>
            <a:normAutofit/>
          </a:bodyPr>
          <a:lstStyle/>
          <a:p>
            <a:r>
              <a:rPr lang="en-US" dirty="0"/>
              <a:t>Mantle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0A02901-3D86-EB6B-A60B-19D1D05CB131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01684F-3F11-0235-ADD0-BCB6061EE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67" y="1285685"/>
            <a:ext cx="6513066" cy="531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6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11C7F-3811-281E-D327-2D3C42E25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B914B-BB0C-27A3-9D98-A3E8C0E23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E28EF-FE3D-E734-394A-B0D00FF9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24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C33BED-BDC4-7AC8-74EB-EAE953C4C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9795" y="266571"/>
            <a:ext cx="8165286" cy="6313652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FDFE50C-B6B2-36ED-5D59-3924C924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68" y="0"/>
            <a:ext cx="2743201" cy="1438780"/>
          </a:xfrm>
        </p:spPr>
        <p:txBody>
          <a:bodyPr>
            <a:normAutofit/>
          </a:bodyPr>
          <a:lstStyle/>
          <a:p>
            <a:r>
              <a:rPr lang="en-US" dirty="0"/>
              <a:t>Core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0BCAA8-2190-56E8-A9E7-B8F45AEEA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68" y="1645920"/>
            <a:ext cx="2854772" cy="48734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EOS more suited to </a:t>
            </a:r>
            <a:r>
              <a:rPr lang="en-US" dirty="0" err="1">
                <a:solidFill>
                  <a:schemeClr val="tx2"/>
                </a:solidFill>
              </a:rPr>
              <a:t>Tpa</a:t>
            </a:r>
            <a:r>
              <a:rPr lang="en-US" dirty="0">
                <a:solidFill>
                  <a:schemeClr val="tx2"/>
                </a:solidFill>
              </a:rPr>
              <a:t>+ pressures </a:t>
            </a:r>
            <a:r>
              <a:rPr lang="en-US" sz="1200" dirty="0">
                <a:solidFill>
                  <a:schemeClr val="tx2"/>
                </a:solidFill>
              </a:rPr>
              <a:t>(Hakim+2018, Holzapfel+2002)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Increased density</a:t>
            </a:r>
          </a:p>
          <a:p>
            <a:r>
              <a:rPr lang="en-US" dirty="0">
                <a:solidFill>
                  <a:schemeClr val="accent2"/>
                </a:solidFill>
              </a:rPr>
              <a:t>Solid &amp; liquid </a:t>
            </a:r>
            <a:r>
              <a:rPr lang="en-US" sz="1200" dirty="0">
                <a:solidFill>
                  <a:schemeClr val="accent2"/>
                </a:solidFill>
              </a:rPr>
              <a:t>(Fei+2016, Dorogokupets+2017, </a:t>
            </a:r>
            <a:r>
              <a:rPr lang="en-US" sz="1200" dirty="0" err="1">
                <a:solidFill>
                  <a:schemeClr val="accent2"/>
                </a:solidFill>
              </a:rPr>
              <a:t>Ichikawa+Tsuchiya</a:t>
            </a:r>
            <a:r>
              <a:rPr lang="en-US" sz="1200" dirty="0">
                <a:solidFill>
                  <a:schemeClr val="accent2"/>
                </a:solidFill>
              </a:rPr>
              <a:t> 2020, Kuwayama+2020)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Light elements reduce melting T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Sulfur and oxygen</a:t>
            </a:r>
          </a:p>
          <a:p>
            <a:pPr lvl="1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Decreased density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671E27-2757-9935-C611-F7DEC6C6D377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3454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85109-2213-8215-6A81-0DB852AE1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9EE60-768C-2380-E343-3F151515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Picture 6" descr="A graph of earth temperature profile&#10;&#10;AI-generated content may be incorrect.">
            <a:extLst>
              <a:ext uri="{FF2B5EF4-FFF2-40B4-BE49-F238E27FC236}">
                <a16:creationId xmlns:a16="http://schemas.microsoft.com/office/drawing/2014/main" id="{6058D6E6-1DC9-CDB0-0748-B87E4428B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925581"/>
            <a:ext cx="5852172" cy="4389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CF69D-909B-46A3-F258-0CA1969E3B06}"/>
              </a:ext>
            </a:extLst>
          </p:cNvPr>
          <p:cNvSpPr txBox="1"/>
          <p:nvPr/>
        </p:nvSpPr>
        <p:spPr>
          <a:xfrm>
            <a:off x="1359986" y="1556249"/>
            <a:ext cx="36198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T Jump at mantle top/bottom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AC52E-260E-789B-07ED-03D5CD99BE43}"/>
              </a:ext>
            </a:extLst>
          </p:cNvPr>
          <p:cNvSpPr txBox="1"/>
          <p:nvPr/>
        </p:nvSpPr>
        <p:spPr>
          <a:xfrm>
            <a:off x="7309147" y="1505285"/>
            <a:ext cx="34258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Radiative Transfer in Atmosphere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12987-4AA1-7180-CB10-503BEA3BB0B1}"/>
              </a:ext>
            </a:extLst>
          </p:cNvPr>
          <p:cNvSpPr txBox="1"/>
          <p:nvPr/>
        </p:nvSpPr>
        <p:spPr>
          <a:xfrm>
            <a:off x="8255106" y="6095254"/>
            <a:ext cx="152191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/>
              <a:t>Reproduced from Parmentier et al. (2015) Figure 12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CD501C2-244F-84B8-EAFF-16B42527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45038"/>
            <a:ext cx="5852172" cy="395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179C783F-9272-2767-08EE-64D4073A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More Realistic Temperature Profile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85B5BF-8B15-C754-F3FF-3D23C5516082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31340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29B49-6599-F9F8-1FE0-1E2BE4795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78296-F272-8FAA-1E65-F8EFB225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</a:t>
            </a:r>
            <a:br>
              <a:rPr lang="en-US" dirty="0"/>
            </a:br>
            <a:r>
              <a:rPr lang="en-US" dirty="0"/>
              <a:t>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9D6E-7A4E-2211-0F3C-2D3161DEC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67" y="2306781"/>
            <a:ext cx="4435869" cy="387018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Luminosity from fit to evolution models </a:t>
            </a:r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tx1">
                    <a:lumMod val="65000"/>
                  </a:schemeClr>
                </a:solidFill>
              </a:rPr>
              <a:t>Mordasini</a:t>
            </a:r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 2020)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Can expand radius by 25%+ at young ages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~Consistent with full dynamics models @ 4.5 Gyr+</a:t>
            </a:r>
          </a:p>
          <a:p>
            <a:pPr lvl="2"/>
            <a:r>
              <a:rPr lang="en-US" sz="1000" dirty="0">
                <a:solidFill>
                  <a:schemeClr val="tx1">
                    <a:lumMod val="65000"/>
                  </a:schemeClr>
                </a:solidFill>
              </a:rPr>
              <a:t>Different set of EOS from Lopez &amp; Fortney (2014), not directly comparable</a:t>
            </a:r>
            <a:endParaRPr lang="en-US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82DFF-0070-9036-B7C8-72C37980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26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D0FF5E-63E7-C5FD-34B4-DAF8F9416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1336" y="1042890"/>
            <a:ext cx="6708253" cy="5275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3CD89-EA64-E88A-EB9C-44715E478B02}"/>
              </a:ext>
            </a:extLst>
          </p:cNvPr>
          <p:cNvSpPr txBox="1"/>
          <p:nvPr/>
        </p:nvSpPr>
        <p:spPr>
          <a:xfrm>
            <a:off x="6421216" y="6328996"/>
            <a:ext cx="340849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/>
              <a:t>Example Planet: 13 Earth Masses, 99% Earthlike-1% H/He Composition, 1565 K Equilibrium Temperature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30DA61-B3F9-EBA0-E8DC-8F64DB20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B5E2A-421F-86CA-AE04-DC32004054BE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27232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9ED79-FF5F-630A-9CEA-7DDB90EE6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5AFE9-0C2F-2EE8-A9BA-3CA2AA1DA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55971-FCE0-FA6F-0C91-943D9DE6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E836BD7-0A07-4D85-CBCB-8BCFB0F069F1}"/>
              </a:ext>
            </a:extLst>
          </p:cNvPr>
          <p:cNvSpPr/>
          <p:nvPr/>
        </p:nvSpPr>
        <p:spPr>
          <a:xfrm>
            <a:off x="7064966" y="2636602"/>
            <a:ext cx="2743200" cy="27432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2D0C6E-4F58-10B0-1912-8CCDC008E1B1}"/>
              </a:ext>
            </a:extLst>
          </p:cNvPr>
          <p:cNvSpPr/>
          <p:nvPr/>
        </p:nvSpPr>
        <p:spPr>
          <a:xfrm>
            <a:off x="7202126" y="2773762"/>
            <a:ext cx="2468880" cy="24688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67C764-F087-1280-7D44-9D3D045ABFFF}"/>
              </a:ext>
            </a:extLst>
          </p:cNvPr>
          <p:cNvSpPr/>
          <p:nvPr/>
        </p:nvSpPr>
        <p:spPr>
          <a:xfrm>
            <a:off x="7731142" y="3304114"/>
            <a:ext cx="1408176" cy="140817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DC3FE9-73BD-0499-6B3A-1EBA3C65649E}"/>
              </a:ext>
            </a:extLst>
          </p:cNvPr>
          <p:cNvSpPr/>
          <p:nvPr/>
        </p:nvSpPr>
        <p:spPr>
          <a:xfrm>
            <a:off x="8038802" y="3610438"/>
            <a:ext cx="795528" cy="795528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095120-B7DD-0A9A-9C8F-104EA86B049D}"/>
              </a:ext>
            </a:extLst>
          </p:cNvPr>
          <p:cNvCxnSpPr>
            <a:cxnSpLocks/>
          </p:cNvCxnSpPr>
          <p:nvPr/>
        </p:nvCxnSpPr>
        <p:spPr>
          <a:xfrm>
            <a:off x="7065286" y="2694368"/>
            <a:ext cx="2743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CC585D-EE30-644D-9121-C2D387CD2154}"/>
              </a:ext>
            </a:extLst>
          </p:cNvPr>
          <p:cNvCxnSpPr>
            <a:cxnSpLocks/>
          </p:cNvCxnSpPr>
          <p:nvPr/>
        </p:nvCxnSpPr>
        <p:spPr>
          <a:xfrm>
            <a:off x="7065286" y="5327840"/>
            <a:ext cx="2743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2675F2DF-AA54-C4B7-A887-7692F1E3DB24}"/>
              </a:ext>
            </a:extLst>
          </p:cNvPr>
          <p:cNvSpPr/>
          <p:nvPr/>
        </p:nvSpPr>
        <p:spPr>
          <a:xfrm>
            <a:off x="849602" y="2636602"/>
            <a:ext cx="2743200" cy="27432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3E638C-39AD-3081-0C85-807EC9AC0A1C}"/>
              </a:ext>
            </a:extLst>
          </p:cNvPr>
          <p:cNvSpPr/>
          <p:nvPr/>
        </p:nvSpPr>
        <p:spPr>
          <a:xfrm>
            <a:off x="986762" y="2773762"/>
            <a:ext cx="2468880" cy="24688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984E082-50DA-0CA2-EB0C-FD1EA0683705}"/>
              </a:ext>
            </a:extLst>
          </p:cNvPr>
          <p:cNvSpPr/>
          <p:nvPr/>
        </p:nvSpPr>
        <p:spPr>
          <a:xfrm>
            <a:off x="1515778" y="3304114"/>
            <a:ext cx="1408176" cy="140817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AD49B8-7869-F6C6-083A-72849EE51A6A}"/>
              </a:ext>
            </a:extLst>
          </p:cNvPr>
          <p:cNvSpPr/>
          <p:nvPr/>
        </p:nvSpPr>
        <p:spPr>
          <a:xfrm>
            <a:off x="1823438" y="3610438"/>
            <a:ext cx="795528" cy="795528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5B0FC1-881F-AA3B-7AD2-6D218DFCB253}"/>
              </a:ext>
            </a:extLst>
          </p:cNvPr>
          <p:cNvCxnSpPr>
            <a:cxnSpLocks/>
          </p:cNvCxnSpPr>
          <p:nvPr/>
        </p:nvCxnSpPr>
        <p:spPr>
          <a:xfrm>
            <a:off x="838200" y="4011104"/>
            <a:ext cx="109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AC678E-9F61-30BF-6805-FD0BFBABDCFF}"/>
              </a:ext>
            </a:extLst>
          </p:cNvPr>
          <p:cNvCxnSpPr/>
          <p:nvPr/>
        </p:nvCxnSpPr>
        <p:spPr>
          <a:xfrm>
            <a:off x="5330952" y="2316644"/>
            <a:ext cx="0" cy="33831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A43C865-3848-7D76-6AD2-3B234C6F3D8E}"/>
              </a:ext>
            </a:extLst>
          </p:cNvPr>
          <p:cNvSpPr txBox="1"/>
          <p:nvPr/>
        </p:nvSpPr>
        <p:spPr>
          <a:xfrm>
            <a:off x="1286405" y="5910154"/>
            <a:ext cx="186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Planetary Radius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B86567-A935-108E-4AB7-806126F53EC2}"/>
              </a:ext>
            </a:extLst>
          </p:cNvPr>
          <p:cNvSpPr txBox="1"/>
          <p:nvPr/>
        </p:nvSpPr>
        <p:spPr>
          <a:xfrm>
            <a:off x="7643923" y="5910154"/>
            <a:ext cx="15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Transit Radius</a:t>
            </a:r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963E6A27-616C-0953-A375-22429EF25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Planetary Transit Radii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59097A-E4D5-8782-7A57-48A995B8F38E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8014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DB8D5-4BE1-A99C-3DFA-278EAAE3E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B6FE6-E340-0951-276E-7BB74574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0D3EC-0270-6476-F343-40464EC8D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28</a:t>
            </a:fld>
            <a:endParaRPr lang="en-US" dirty="0"/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5B35A297-FC0F-EF2A-E6B6-6C4A2156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Planetary Transit Radii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C832D-1CE5-5462-8D39-9090A0672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89" y="1690688"/>
            <a:ext cx="6852622" cy="51938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35D1B0-5539-D8FA-365E-35C322E21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68" y="2306781"/>
            <a:ext cx="2334222" cy="387018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At level of observation error!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861A678-51A3-7102-2E03-08E734EBE0FB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339358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C3E4B-2EFB-C1EE-525B-FFA6E8B9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9E9A1-5E5F-C67B-912C-BF24F2D61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MESA Rotation Prescription </a:t>
            </a:r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(Paxton+2019)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Can expand radius by 10%+ at fast rotation rates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Minor for tidally locked objects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…but could result from giant impacts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Non-negligible (0.02%) impact on Earth’s radius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930A1-8ED1-60F1-3091-A6FA9482F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29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D5646D-D5EC-DF0F-7988-545255426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1336" y="1032546"/>
            <a:ext cx="6708253" cy="5296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496C2-D3AB-9060-9CC3-07FED7502109}"/>
              </a:ext>
            </a:extLst>
          </p:cNvPr>
          <p:cNvSpPr txBox="1"/>
          <p:nvPr/>
        </p:nvSpPr>
        <p:spPr>
          <a:xfrm>
            <a:off x="6421216" y="6328996"/>
            <a:ext cx="340849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/>
              <a:t>Example Planet: 10 Earth Masses, 99% Earthlike-1% H/He Composition, 700 K Equilibrium Temperature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9D0041-ED93-959A-386F-D71BF89042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C541-8A70-3FF0-8A3D-D99E4B16FF80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42340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E1036-3AD8-D9E2-881F-B821561A9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5060-4CB6-BC59-0F92-A739B1C7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A5CEC-B17E-5573-BC52-C66DF338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6FA8C-02BA-6D78-EE76-1019290EA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875" y="408213"/>
            <a:ext cx="7880699" cy="6449786"/>
          </a:xfrm>
          <a:prstGeom prst="rect">
            <a:avLst/>
          </a:prstGeom>
        </p:spPr>
      </p:pic>
      <p:pic>
        <p:nvPicPr>
          <p:cNvPr id="1030" name="Picture 6" descr="Kepler in orbit">
            <a:extLst>
              <a:ext uri="{FF2B5EF4-FFF2-40B4-BE49-F238E27FC236}">
                <a16:creationId xmlns:a16="http://schemas.microsoft.com/office/drawing/2014/main" id="{F5B14AB7-4F67-8769-3620-9A4F6F9A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47" y="5429385"/>
            <a:ext cx="619761" cy="67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>
            <a:extLst>
              <a:ext uri="{FF2B5EF4-FFF2-40B4-BE49-F238E27FC236}">
                <a16:creationId xmlns:a16="http://schemas.microsoft.com/office/drawing/2014/main" id="{5A87ED9B-18E5-29BB-E829-94BE9C5A0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6896" y="894080"/>
            <a:ext cx="10272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14C57EE-70CC-195D-D2A2-0BE89893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833" y="5394015"/>
            <a:ext cx="1087672" cy="7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SA - Webb spacecraft artist's impression">
            <a:extLst>
              <a:ext uri="{FF2B5EF4-FFF2-40B4-BE49-F238E27FC236}">
                <a16:creationId xmlns:a16="http://schemas.microsoft.com/office/drawing/2014/main" id="{1164C5A5-0923-EFD6-843E-0F9A2C2D5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24741" r="12074" b="24889"/>
          <a:stretch>
            <a:fillRect/>
          </a:stretch>
        </p:blipFill>
        <p:spPr bwMode="auto">
          <a:xfrm>
            <a:off x="7517668" y="5450041"/>
            <a:ext cx="972050" cy="6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14D6F2-4F6C-FB7E-4B74-19BB8684DE41}"/>
              </a:ext>
            </a:extLst>
          </p:cNvPr>
          <p:cNvSpPr txBox="1"/>
          <p:nvPr/>
        </p:nvSpPr>
        <p:spPr>
          <a:xfrm>
            <a:off x="172299" y="5495160"/>
            <a:ext cx="1537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Observation data from the Exoplanet Archive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E32155-9DEF-6F20-FE3D-2BAE69B80E78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  <p:pic>
        <p:nvPicPr>
          <p:cNvPr id="3" name="Picture 2" descr="ESA - Plato's artist impression, front view">
            <a:extLst>
              <a:ext uri="{FF2B5EF4-FFF2-40B4-BE49-F238E27FC236}">
                <a16:creationId xmlns:a16="http://schemas.microsoft.com/office/drawing/2014/main" id="{BB6967C9-68BA-901C-6FF4-E4F8209D0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554" y="5355838"/>
            <a:ext cx="1335255" cy="75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377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69957-DB73-A48E-E135-D16C851E1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E028-DCDD-62AB-E739-9B75FAC8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FBA30-34E6-DD65-4C0A-02554DBAB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MESA Rotation Prescription </a:t>
            </a:r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(Paxton+2019)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Can expand radius by 10%+ at fast rotation rates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Minor for tidally locked objects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…but could result from giant impacts</a:t>
            </a:r>
          </a:p>
          <a:p>
            <a:pPr lvl="1"/>
            <a:r>
              <a:rPr lang="en-US" sz="1200" dirty="0">
                <a:solidFill>
                  <a:schemeClr val="tx1">
                    <a:lumMod val="65000"/>
                  </a:schemeClr>
                </a:solidFill>
              </a:rPr>
              <a:t>Non-negligible (0.02%) impact on Earth’s radius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AB986-EDD5-AD9B-96B8-0D725FBC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30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63B1EC-AF12-9948-43AD-E7A833E6F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1336" y="1032546"/>
            <a:ext cx="6708253" cy="5296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EF12D-D2CF-84B5-8FC1-41A671F9D213}"/>
              </a:ext>
            </a:extLst>
          </p:cNvPr>
          <p:cNvSpPr txBox="1"/>
          <p:nvPr/>
        </p:nvSpPr>
        <p:spPr>
          <a:xfrm>
            <a:off x="6421216" y="6328996"/>
            <a:ext cx="340849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/>
              <a:t>Example Planet: 10 Earth Masses, 99% Earthlike-1% H/He Composition, 700 K Equilibrium Temperature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F76E91-90DE-6D08-6754-F279CD71AF2A}"/>
              </a:ext>
            </a:extLst>
          </p:cNvPr>
          <p:cNvCxnSpPr>
            <a:cxnSpLocks/>
          </p:cNvCxnSpPr>
          <p:nvPr/>
        </p:nvCxnSpPr>
        <p:spPr>
          <a:xfrm flipH="1">
            <a:off x="5905948" y="3012141"/>
            <a:ext cx="989704" cy="51636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EFFC91D-7D5E-D702-53C4-57D5D80A124B}"/>
              </a:ext>
            </a:extLst>
          </p:cNvPr>
          <p:cNvSpPr txBox="1"/>
          <p:nvPr/>
        </p:nvSpPr>
        <p:spPr>
          <a:xfrm>
            <a:off x="6895652" y="2829211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Mantle solidifies!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8F09D53-F4FF-17FA-D088-3B3304E0E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9FD95-6C25-D730-BBF0-E98250BD8AA2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5028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11B57-D16F-93ED-A9A8-1AC47978D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23C5A-02EF-B53F-99E1-8EC32DA20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7451"/>
            <a:ext cx="3211488" cy="26288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25D5A-F958-E556-E8A9-4DBF0CD5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D3909-40B0-97D5-AF8E-20C419808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69B29-3304-CA67-6664-F28B7E698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2087" y="10758"/>
            <a:ext cx="8767824" cy="6854226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4C8AB3-FA0E-E529-C013-4AB37095EB59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AD0A7-735F-665E-8EE6-05AC6DE5A7AB}"/>
              </a:ext>
            </a:extLst>
          </p:cNvPr>
          <p:cNvSpPr txBox="1"/>
          <p:nvPr/>
        </p:nvSpPr>
        <p:spPr>
          <a:xfrm>
            <a:off x="172299" y="5495160"/>
            <a:ext cx="1537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Observation data from the Exoplanet Archive</a:t>
            </a:r>
          </a:p>
        </p:txBody>
      </p:sp>
    </p:spTree>
    <p:extLst>
      <p:ext uri="{BB962C8B-B14F-4D97-AF65-F5344CB8AC3E}">
        <p14:creationId xmlns:p14="http://schemas.microsoft.com/office/powerpoint/2010/main" val="34360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5C5F3-59CF-4C15-DBDE-759F1564E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84041F-9128-BB8C-F801-9F3964CF4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7451"/>
            <a:ext cx="3211488" cy="26288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C8DE3-B8BE-7725-AE8A-FC4EBF2AE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8200E-F821-4097-52F2-6BECBD06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5AD37-D437-AD1F-AC48-86C5F9EAA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2087" y="0"/>
            <a:ext cx="8767824" cy="685422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235C9EB-231B-6BFF-B0C3-DB0F5EC2E939}"/>
              </a:ext>
            </a:extLst>
          </p:cNvPr>
          <p:cNvSpPr/>
          <p:nvPr/>
        </p:nvSpPr>
        <p:spPr>
          <a:xfrm rot="20227367">
            <a:off x="2349475" y="4224227"/>
            <a:ext cx="6121101" cy="505609"/>
          </a:xfrm>
          <a:prstGeom prst="ellipse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D5B11-5CAB-A24B-8D83-50FD8D3AB069}"/>
              </a:ext>
            </a:extLst>
          </p:cNvPr>
          <p:cNvSpPr txBox="1"/>
          <p:nvPr/>
        </p:nvSpPr>
        <p:spPr>
          <a:xfrm>
            <a:off x="3779450" y="3679115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Super-Earths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are Earth-like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AD7F0B-B72B-E0AA-B3E2-6F0E21DD4700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AFAE33-C933-829E-1B84-C7FE60240CC3}"/>
              </a:ext>
            </a:extLst>
          </p:cNvPr>
          <p:cNvSpPr txBox="1"/>
          <p:nvPr/>
        </p:nvSpPr>
        <p:spPr>
          <a:xfrm>
            <a:off x="172299" y="5495160"/>
            <a:ext cx="1537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Observation data from the Exoplanet Archive</a:t>
            </a:r>
          </a:p>
        </p:txBody>
      </p:sp>
    </p:spTree>
    <p:extLst>
      <p:ext uri="{BB962C8B-B14F-4D97-AF65-F5344CB8AC3E}">
        <p14:creationId xmlns:p14="http://schemas.microsoft.com/office/powerpoint/2010/main" val="328989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EB855-6994-EF9E-811D-28BEA7856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6B15E-3EF8-0AD6-2965-0DB24052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7451"/>
            <a:ext cx="3211488" cy="26288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8374E-C52B-8DDD-CD3B-CF6393BC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A19A2-3B3C-7AE7-D833-FE75F2BD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F6552-3E4C-6D15-E9E3-B0B4A0715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2087" y="0"/>
            <a:ext cx="8767824" cy="685422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CFD4BA9-92A9-F54D-E367-766DE4F07412}"/>
              </a:ext>
            </a:extLst>
          </p:cNvPr>
          <p:cNvSpPr/>
          <p:nvPr/>
        </p:nvSpPr>
        <p:spPr>
          <a:xfrm rot="20227367">
            <a:off x="2349475" y="4224227"/>
            <a:ext cx="6121101" cy="505609"/>
          </a:xfrm>
          <a:prstGeom prst="ellipse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A7F6C0-9043-A6E2-BA0D-4F8F3F3A7A06}"/>
              </a:ext>
            </a:extLst>
          </p:cNvPr>
          <p:cNvSpPr txBox="1"/>
          <p:nvPr/>
        </p:nvSpPr>
        <p:spPr>
          <a:xfrm>
            <a:off x="3779450" y="3679115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Super-Earths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are Earth-like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C0D7C4-398A-27BC-A300-985136F7A76C}"/>
              </a:ext>
            </a:extLst>
          </p:cNvPr>
          <p:cNvSpPr/>
          <p:nvPr/>
        </p:nvSpPr>
        <p:spPr>
          <a:xfrm>
            <a:off x="3914709" y="5072330"/>
            <a:ext cx="305623" cy="30562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27F54-7880-70A2-CE8E-6EA36DA1B87C}"/>
              </a:ext>
            </a:extLst>
          </p:cNvPr>
          <p:cNvSpPr txBox="1"/>
          <p:nvPr/>
        </p:nvSpPr>
        <p:spPr>
          <a:xfrm>
            <a:off x="3982253" y="5253432"/>
            <a:ext cx="1765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Mercury is Iron-enhanced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3FA96A1-CB73-E974-664B-52D127E4336D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1A74B-6506-9612-4DC9-82FC6E46CA3F}"/>
              </a:ext>
            </a:extLst>
          </p:cNvPr>
          <p:cNvSpPr txBox="1"/>
          <p:nvPr/>
        </p:nvSpPr>
        <p:spPr>
          <a:xfrm>
            <a:off x="172299" y="5495160"/>
            <a:ext cx="1537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Observation data from the Exoplanet Archive</a:t>
            </a:r>
          </a:p>
        </p:txBody>
      </p:sp>
    </p:spTree>
    <p:extLst>
      <p:ext uri="{BB962C8B-B14F-4D97-AF65-F5344CB8AC3E}">
        <p14:creationId xmlns:p14="http://schemas.microsoft.com/office/powerpoint/2010/main" val="18145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C408B-0C78-AC5F-AEE7-332F794AC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9E5B67-B13A-5C21-71FC-254CB7999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457451"/>
            <a:ext cx="3211488" cy="2628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70BAB-6D90-9B1A-3524-E54479A7C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2087" y="0"/>
            <a:ext cx="8767824" cy="685422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00548-D762-94AB-87B7-AFF7E44E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A7847-3E70-1216-6485-5597135C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34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F568BE-5F80-CF1E-8C23-BBC76EDDA7FF}"/>
              </a:ext>
            </a:extLst>
          </p:cNvPr>
          <p:cNvSpPr/>
          <p:nvPr/>
        </p:nvSpPr>
        <p:spPr>
          <a:xfrm rot="20227367">
            <a:off x="2349475" y="4224227"/>
            <a:ext cx="6121101" cy="505609"/>
          </a:xfrm>
          <a:prstGeom prst="ellipse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2D24E-BAAD-FB7D-31FD-361543060EB5}"/>
              </a:ext>
            </a:extLst>
          </p:cNvPr>
          <p:cNvSpPr txBox="1"/>
          <p:nvPr/>
        </p:nvSpPr>
        <p:spPr>
          <a:xfrm>
            <a:off x="3779450" y="3679115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Super-Earths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are Earth-like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010654-B1DD-F824-5DB3-9952C414C4BA}"/>
              </a:ext>
            </a:extLst>
          </p:cNvPr>
          <p:cNvSpPr/>
          <p:nvPr/>
        </p:nvSpPr>
        <p:spPr>
          <a:xfrm>
            <a:off x="3042450" y="4786282"/>
            <a:ext cx="591671" cy="59167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1E02D-186C-2868-F6B9-AC7B6CECE838}"/>
              </a:ext>
            </a:extLst>
          </p:cNvPr>
          <p:cNvSpPr txBox="1"/>
          <p:nvPr/>
        </p:nvSpPr>
        <p:spPr>
          <a:xfrm>
            <a:off x="2662097" y="4216997"/>
            <a:ext cx="135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Water-rich moons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75C77F-0920-1A56-75FD-18CABF479676}"/>
              </a:ext>
            </a:extLst>
          </p:cNvPr>
          <p:cNvSpPr/>
          <p:nvPr/>
        </p:nvSpPr>
        <p:spPr>
          <a:xfrm>
            <a:off x="3914709" y="5072330"/>
            <a:ext cx="305623" cy="30562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8E2C4C-D2D7-E3D5-931B-A0DCDCAD65E8}"/>
              </a:ext>
            </a:extLst>
          </p:cNvPr>
          <p:cNvSpPr txBox="1"/>
          <p:nvPr/>
        </p:nvSpPr>
        <p:spPr>
          <a:xfrm>
            <a:off x="3982253" y="5253432"/>
            <a:ext cx="1765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Mercury is Iron-enhanced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7F73F2A-26F2-BCC4-4843-2A57DC6EA191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520CCB-E306-96BF-5704-E44341603AFD}"/>
              </a:ext>
            </a:extLst>
          </p:cNvPr>
          <p:cNvSpPr txBox="1"/>
          <p:nvPr/>
        </p:nvSpPr>
        <p:spPr>
          <a:xfrm>
            <a:off x="172299" y="5495160"/>
            <a:ext cx="1537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Observation data from the Exoplanet Archive</a:t>
            </a:r>
          </a:p>
        </p:txBody>
      </p:sp>
    </p:spTree>
    <p:extLst>
      <p:ext uri="{BB962C8B-B14F-4D97-AF65-F5344CB8AC3E}">
        <p14:creationId xmlns:p14="http://schemas.microsoft.com/office/powerpoint/2010/main" val="36571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AFD1-E2C9-3246-AE42-57E6F04D9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B7FD1-6737-F518-FEB4-1067A9B5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8AF20-5555-1CF5-89B9-0C35D607E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D8C91-84EE-5E6E-D8A0-BDF41554D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102" y="2"/>
            <a:ext cx="8377794" cy="685799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A49DB0D-3C25-3108-128B-3588A09051CB}"/>
              </a:ext>
            </a:extLst>
          </p:cNvPr>
          <p:cNvSpPr/>
          <p:nvPr/>
        </p:nvSpPr>
        <p:spPr>
          <a:xfrm rot="20787390">
            <a:off x="5462852" y="1216495"/>
            <a:ext cx="4841529" cy="160288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25FC9-DB83-9855-8F4D-C2349EC1DF39}"/>
              </a:ext>
            </a:extLst>
          </p:cNvPr>
          <p:cNvSpPr txBox="1"/>
          <p:nvPr/>
        </p:nvSpPr>
        <p:spPr>
          <a:xfrm>
            <a:off x="3349145" y="1752181"/>
            <a:ext cx="2406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Sub-Neptunes could be water-rich OR gas dwarfs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0679639-C395-5B96-081B-BBC17F4F0672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5463B-E917-D526-79D8-E499F71C2C12}"/>
              </a:ext>
            </a:extLst>
          </p:cNvPr>
          <p:cNvSpPr txBox="1"/>
          <p:nvPr/>
        </p:nvSpPr>
        <p:spPr>
          <a:xfrm>
            <a:off x="172299" y="5495160"/>
            <a:ext cx="1537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Observation data from the Exoplanet Archive</a:t>
            </a:r>
          </a:p>
        </p:txBody>
      </p:sp>
    </p:spTree>
    <p:extLst>
      <p:ext uri="{BB962C8B-B14F-4D97-AF65-F5344CB8AC3E}">
        <p14:creationId xmlns:p14="http://schemas.microsoft.com/office/powerpoint/2010/main" val="1370553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EBF41-9430-5DF2-77AF-B965E938F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7646-B375-C9B5-88E8-7ED9ABF1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0"/>
            <a:ext cx="9956747" cy="1438780"/>
          </a:xfrm>
        </p:spPr>
        <p:txBody>
          <a:bodyPr/>
          <a:lstStyle/>
          <a:p>
            <a:r>
              <a:rPr lang="en-US" dirty="0"/>
              <a:t>Summary &amp;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4C994-012B-46EC-00FE-7A7163C42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388" y="1309688"/>
            <a:ext cx="4701318" cy="554831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We have created an interior model incorporating state-of-the-art physics</a:t>
            </a:r>
          </a:p>
          <a:p>
            <a:pPr lvl="1"/>
            <a:r>
              <a:rPr lang="en-US" dirty="0"/>
              <a:t>Up-to-date EOS</a:t>
            </a:r>
          </a:p>
          <a:p>
            <a:pPr lvl="2"/>
            <a:r>
              <a:rPr lang="en-US" dirty="0"/>
              <a:t>H/He: Non-ideal mixing -&gt; increase density</a:t>
            </a:r>
          </a:p>
          <a:p>
            <a:pPr lvl="2"/>
            <a:r>
              <a:rPr lang="en-US" dirty="0"/>
              <a:t>Iron: AP2 fit -&gt; increase density</a:t>
            </a:r>
          </a:p>
          <a:p>
            <a:pPr lvl="1"/>
            <a:r>
              <a:rPr lang="en-US" dirty="0"/>
              <a:t>Comprehensive phase diagram</a:t>
            </a:r>
          </a:p>
          <a:p>
            <a:pPr lvl="2"/>
            <a:r>
              <a:rPr lang="en-US" dirty="0"/>
              <a:t>Water: Steam -&gt; decrease density</a:t>
            </a:r>
          </a:p>
          <a:p>
            <a:pPr lvl="2"/>
            <a:r>
              <a:rPr lang="en-US" dirty="0"/>
              <a:t>Mantle: High-pressure phases -&gt; increase density</a:t>
            </a:r>
          </a:p>
          <a:p>
            <a:pPr lvl="2"/>
            <a:r>
              <a:rPr lang="en-US" dirty="0"/>
              <a:t>Mantle: Melting -&gt; decrease density</a:t>
            </a:r>
          </a:p>
          <a:p>
            <a:pPr lvl="2"/>
            <a:r>
              <a:rPr lang="en-US" dirty="0"/>
              <a:t>Core: Melting -&gt; decrease density</a:t>
            </a:r>
            <a:br>
              <a:rPr lang="en-US" dirty="0"/>
            </a:br>
            <a:r>
              <a:rPr lang="en-US" dirty="0"/>
              <a:t>Solidifying &gt; increase density</a:t>
            </a:r>
          </a:p>
          <a:p>
            <a:pPr lvl="1"/>
            <a:r>
              <a:rPr lang="en-US" dirty="0"/>
              <a:t>Physical mineralogy</a:t>
            </a:r>
          </a:p>
          <a:p>
            <a:pPr lvl="2"/>
            <a:r>
              <a:rPr lang="en-US" dirty="0"/>
              <a:t>Mantle: Iron -&gt; increase density</a:t>
            </a:r>
          </a:p>
          <a:p>
            <a:pPr lvl="2"/>
            <a:r>
              <a:rPr lang="en-US" dirty="0"/>
              <a:t>Core: Sulfur -&gt; decrease density</a:t>
            </a:r>
          </a:p>
          <a:p>
            <a:pPr lvl="1"/>
            <a:r>
              <a:rPr lang="en-US" dirty="0"/>
              <a:t>More physics</a:t>
            </a:r>
          </a:p>
          <a:p>
            <a:pPr lvl="2"/>
            <a:r>
              <a:rPr lang="en-US" dirty="0"/>
              <a:t>Internal luminosity -&gt; decrease density</a:t>
            </a:r>
          </a:p>
          <a:p>
            <a:pPr lvl="2"/>
            <a:r>
              <a:rPr lang="en-US" dirty="0"/>
              <a:t>Rotation -&gt; decrease density</a:t>
            </a:r>
          </a:p>
          <a:p>
            <a:pPr lvl="2"/>
            <a:r>
              <a:rPr lang="en-US" dirty="0"/>
              <a:t>Transit radii -&gt; increase density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CCCEA-0DC1-5710-D4F9-5E6CEDCAE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8D49D-AB84-0528-CFD7-9A1ACE05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36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DC84F9-FEE5-1AD7-BAB0-F5B62C3414A6}"/>
              </a:ext>
            </a:extLst>
          </p:cNvPr>
          <p:cNvSpPr txBox="1"/>
          <p:nvPr/>
        </p:nvSpPr>
        <p:spPr>
          <a:xfrm>
            <a:off x="9111909" y="5225487"/>
            <a:ext cx="2414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Read the paper!</a:t>
            </a:r>
          </a:p>
          <a:p>
            <a:pPr algn="ctr"/>
            <a:r>
              <a:rPr lang="en-US" sz="1200" b="1" dirty="0"/>
              <a:t>https://github.com/Bennett-Skinner/SkinnerPudritzCloutier2026-MR-curves/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A72237-8652-B1D9-D41F-040FDD9C7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6874" y="1753846"/>
            <a:ext cx="3404445" cy="3404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0B58F5-7BCE-216B-65AA-1A70151F5798}"/>
              </a:ext>
            </a:extLst>
          </p:cNvPr>
          <p:cNvSpPr txBox="1"/>
          <p:nvPr/>
        </p:nvSpPr>
        <p:spPr>
          <a:xfrm>
            <a:off x="5111067" y="1438780"/>
            <a:ext cx="34044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 seismographic profiles of Earth, Mars, and the Moon to validate interior structure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Report moments of inertia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Error from interior structure model simplifications O(observational error)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Solar system objects reproduced to extremely high (&lt;0.5%)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Future direction: Water mixing into H/He envelope, sequestration into interior – Talk to me about it!</a:t>
            </a:r>
          </a:p>
        </p:txBody>
      </p:sp>
    </p:spTree>
    <p:extLst>
      <p:ext uri="{BB962C8B-B14F-4D97-AF65-F5344CB8AC3E}">
        <p14:creationId xmlns:p14="http://schemas.microsoft.com/office/powerpoint/2010/main" val="174436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A8E1A-57EC-B04E-8A47-95FF2132E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1AC2-B6A1-328B-ED97-EF96734D7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26" y="3069590"/>
            <a:ext cx="9956747" cy="7188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Bonus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AFEDB-F76C-3673-AD4B-CDF59C89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25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92E8E-E526-02BF-811E-F58579EB5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3E93A-8D5B-2B24-9047-3FB5FA49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26" y="2538708"/>
            <a:ext cx="9956747" cy="17805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Simplifications in literature interior structure models lead to incorrect inferences about the nature of planets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86F6C-C6BC-4AFB-65F0-1DCCA7671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D6277-E784-971C-9405-83B3F9698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A2965-FD92-9E45-F5BE-02F573AB6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26" y="2018403"/>
            <a:ext cx="9956747" cy="28211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Considering full interior profiles over a range of solar system objects tells you missing physics!</a:t>
            </a:r>
            <a:br>
              <a:rPr lang="en-US" dirty="0"/>
            </a:br>
            <a:r>
              <a:rPr lang="en-US" dirty="0"/>
              <a:t>…and it validates the physics you do have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7A411-A191-A781-3B25-5DE5F9A4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39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7B1AF3-285C-5286-E729-C7D3FFA715DD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36000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74EA5-F94B-B702-C64B-AA410C98E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88697-8ABB-65DA-2572-45DB3D4A2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62098-9294-D346-A2F0-15BD3717A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DDC2E2-3937-36F7-E06A-38F075564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521" y="326124"/>
            <a:ext cx="8617580" cy="6545472"/>
          </a:xfrm>
          <a:prstGeom prst="rect">
            <a:avLst/>
          </a:prstGeom>
        </p:spPr>
      </p:pic>
      <p:sp>
        <p:nvSpPr>
          <p:cNvPr id="9" name="AutoShape 8">
            <a:extLst>
              <a:ext uri="{FF2B5EF4-FFF2-40B4-BE49-F238E27FC236}">
                <a16:creationId xmlns:a16="http://schemas.microsoft.com/office/drawing/2014/main" id="{0D817F02-B3B6-02A6-8988-F72211365B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6896" y="894080"/>
            <a:ext cx="10272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DED6994-DF72-3DB7-BAB0-F452A1153754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385031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B163A-3201-C813-51F2-C46A891E6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449D1-7405-EA55-A435-3E92EE3B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5E3AD5-B681-B63D-1FCA-A943F87A2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956680"/>
          </a:xfrm>
        </p:spPr>
        <p:txBody>
          <a:bodyPr/>
          <a:lstStyle/>
          <a:p>
            <a:r>
              <a:rPr lang="en-US" dirty="0"/>
              <a:t>Input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C4E6D5-37C4-C21E-93CC-86952709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464" y="1576882"/>
            <a:ext cx="8215072" cy="52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36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CA530-3F2E-1E31-8DD0-F1BAFC1C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AAA77-490F-E8B6-1BEE-73C0F3A09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41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0C8F65-5C42-8A91-4DE9-FB7919ED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956680"/>
          </a:xfrm>
        </p:spPr>
        <p:txBody>
          <a:bodyPr/>
          <a:lstStyle/>
          <a:p>
            <a:r>
              <a:rPr lang="en-US" dirty="0"/>
              <a:t>Liquid Mantle EOS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9B429-BD3B-CB73-5A0F-CBA952F87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429" y="2853640"/>
            <a:ext cx="8093141" cy="11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76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946AD-101B-0525-C09D-E1526732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8BF20-1F28-DC0C-A01B-E1B006C0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42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087C00-BB2D-BFF5-825D-4F0D7EC3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956680"/>
          </a:xfrm>
        </p:spPr>
        <p:txBody>
          <a:bodyPr/>
          <a:lstStyle/>
          <a:p>
            <a:r>
              <a:rPr lang="en-US" dirty="0"/>
              <a:t>Solid Mantle EOS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9D6DD-8AFB-67F6-FA2C-F19D6CC2F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36" y="1630524"/>
            <a:ext cx="8161727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83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B3D6B-E176-D405-7473-07C351FA5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E2526-CF5E-BA2B-4441-3756055C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43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B88452-A1A1-A442-2601-3B140D3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956680"/>
          </a:xfrm>
        </p:spPr>
        <p:txBody>
          <a:bodyPr/>
          <a:lstStyle/>
          <a:p>
            <a:r>
              <a:rPr lang="en-US" dirty="0"/>
              <a:t>Liquid Core EOS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EBF30-FB21-A9DE-63C8-B8F4B729A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946" y="2602158"/>
            <a:ext cx="8154107" cy="16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8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80240-D705-5305-46EF-057E264B9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9216F-9EC5-0C1B-B50C-E72A7BBE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44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5B3BA2-759D-3C77-519D-6F86F445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956680"/>
          </a:xfrm>
        </p:spPr>
        <p:txBody>
          <a:bodyPr/>
          <a:lstStyle/>
          <a:p>
            <a:r>
              <a:rPr lang="en-US" dirty="0"/>
              <a:t>Solid Core EOS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ACF90-D9C0-5DFE-D23E-06AB59B1A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26" y="2025201"/>
            <a:ext cx="9956747" cy="28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95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97CB7-4EA7-40E6-4C0A-D0EEBB4D7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8" y="0"/>
            <a:ext cx="11543476" cy="1438780"/>
          </a:xfrm>
        </p:spPr>
        <p:txBody>
          <a:bodyPr/>
          <a:lstStyle/>
          <a:p>
            <a:r>
              <a:rPr lang="en-US" dirty="0"/>
              <a:t>Improvements v. BICEPS </a:t>
            </a:r>
            <a:r>
              <a:rPr lang="en-US" sz="3400" dirty="0"/>
              <a:t>(Haldemann et al. 2024)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F8AEB-1FAE-8FAA-9BCC-EC79EA9D8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7F9-4EFA-430A-B692-80D8CC4690AD}" type="datetime1">
              <a:rPr lang="en-US" smtClean="0"/>
              <a:t>16-Apr-26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85276-264B-FB80-ADDE-700355CC3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45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5195DE7-4B77-72D6-929F-D54ADFFD3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23910"/>
              </p:ext>
            </p:extLst>
          </p:nvPr>
        </p:nvGraphicFramePr>
        <p:xfrm>
          <a:off x="2016126" y="1438780"/>
          <a:ext cx="8128000" cy="4438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95195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6488678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0148391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8530674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39045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Chemical Inventory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Phases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Equations of State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Thermal Structure</a:t>
                      </a:r>
                    </a:p>
                  </a:txBody>
                  <a:tcPr marL="110763" marR="110763" marT="55382" marB="55382"/>
                </a:tc>
                <a:extLst>
                  <a:ext uri="{0D108BD9-81ED-4DB2-BD59-A6C34878D82A}">
                    <a16:rowId xmlns:a16="http://schemas.microsoft.com/office/drawing/2014/main" val="3038847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Envelope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 H/He-water mixing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Non-ideal mixing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03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 H/He-water mixing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284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 pressure phases; more phases of oxides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HeFESTo update (2021</a:t>
                      </a:r>
                    </a:p>
                    <a:p>
                      <a:pPr algn="ctr"/>
                      <a:r>
                        <a:rPr lang="en-US" dirty="0"/>
                        <a:t>-&gt;2024)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melting curve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53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thermal pressure terms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melting curve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98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178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7557B-06AA-C59A-9B80-15B5E33CE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38914-AA44-429B-00C6-73E96C584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8" y="0"/>
            <a:ext cx="11543476" cy="1438780"/>
          </a:xfrm>
        </p:spPr>
        <p:txBody>
          <a:bodyPr/>
          <a:lstStyle/>
          <a:p>
            <a:r>
              <a:rPr lang="en-US" dirty="0"/>
              <a:t>Improvements v. MAGRATHEA v2 </a:t>
            </a:r>
            <a:r>
              <a:rPr lang="en-US" sz="3400" dirty="0"/>
              <a:t>(Rice et al. submitted)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E703A-04A3-2945-DE37-B1C46F9CA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7F9-4EFA-430A-B692-80D8CC4690AD}" type="datetime1">
              <a:rPr lang="en-US" smtClean="0"/>
              <a:t>16-Apr-26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CB748-79D8-B72F-BCAA-13963511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46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88C960F-0D37-911C-973E-02466EB41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751500"/>
              </p:ext>
            </p:extLst>
          </p:nvPr>
        </p:nvGraphicFramePr>
        <p:xfrm>
          <a:off x="2016126" y="1438780"/>
          <a:ext cx="8128000" cy="4992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95195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6488678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0148391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8530674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39045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Chemical Inventory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Phases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Equations of State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Thermal Structure</a:t>
                      </a:r>
                    </a:p>
                  </a:txBody>
                  <a:tcPr marL="110763" marR="110763" marT="55382" marB="55382"/>
                </a:tc>
                <a:extLst>
                  <a:ext uri="{0D108BD9-81ED-4DB2-BD59-A6C34878D82A}">
                    <a16:rowId xmlns:a16="http://schemas.microsoft.com/office/drawing/2014/main" val="3038847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Envelope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Non-ideal mixing for diverse H/He ratios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Fit to radiative temperature profile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03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284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Fe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 C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 pressure phases; Gibbs free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HeFESTo update (2021</a:t>
                      </a:r>
                    </a:p>
                    <a:p>
                      <a:pPr algn="ctr"/>
                      <a:r>
                        <a:rPr lang="en-US" dirty="0"/>
                        <a:t>-&gt;2024)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Temperature jumps at top, bottom, new melting curve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53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Sulphur, 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EOS that extrapolates better than Vinet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 melting curve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98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702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83982-5EF1-2E94-7CAB-F0536CACE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52073-7467-5565-E44C-DA49DCE3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8" y="0"/>
            <a:ext cx="11543476" cy="1438780"/>
          </a:xfrm>
        </p:spPr>
        <p:txBody>
          <a:bodyPr/>
          <a:lstStyle/>
          <a:p>
            <a:r>
              <a:rPr lang="en-US" dirty="0"/>
              <a:t>Improvements v. </a:t>
            </a:r>
            <a:r>
              <a:rPr lang="en-US" dirty="0" err="1"/>
              <a:t>ExoPlex</a:t>
            </a:r>
            <a:r>
              <a:rPr lang="en-US" dirty="0"/>
              <a:t> </a:t>
            </a:r>
            <a:r>
              <a:rPr lang="en-US" sz="3400" dirty="0"/>
              <a:t>(As of Unterborn et al. 2023)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4DAD9-D4FE-4290-E71F-A045E7F7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7F9-4EFA-430A-B692-80D8CC4690AD}" type="datetime1">
              <a:rPr lang="en-US" smtClean="0"/>
              <a:t>16-Apr-26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A9AFB-85F3-0BC7-9052-C5FFEBE2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47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5598E59-7D3F-0EEC-6811-A942FE40E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698579"/>
              </p:ext>
            </p:extLst>
          </p:nvPr>
        </p:nvGraphicFramePr>
        <p:xfrm>
          <a:off x="2016126" y="1438780"/>
          <a:ext cx="8128000" cy="4718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95195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6488678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0148391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8530674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39045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Chemical Inventory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Phases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Equations of State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Thermal Structure</a:t>
                      </a:r>
                    </a:p>
                  </a:txBody>
                  <a:tcPr marL="110763" marR="110763" marT="55382" marB="55382"/>
                </a:tc>
                <a:extLst>
                  <a:ext uri="{0D108BD9-81ED-4DB2-BD59-A6C34878D82A}">
                    <a16:rowId xmlns:a16="http://schemas.microsoft.com/office/drawing/2014/main" val="3038847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Envelope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Not in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ExoPlex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03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Ice X, water vapor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284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 Ca and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 pressure phases; more phases of oxides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HeFESTo update (2011</a:t>
                      </a:r>
                      <a:br>
                        <a:rPr lang="en-US" dirty="0"/>
                      </a:br>
                      <a:r>
                        <a:rPr lang="en-US" dirty="0"/>
                        <a:t>-&gt;2024)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Temperature jumps at top, bottom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53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Oxygen, Sulphur EOS used, not a density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Solid phases (bcc, </a:t>
                      </a:r>
                      <a:r>
                        <a:rPr lang="en-US" dirty="0" err="1"/>
                        <a:t>fcc</a:t>
                      </a:r>
                      <a:r>
                        <a:rPr lang="en-US" dirty="0"/>
                        <a:t>, and hcp)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Modern experiments with temperature sampling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98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7833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6CF94-DC23-CAC1-6C3A-12D5956AC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5BA0-1D60-DF02-91CB-4A3320C8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8" y="0"/>
            <a:ext cx="11543476" cy="1438780"/>
          </a:xfrm>
        </p:spPr>
        <p:txBody>
          <a:bodyPr/>
          <a:lstStyle/>
          <a:p>
            <a:r>
              <a:rPr lang="en-US" dirty="0"/>
              <a:t>Improvements v. </a:t>
            </a:r>
            <a:r>
              <a:rPr lang="en-US" dirty="0" err="1"/>
              <a:t>ExoPie</a:t>
            </a:r>
            <a:r>
              <a:rPr lang="en-US" dirty="0"/>
              <a:t> </a:t>
            </a:r>
            <a:r>
              <a:rPr lang="en-US" sz="3400" dirty="0"/>
              <a:t>(</a:t>
            </a:r>
            <a:r>
              <a:rPr lang="en-US" sz="3400" dirty="0" err="1"/>
              <a:t>Plotnykov</a:t>
            </a:r>
            <a:r>
              <a:rPr lang="en-US" sz="3400" dirty="0"/>
              <a:t> &amp; Valencia 2024)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68E7C-2194-556C-A01C-BDEBF29F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7F9-4EFA-430A-B692-80D8CC4690AD}" type="datetime1">
              <a:rPr lang="en-US" smtClean="0"/>
              <a:t>16-Apr-26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14FD3-1E6E-16A0-8A34-36364882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48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DE8AF1C-3474-075E-65E6-25663E7B7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695717"/>
              </p:ext>
            </p:extLst>
          </p:nvPr>
        </p:nvGraphicFramePr>
        <p:xfrm>
          <a:off x="2016126" y="1438780"/>
          <a:ext cx="8128000" cy="5266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95195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6488678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0148391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8530674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39045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Chemical Inventory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Phases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Equations of State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Thermal Structure</a:t>
                      </a:r>
                    </a:p>
                  </a:txBody>
                  <a:tcPr marL="110763" marR="110763" marT="55382" marB="55382"/>
                </a:tc>
                <a:extLst>
                  <a:ext uri="{0D108BD9-81ED-4DB2-BD59-A6C34878D82A}">
                    <a16:rowId xmlns:a16="http://schemas.microsoft.com/office/drawing/2014/main" val="3038847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Envelope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Not in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ExoPie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03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Ice X, water vapor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284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 pressure phases; more phases of oxides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Gibbs Free Energy Minimization (</a:t>
                      </a:r>
                      <a:r>
                        <a:rPr lang="en-US" dirty="0" err="1"/>
                        <a:t>Wadsleyite</a:t>
                      </a:r>
                      <a:r>
                        <a:rPr lang="en-US" dirty="0"/>
                        <a:t> and Ringwoodite separated)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Temperature jumps at top, bottom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53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Oxygen, Sulphur EOS used, not a density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Solid phases (bcc, </a:t>
                      </a:r>
                      <a:r>
                        <a:rPr lang="en-US" dirty="0" err="1"/>
                        <a:t>fcc</a:t>
                      </a:r>
                      <a:r>
                        <a:rPr lang="en-US" dirty="0"/>
                        <a:t>, and hcp)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Modern experiments with temperature sampling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98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4385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85D40-8070-B504-1582-8C2C7FC4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10476-385C-09E5-0E84-7046E4A0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0"/>
            <a:ext cx="9956747" cy="1438780"/>
          </a:xfrm>
        </p:spPr>
        <p:txBody>
          <a:bodyPr/>
          <a:lstStyle/>
          <a:p>
            <a:r>
              <a:rPr lang="en-US" dirty="0"/>
              <a:t>Improvements v. Zalmoxis </a:t>
            </a:r>
            <a:r>
              <a:rPr lang="en-US" sz="3400" dirty="0"/>
              <a:t>(Pascal et al. 2025)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81CA4-45AB-DF0F-B3E8-EAB7E542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7F9-4EFA-430A-B692-80D8CC4690AD}" type="datetime1">
              <a:rPr lang="en-US" smtClean="0"/>
              <a:t>16-Apr-26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CFC4E-2BCF-7262-D275-C2049111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49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E764E8B-2B5B-2DFD-EEE3-854EA1E01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25047"/>
              </p:ext>
            </p:extLst>
          </p:nvPr>
        </p:nvGraphicFramePr>
        <p:xfrm>
          <a:off x="2032000" y="1438780"/>
          <a:ext cx="8128000" cy="5266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95195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6488678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0148391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8530674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39045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Chemical Inventory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Phases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Equations of State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Thermal Structure</a:t>
                      </a:r>
                    </a:p>
                  </a:txBody>
                  <a:tcPr marL="110763" marR="110763" marT="55382" marB="55382"/>
                </a:tc>
                <a:extLst>
                  <a:ext uri="{0D108BD9-81ED-4DB2-BD59-A6C34878D82A}">
                    <a16:rowId xmlns:a16="http://schemas.microsoft.com/office/drawing/2014/main" val="3038847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Envelope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in Zalmoxis (included in different PROTEUS module)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03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Liquid water, water vapor, Ice II-VII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Modern high-pressure theoretical results, thermal effects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Convective interior w/ temperature jumps at top, bottom of mantle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284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High pressure phases; more phases of oxides; liquid; Gibbs free energy minimization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53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Oxygen, Sulphur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Low-pressure phases, liquid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98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62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C6A9D-1BB9-CEB9-0BBD-991DB8543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40D44-15C4-BAEE-83CA-6341F87B1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D78D6-70FD-24D1-4C16-A35653F0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FF8972-AA6F-1B30-7850-CD94581C5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521" y="326124"/>
            <a:ext cx="8617580" cy="6545471"/>
          </a:xfrm>
          <a:prstGeom prst="rect">
            <a:avLst/>
          </a:prstGeom>
        </p:spPr>
      </p:pic>
      <p:sp>
        <p:nvSpPr>
          <p:cNvPr id="9" name="AutoShape 8">
            <a:extLst>
              <a:ext uri="{FF2B5EF4-FFF2-40B4-BE49-F238E27FC236}">
                <a16:creationId xmlns:a16="http://schemas.microsoft.com/office/drawing/2014/main" id="{1B7E3344-6C29-E124-1396-58DA428BC3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6896" y="894080"/>
            <a:ext cx="10272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FD0625-C080-2151-04B0-C7E476C82854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9197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C3224-E8DA-2BFF-AF79-93F455168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CC67-FF84-C72F-C439-99794CE0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0"/>
            <a:ext cx="11095564" cy="1438780"/>
          </a:xfrm>
        </p:spPr>
        <p:txBody>
          <a:bodyPr/>
          <a:lstStyle/>
          <a:p>
            <a:r>
              <a:rPr lang="en-US" dirty="0"/>
              <a:t>Improvements v. Zeng et al. (2016,2019)</a:t>
            </a:r>
            <a:endParaRPr lang="en-US" sz="3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5022F-62BC-31BE-7AF2-56E764DA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7F9-4EFA-430A-B692-80D8CC4690AD}" type="datetime1">
              <a:rPr lang="en-US" smtClean="0"/>
              <a:t>16-Apr-26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ED0CA-2E42-92BF-CAD6-AD936238D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50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80BA03C-229A-DB84-C406-E647ECC1A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115774"/>
              </p:ext>
            </p:extLst>
          </p:nvPr>
        </p:nvGraphicFramePr>
        <p:xfrm>
          <a:off x="2032000" y="1438780"/>
          <a:ext cx="8128000" cy="5261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95195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6488678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0148391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8530674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39045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Chemical Inventory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Phases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Equations of State</a:t>
                      </a:r>
                    </a:p>
                  </a:txBody>
                  <a:tcPr marL="110763" marR="110763" marT="55382" marB="553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Thermal Structure</a:t>
                      </a:r>
                    </a:p>
                  </a:txBody>
                  <a:tcPr marL="110763" marR="110763" marT="55382" marB="55382"/>
                </a:tc>
                <a:extLst>
                  <a:ext uri="{0D108BD9-81ED-4DB2-BD59-A6C34878D82A}">
                    <a16:rowId xmlns:a16="http://schemas.microsoft.com/office/drawing/2014/main" val="3038847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Envelope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Dissociation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Non-ideal mixing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Fit to radiative temperature profile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03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 vapor, Ice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AQUA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Convective interior w/ temperature jumps at top, bottom of mantle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284047"/>
                  </a:ext>
                </a:extLst>
              </a:tr>
              <a:tr h="143749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Mantle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b="1" dirty="0"/>
                        <a:t>Physically motivated rather than fit to Earth, allowing phase transitions not encountered for Earth’s interior pressures/temperatures and for non-Earth chemical ratios</a:t>
                      </a:r>
                      <a:endParaRPr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53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Oxygen, Sulphur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Low-pressure phases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EOS that extrapolates better than BM2</a:t>
                      </a:r>
                      <a:endParaRPr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98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212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3C3C-E001-CE7E-C84F-0D51152BD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98AE3-2E5D-5809-F091-BB4FE50B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D448-D9B4-10D1-0CB4-B1EA45724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51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F8DA77-745F-6C2E-C0AF-849CFF6BC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6E09F6-5434-8635-7F5F-C870288A33B2}"/>
              </a:ext>
            </a:extLst>
          </p:cNvPr>
          <p:cNvSpPr txBox="1"/>
          <p:nvPr/>
        </p:nvSpPr>
        <p:spPr>
          <a:xfrm>
            <a:off x="-3213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0.44% Radius Error</a:t>
            </a:r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8783D19-B04A-E407-C91A-E376671BD91D}"/>
              </a:ext>
            </a:extLst>
          </p:cNvPr>
          <p:cNvSpPr txBox="1"/>
          <p:nvPr/>
        </p:nvSpPr>
        <p:spPr>
          <a:xfrm>
            <a:off x="10664787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0.29% </a:t>
            </a:r>
            <a:r>
              <a:rPr lang="en-US" dirty="0" err="1">
                <a:latin typeface="Arial"/>
                <a:cs typeface="Lucida Sans Unicode"/>
              </a:rPr>
              <a:t>MoI</a:t>
            </a:r>
            <a:r>
              <a:rPr lang="en-US" dirty="0">
                <a:latin typeface="Arial"/>
                <a:cs typeface="Lucida Sans Unicode"/>
              </a:rPr>
              <a:t> Coeff 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ECCFF-AC14-726D-FD76-CC91E57A3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B57E8-2975-1711-95A3-C5D1600A0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F6819-26DE-1D7C-DB08-6EC8E207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52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E922EA-1A52-7D55-A21F-7D5E7E30B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8E957B-E446-FA86-5A25-C02807B57E7A}"/>
              </a:ext>
            </a:extLst>
          </p:cNvPr>
          <p:cNvSpPr txBox="1"/>
          <p:nvPr/>
        </p:nvSpPr>
        <p:spPr>
          <a:xfrm>
            <a:off x="-3213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-0.17% Radius Error</a:t>
            </a:r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C9125B6-38AC-5A4E-E048-5D16CD031E2A}"/>
              </a:ext>
            </a:extLst>
          </p:cNvPr>
          <p:cNvSpPr txBox="1"/>
          <p:nvPr/>
        </p:nvSpPr>
        <p:spPr>
          <a:xfrm>
            <a:off x="10664787" y="3107740"/>
            <a:ext cx="152910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/>
                <a:cs typeface="Lucida Sans Unicode"/>
              </a:rPr>
              <a:t>0.83% </a:t>
            </a:r>
            <a:r>
              <a:rPr lang="en-US" dirty="0" err="1">
                <a:latin typeface="Arial"/>
                <a:cs typeface="Lucida Sans Unicode"/>
              </a:rPr>
              <a:t>MoI</a:t>
            </a:r>
            <a:r>
              <a:rPr lang="en-US" dirty="0">
                <a:latin typeface="Arial"/>
                <a:cs typeface="Lucida Sans Unicode"/>
              </a:rPr>
              <a:t> Coeff 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02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D1626-DED5-C4E6-A152-3EF77E97F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7C792-12D9-9F7E-7C97-28D3FDE6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53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0EA725-39A6-8927-6EBF-05A575CB0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14614"/>
          </a:xfrm>
        </p:spPr>
        <p:txBody>
          <a:bodyPr/>
          <a:lstStyle/>
          <a:p>
            <a:r>
              <a:rPr lang="en-US" dirty="0"/>
              <a:t>Determining Equations of State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F51DDE-9677-49E0-6B6D-616A17C0F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733" y="2245612"/>
            <a:ext cx="7048500" cy="800100"/>
          </a:xfrm>
          <a:prstGeom prst="rect">
            <a:avLst/>
          </a:prstGeom>
        </p:spPr>
      </p:pic>
      <p:pic>
        <p:nvPicPr>
          <p:cNvPr id="9" name="Picture 8" descr="A number of symbols on a white background&#10;&#10;AI-generated content may be incorrect.">
            <a:extLst>
              <a:ext uri="{FF2B5EF4-FFF2-40B4-BE49-F238E27FC236}">
                <a16:creationId xmlns:a16="http://schemas.microsoft.com/office/drawing/2014/main" id="{90168652-516B-DA6E-2905-C944007D2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352" y="3805694"/>
            <a:ext cx="6467867" cy="781050"/>
          </a:xfrm>
          <a:prstGeom prst="rect">
            <a:avLst/>
          </a:prstGeom>
        </p:spPr>
      </p:pic>
      <p:pic>
        <p:nvPicPr>
          <p:cNvPr id="10" name="Picture 9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488CD361-E9E3-702F-296C-1323B6D54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477" y="5061777"/>
            <a:ext cx="6600825" cy="1533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EC8CA8-64D5-927C-C4E5-CAD3E54F9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617" y="1893794"/>
            <a:ext cx="2061972" cy="1512795"/>
          </a:xfrm>
          <a:prstGeom prst="rect">
            <a:avLst/>
          </a:prstGeom>
        </p:spPr>
      </p:pic>
      <p:pic>
        <p:nvPicPr>
          <p:cNvPr id="12" name="Picture 11" descr="A diagram of a cylinder&#10;&#10;AI-generated content may be incorrect.">
            <a:extLst>
              <a:ext uri="{FF2B5EF4-FFF2-40B4-BE49-F238E27FC236}">
                <a16:creationId xmlns:a16="http://schemas.microsoft.com/office/drawing/2014/main" id="{1D228B69-4CC3-9E23-004F-87205BC0D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300" y="3427320"/>
            <a:ext cx="2370604" cy="1504949"/>
          </a:xfrm>
          <a:prstGeom prst="rect">
            <a:avLst/>
          </a:prstGeom>
        </p:spPr>
      </p:pic>
      <p:pic>
        <p:nvPicPr>
          <p:cNvPr id="13" name="Picture 12" descr="A diagram of a hexagon with red circles and white text&#10;&#10;AI-generated content may be incorrect.">
            <a:extLst>
              <a:ext uri="{FF2B5EF4-FFF2-40B4-BE49-F238E27FC236}">
                <a16:creationId xmlns:a16="http://schemas.microsoft.com/office/drawing/2014/main" id="{BCA449A8-9492-0009-8F21-5B32F2D81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416" y="5163392"/>
            <a:ext cx="2517961" cy="1338544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F2EEA33A-1756-C09B-2251-C955F941DE01}"/>
              </a:ext>
            </a:extLst>
          </p:cNvPr>
          <p:cNvSpPr txBox="1">
            <a:spLocks/>
          </p:cNvSpPr>
          <p:nvPr/>
        </p:nvSpPr>
        <p:spPr>
          <a:xfrm>
            <a:off x="129335" y="1485413"/>
            <a:ext cx="1627935" cy="40637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Pressure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78E3C4-5D86-A9A0-1061-92D303D097C8}"/>
              </a:ext>
            </a:extLst>
          </p:cNvPr>
          <p:cNvCxnSpPr/>
          <p:nvPr/>
        </p:nvCxnSpPr>
        <p:spPr>
          <a:xfrm flipH="1">
            <a:off x="1761294" y="1624106"/>
            <a:ext cx="2821" cy="50263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EE6C6E9-DC83-9CA6-1E48-81F6EFFA188B}"/>
              </a:ext>
            </a:extLst>
          </p:cNvPr>
          <p:cNvSpPr txBox="1"/>
          <p:nvPr/>
        </p:nvSpPr>
        <p:spPr>
          <a:xfrm>
            <a:off x="1973742" y="6462678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/>
              <a:t>Top to bottom: Mao et al. (2018), Duffy &amp; Smith (2019), Tsuchiya &amp; Tsuchiya (2011)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0869B2-501F-A009-C50F-7B36B3D7F8A7}"/>
              </a:ext>
            </a:extLst>
          </p:cNvPr>
          <p:cNvSpPr txBox="1">
            <a:spLocks/>
          </p:cNvSpPr>
          <p:nvPr/>
        </p:nvSpPr>
        <p:spPr>
          <a:xfrm>
            <a:off x="5951921" y="1489895"/>
            <a:ext cx="5235379" cy="40637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/>
              <a:t>Function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FF8AF069-6597-5141-3D49-8B8A7DC3F190}"/>
              </a:ext>
            </a:extLst>
          </p:cNvPr>
          <p:cNvSpPr txBox="1">
            <a:spLocks/>
          </p:cNvSpPr>
          <p:nvPr/>
        </p:nvSpPr>
        <p:spPr>
          <a:xfrm>
            <a:off x="850994" y="1489895"/>
            <a:ext cx="5157787" cy="4063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/>
              <a:t>Experiment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A363FA-46EA-C9FA-9797-73B85F95A4DD}"/>
              </a:ext>
            </a:extLst>
          </p:cNvPr>
          <p:cNvSpPr txBox="1"/>
          <p:nvPr/>
        </p:nvSpPr>
        <p:spPr>
          <a:xfrm>
            <a:off x="106288" y="2469931"/>
            <a:ext cx="16674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&lt;100s of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6A0550-CC4F-CE1B-5CFD-5FF7A475BE28}"/>
              </a:ext>
            </a:extLst>
          </p:cNvPr>
          <p:cNvSpPr txBox="1"/>
          <p:nvPr/>
        </p:nvSpPr>
        <p:spPr>
          <a:xfrm>
            <a:off x="106288" y="4005136"/>
            <a:ext cx="16674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~</a:t>
            </a:r>
            <a:r>
              <a:rPr lang="en-US" dirty="0" err="1"/>
              <a:t>TPa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B1E4EA-B05A-3992-4E10-F7C4920AC2F3}"/>
              </a:ext>
            </a:extLst>
          </p:cNvPr>
          <p:cNvSpPr txBox="1"/>
          <p:nvPr/>
        </p:nvSpPr>
        <p:spPr>
          <a:xfrm>
            <a:off x="106287" y="5641195"/>
            <a:ext cx="16674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&gt;</a:t>
            </a:r>
            <a:r>
              <a:rPr lang="en-US" err="1"/>
              <a:t>TPa</a:t>
            </a:r>
          </a:p>
        </p:txBody>
      </p:sp>
    </p:spTree>
    <p:extLst>
      <p:ext uri="{BB962C8B-B14F-4D97-AF65-F5344CB8AC3E}">
        <p14:creationId xmlns:p14="http://schemas.microsoft.com/office/powerpoint/2010/main" val="735650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90718-6BD8-1CBD-AF78-84A94BA0A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3A923-64D0-F645-DC30-EF700ECB6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5387" y="0"/>
            <a:ext cx="8401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510E0-9079-83C8-5432-FCADB87F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993C1B-86CA-A275-EF64-672535492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325" y="0"/>
            <a:ext cx="5650853" cy="6858602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CAF3160D-6592-7F17-24A5-F78C9D3A34F6}"/>
              </a:ext>
            </a:extLst>
          </p:cNvPr>
          <p:cNvSpPr txBox="1">
            <a:spLocks/>
          </p:cNvSpPr>
          <p:nvPr/>
        </p:nvSpPr>
        <p:spPr>
          <a:xfrm>
            <a:off x="335468" y="-1"/>
            <a:ext cx="2743201" cy="19794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Mass-Radius Power Laws</a:t>
            </a:r>
          </a:p>
        </p:txBody>
      </p:sp>
    </p:spTree>
    <p:extLst>
      <p:ext uri="{BB962C8B-B14F-4D97-AF65-F5344CB8AC3E}">
        <p14:creationId xmlns:p14="http://schemas.microsoft.com/office/powerpoint/2010/main" val="18858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7057B-89AD-C678-8D27-5F4FBE734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75ED7B-8732-A3F2-5ACA-9410C854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722" y="0"/>
            <a:ext cx="8562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E2E6C-3D77-919E-3B26-F8812B36F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planets&#10;&#10;AI-generated content may be incorrect.">
            <a:extLst>
              <a:ext uri="{FF2B5EF4-FFF2-40B4-BE49-F238E27FC236}">
                <a16:creationId xmlns:a16="http://schemas.microsoft.com/office/drawing/2014/main" id="{F7A4FD3D-CB84-3403-2040-690F6A859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60C42-D12F-976D-63AE-6486704E8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16ED6-3326-6021-1F59-40FA0555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0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6719-1B9C-36EC-E138-759B7EAD7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net_discoveries">
            <a:hlinkClick r:id="" action="ppaction://media"/>
            <a:extLst>
              <a:ext uri="{FF2B5EF4-FFF2-40B4-BE49-F238E27FC236}">
                <a16:creationId xmlns:a16="http://schemas.microsoft.com/office/drawing/2014/main" id="{F5E2DF10-0ACA-EB36-C4F7-BB779F184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91B0F-EF8B-534E-0C75-897B2D083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470C0-4321-BFFB-5211-4178114C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F5B01-B527-F6E8-6140-1A179453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71FA3B-039E-9A6D-1F09-7D42A58C5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521" y="326124"/>
            <a:ext cx="8617580" cy="6545471"/>
          </a:xfrm>
          <a:prstGeom prst="rect">
            <a:avLst/>
          </a:prstGeom>
        </p:spPr>
      </p:pic>
      <p:sp>
        <p:nvSpPr>
          <p:cNvPr id="9" name="AutoShape 8">
            <a:extLst>
              <a:ext uri="{FF2B5EF4-FFF2-40B4-BE49-F238E27FC236}">
                <a16:creationId xmlns:a16="http://schemas.microsoft.com/office/drawing/2014/main" id="{C7303462-EFCA-9263-897D-18D64C41A4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6896" y="894080"/>
            <a:ext cx="10272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3BEFA-2DDB-30EE-EA14-4F322F868874}"/>
              </a:ext>
            </a:extLst>
          </p:cNvPr>
          <p:cNvSpPr txBox="1"/>
          <p:nvPr/>
        </p:nvSpPr>
        <p:spPr>
          <a:xfrm>
            <a:off x="2748057" y="1900893"/>
            <a:ext cx="2861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Old: H/He-enveloped</a:t>
            </a:r>
          </a:p>
          <a:p>
            <a:r>
              <a:rPr lang="en-US" dirty="0">
                <a:solidFill>
                  <a:schemeClr val="bg1"/>
                </a:solidFill>
              </a:rPr>
              <a:t>New: Steam Atmosphere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84D50EC-2122-F2D4-467D-988308378FF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178898" y="2547224"/>
            <a:ext cx="1081591" cy="7764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7F23BD-340A-6110-5241-F8A9BB1BC8E8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259441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D26CF-4F4A-5D28-370E-5AFA9BF45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443138A4-0AB7-7931-AE0D-1CB1418E9E41}"/>
              </a:ext>
            </a:extLst>
          </p:cNvPr>
          <p:cNvGrpSpPr/>
          <p:nvPr/>
        </p:nvGrpSpPr>
        <p:grpSpPr>
          <a:xfrm>
            <a:off x="7648632" y="2735495"/>
            <a:ext cx="645694" cy="243840"/>
            <a:chOff x="849602" y="2316644"/>
            <a:chExt cx="8958564" cy="338311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D2CD908F-B45F-20CD-B4E9-FE8A97EC9359}"/>
                </a:ext>
              </a:extLst>
            </p:cNvPr>
            <p:cNvGrpSpPr/>
            <p:nvPr/>
          </p:nvGrpSpPr>
          <p:grpSpPr>
            <a:xfrm>
              <a:off x="7064966" y="2636602"/>
              <a:ext cx="2743200" cy="2743200"/>
              <a:chOff x="7064966" y="2636602"/>
              <a:chExt cx="2743200" cy="27432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221330A-95E1-6212-68F5-C34EB5C61922}"/>
                  </a:ext>
                </a:extLst>
              </p:cNvPr>
              <p:cNvSpPr/>
              <p:nvPr/>
            </p:nvSpPr>
            <p:spPr>
              <a:xfrm>
                <a:off x="7064966" y="2636602"/>
                <a:ext cx="2743200" cy="27432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6F90A63-2BFB-609D-8D08-8F51F0FC4F4B}"/>
                  </a:ext>
                </a:extLst>
              </p:cNvPr>
              <p:cNvSpPr/>
              <p:nvPr/>
            </p:nvSpPr>
            <p:spPr>
              <a:xfrm>
                <a:off x="7461393" y="3044967"/>
                <a:ext cx="1947672" cy="194767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C80FEC8-9A2A-D577-282F-7F6AF134AD0E}"/>
                  </a:ext>
                </a:extLst>
              </p:cNvPr>
              <p:cNvSpPr/>
              <p:nvPr/>
            </p:nvSpPr>
            <p:spPr>
              <a:xfrm>
                <a:off x="7923165" y="3496138"/>
                <a:ext cx="1024128" cy="102412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E33F810-ACDE-03EF-29AF-6047C728AC6A}"/>
                </a:ext>
              </a:extLst>
            </p:cNvPr>
            <p:cNvGrpSpPr/>
            <p:nvPr/>
          </p:nvGrpSpPr>
          <p:grpSpPr>
            <a:xfrm>
              <a:off x="849602" y="2636602"/>
              <a:ext cx="2743200" cy="2743200"/>
              <a:chOff x="849602" y="2636602"/>
              <a:chExt cx="2743200" cy="274320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998FC2B-4C4B-A360-72A6-8971EAC2CA9E}"/>
                  </a:ext>
                </a:extLst>
              </p:cNvPr>
              <p:cNvSpPr/>
              <p:nvPr/>
            </p:nvSpPr>
            <p:spPr>
              <a:xfrm>
                <a:off x="849602" y="2636602"/>
                <a:ext cx="2743200" cy="27432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723551F-B106-44B4-ABF5-6AEE4625DE30}"/>
                  </a:ext>
                </a:extLst>
              </p:cNvPr>
              <p:cNvSpPr/>
              <p:nvPr/>
            </p:nvSpPr>
            <p:spPr>
              <a:xfrm>
                <a:off x="907701" y="2701215"/>
                <a:ext cx="2624328" cy="26243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EF5F7BD-D131-A079-ECCE-F1B433115A5F}"/>
                  </a:ext>
                </a:extLst>
              </p:cNvPr>
              <p:cNvSpPr/>
              <p:nvPr/>
            </p:nvSpPr>
            <p:spPr>
              <a:xfrm>
                <a:off x="1456341" y="3244678"/>
                <a:ext cx="1527048" cy="15270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08F2BDB-8928-B5B0-3603-4A0DFE16752D}"/>
                  </a:ext>
                </a:extLst>
              </p:cNvPr>
              <p:cNvSpPr/>
              <p:nvPr/>
            </p:nvSpPr>
            <p:spPr>
              <a:xfrm>
                <a:off x="1799241" y="3587578"/>
                <a:ext cx="841248" cy="84124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3B2C545-A370-FCD8-4F18-ACC00D96FC0D}"/>
                </a:ext>
              </a:extLst>
            </p:cNvPr>
            <p:cNvCxnSpPr/>
            <p:nvPr/>
          </p:nvCxnSpPr>
          <p:spPr>
            <a:xfrm>
              <a:off x="5330952" y="2316644"/>
              <a:ext cx="0" cy="33831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FF124E-2B02-B44D-BAE9-9E3F1DBAF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71933-FA52-1C74-2500-42F68CC2E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A93DE0C4-5145-57E2-759B-DFE7F6F7B344}"/>
              </a:ext>
            </a:extLst>
          </p:cNvPr>
          <p:cNvGrpSpPr/>
          <p:nvPr/>
        </p:nvGrpSpPr>
        <p:grpSpPr>
          <a:xfrm>
            <a:off x="7648632" y="2735495"/>
            <a:ext cx="645694" cy="243840"/>
            <a:chOff x="849602" y="2316644"/>
            <a:chExt cx="8958564" cy="338311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EF27453-5A55-BE07-2E12-75BF98BD76D9}"/>
                </a:ext>
              </a:extLst>
            </p:cNvPr>
            <p:cNvGrpSpPr/>
            <p:nvPr/>
          </p:nvGrpSpPr>
          <p:grpSpPr>
            <a:xfrm>
              <a:off x="7064966" y="2636602"/>
              <a:ext cx="2743200" cy="2743200"/>
              <a:chOff x="7064966" y="2636602"/>
              <a:chExt cx="2743200" cy="27432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8AF75C1-5EC0-0A5B-DC62-06AD05105E2F}"/>
                  </a:ext>
                </a:extLst>
              </p:cNvPr>
              <p:cNvSpPr/>
              <p:nvPr/>
            </p:nvSpPr>
            <p:spPr>
              <a:xfrm>
                <a:off x="7064966" y="2636602"/>
                <a:ext cx="2743200" cy="27432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5322724-21B5-9F73-09D2-C6077CF06E5F}"/>
                  </a:ext>
                </a:extLst>
              </p:cNvPr>
              <p:cNvSpPr/>
              <p:nvPr/>
            </p:nvSpPr>
            <p:spPr>
              <a:xfrm>
                <a:off x="7461393" y="3044967"/>
                <a:ext cx="1947672" cy="194767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8A618B0-B9F4-31DB-CB8E-12399BCA7FFE}"/>
                  </a:ext>
                </a:extLst>
              </p:cNvPr>
              <p:cNvSpPr/>
              <p:nvPr/>
            </p:nvSpPr>
            <p:spPr>
              <a:xfrm>
                <a:off x="7923165" y="3496138"/>
                <a:ext cx="1024128" cy="102412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8A6AF37-291A-6479-5C5A-55D029FDA1A7}"/>
                </a:ext>
              </a:extLst>
            </p:cNvPr>
            <p:cNvGrpSpPr/>
            <p:nvPr/>
          </p:nvGrpSpPr>
          <p:grpSpPr>
            <a:xfrm>
              <a:off x="849602" y="2636602"/>
              <a:ext cx="2743200" cy="2743200"/>
              <a:chOff x="849602" y="2636602"/>
              <a:chExt cx="2743200" cy="274320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24C006E-2626-9D38-811B-DFA21C722644}"/>
                  </a:ext>
                </a:extLst>
              </p:cNvPr>
              <p:cNvSpPr/>
              <p:nvPr/>
            </p:nvSpPr>
            <p:spPr>
              <a:xfrm>
                <a:off x="849602" y="2636602"/>
                <a:ext cx="2743200" cy="27432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BDCCD07-E426-61D3-C9B4-42935127DB98}"/>
                  </a:ext>
                </a:extLst>
              </p:cNvPr>
              <p:cNvSpPr/>
              <p:nvPr/>
            </p:nvSpPr>
            <p:spPr>
              <a:xfrm>
                <a:off x="907701" y="2701215"/>
                <a:ext cx="2624328" cy="26243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709AA69-C97D-5355-5087-7B11E382FA05}"/>
                  </a:ext>
                </a:extLst>
              </p:cNvPr>
              <p:cNvSpPr/>
              <p:nvPr/>
            </p:nvSpPr>
            <p:spPr>
              <a:xfrm>
                <a:off x="1456341" y="3244678"/>
                <a:ext cx="1527048" cy="15270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4424805-32E5-DD7F-1D1A-B8663D15B52A}"/>
                  </a:ext>
                </a:extLst>
              </p:cNvPr>
              <p:cNvSpPr/>
              <p:nvPr/>
            </p:nvSpPr>
            <p:spPr>
              <a:xfrm>
                <a:off x="1799241" y="3587578"/>
                <a:ext cx="841248" cy="84124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4AE46D5-F777-839D-A95C-1BF7919BF601}"/>
                </a:ext>
              </a:extLst>
            </p:cNvPr>
            <p:cNvCxnSpPr/>
            <p:nvPr/>
          </p:nvCxnSpPr>
          <p:spPr>
            <a:xfrm>
              <a:off x="5330952" y="2316644"/>
              <a:ext cx="0" cy="33831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lanet_discoveries_superearth">
            <a:hlinkClick r:id="" action="ppaction://media"/>
            <a:extLst>
              <a:ext uri="{FF2B5EF4-FFF2-40B4-BE49-F238E27FC236}">
                <a16:creationId xmlns:a16="http://schemas.microsoft.com/office/drawing/2014/main" id="{9CFB722E-022F-D131-EA1F-8ED19FCFAD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753B1-C9EF-E0F3-4EBC-CCAC4E76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net_discoveries_supermerc">
            <a:hlinkClick r:id="" action="ppaction://media"/>
            <a:extLst>
              <a:ext uri="{FF2B5EF4-FFF2-40B4-BE49-F238E27FC236}">
                <a16:creationId xmlns:a16="http://schemas.microsoft.com/office/drawing/2014/main" id="{D9765CEF-2558-58CB-C3EC-D060CC7D9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71933-FA52-1C74-2500-42F68CC2E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A93DE0C4-5145-57E2-759B-DFE7F6F7B344}"/>
              </a:ext>
            </a:extLst>
          </p:cNvPr>
          <p:cNvGrpSpPr/>
          <p:nvPr/>
        </p:nvGrpSpPr>
        <p:grpSpPr>
          <a:xfrm>
            <a:off x="7648632" y="2735495"/>
            <a:ext cx="645694" cy="243840"/>
            <a:chOff x="849602" y="2316644"/>
            <a:chExt cx="8958564" cy="338311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EF27453-5A55-BE07-2E12-75BF98BD76D9}"/>
                </a:ext>
              </a:extLst>
            </p:cNvPr>
            <p:cNvGrpSpPr/>
            <p:nvPr/>
          </p:nvGrpSpPr>
          <p:grpSpPr>
            <a:xfrm>
              <a:off x="7064966" y="2636602"/>
              <a:ext cx="2743200" cy="2743200"/>
              <a:chOff x="7064966" y="2636602"/>
              <a:chExt cx="2743200" cy="27432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8AF75C1-5EC0-0A5B-DC62-06AD05105E2F}"/>
                  </a:ext>
                </a:extLst>
              </p:cNvPr>
              <p:cNvSpPr/>
              <p:nvPr/>
            </p:nvSpPr>
            <p:spPr>
              <a:xfrm>
                <a:off x="7064966" y="2636602"/>
                <a:ext cx="2743200" cy="27432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5322724-21B5-9F73-09D2-C6077CF06E5F}"/>
                  </a:ext>
                </a:extLst>
              </p:cNvPr>
              <p:cNvSpPr/>
              <p:nvPr/>
            </p:nvSpPr>
            <p:spPr>
              <a:xfrm>
                <a:off x="7461393" y="3044967"/>
                <a:ext cx="1947672" cy="194767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8A618B0-B9F4-31DB-CB8E-12399BCA7FFE}"/>
                  </a:ext>
                </a:extLst>
              </p:cNvPr>
              <p:cNvSpPr/>
              <p:nvPr/>
            </p:nvSpPr>
            <p:spPr>
              <a:xfrm>
                <a:off x="7923165" y="3496138"/>
                <a:ext cx="1024128" cy="102412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8A6AF37-291A-6479-5C5A-55D029FDA1A7}"/>
                </a:ext>
              </a:extLst>
            </p:cNvPr>
            <p:cNvGrpSpPr/>
            <p:nvPr/>
          </p:nvGrpSpPr>
          <p:grpSpPr>
            <a:xfrm>
              <a:off x="849602" y="2636602"/>
              <a:ext cx="2743200" cy="2743200"/>
              <a:chOff x="849602" y="2636602"/>
              <a:chExt cx="2743200" cy="274320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24C006E-2626-9D38-811B-DFA21C722644}"/>
                  </a:ext>
                </a:extLst>
              </p:cNvPr>
              <p:cNvSpPr/>
              <p:nvPr/>
            </p:nvSpPr>
            <p:spPr>
              <a:xfrm>
                <a:off x="849602" y="2636602"/>
                <a:ext cx="2743200" cy="27432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BDCCD07-E426-61D3-C9B4-42935127DB98}"/>
                  </a:ext>
                </a:extLst>
              </p:cNvPr>
              <p:cNvSpPr/>
              <p:nvPr/>
            </p:nvSpPr>
            <p:spPr>
              <a:xfrm>
                <a:off x="907701" y="2701215"/>
                <a:ext cx="2624328" cy="26243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709AA69-C97D-5355-5087-7B11E382FA05}"/>
                  </a:ext>
                </a:extLst>
              </p:cNvPr>
              <p:cNvSpPr/>
              <p:nvPr/>
            </p:nvSpPr>
            <p:spPr>
              <a:xfrm>
                <a:off x="1456341" y="3244678"/>
                <a:ext cx="1527048" cy="15270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4424805-32E5-DD7F-1D1A-B8663D15B52A}"/>
                  </a:ext>
                </a:extLst>
              </p:cNvPr>
              <p:cNvSpPr/>
              <p:nvPr/>
            </p:nvSpPr>
            <p:spPr>
              <a:xfrm>
                <a:off x="1799241" y="3587578"/>
                <a:ext cx="841248" cy="84124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4AE46D5-F777-839D-A95C-1BF7919BF601}"/>
                </a:ext>
              </a:extLst>
            </p:cNvPr>
            <p:cNvCxnSpPr/>
            <p:nvPr/>
          </p:nvCxnSpPr>
          <p:spPr>
            <a:xfrm>
              <a:off x="5330952" y="2316644"/>
              <a:ext cx="0" cy="33831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lanet_discoveries_hheenvelope">
            <a:hlinkClick r:id="" action="ppaction://media"/>
            <a:extLst>
              <a:ext uri="{FF2B5EF4-FFF2-40B4-BE49-F238E27FC236}">
                <a16:creationId xmlns:a16="http://schemas.microsoft.com/office/drawing/2014/main" id="{4390E36C-3C25-905E-A933-C1688A9A6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9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71933-FA52-1C74-2500-42F68CC2E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A93DE0C4-5145-57E2-759B-DFE7F6F7B344}"/>
              </a:ext>
            </a:extLst>
          </p:cNvPr>
          <p:cNvGrpSpPr/>
          <p:nvPr/>
        </p:nvGrpSpPr>
        <p:grpSpPr>
          <a:xfrm>
            <a:off x="7648632" y="2735495"/>
            <a:ext cx="645694" cy="243840"/>
            <a:chOff x="849602" y="2316644"/>
            <a:chExt cx="8958564" cy="338311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EF27453-5A55-BE07-2E12-75BF98BD76D9}"/>
                </a:ext>
              </a:extLst>
            </p:cNvPr>
            <p:cNvGrpSpPr/>
            <p:nvPr/>
          </p:nvGrpSpPr>
          <p:grpSpPr>
            <a:xfrm>
              <a:off x="7064966" y="2636602"/>
              <a:ext cx="2743200" cy="2743200"/>
              <a:chOff x="7064966" y="2636602"/>
              <a:chExt cx="2743200" cy="27432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8AF75C1-5EC0-0A5B-DC62-06AD05105E2F}"/>
                  </a:ext>
                </a:extLst>
              </p:cNvPr>
              <p:cNvSpPr/>
              <p:nvPr/>
            </p:nvSpPr>
            <p:spPr>
              <a:xfrm>
                <a:off x="7064966" y="2636602"/>
                <a:ext cx="2743200" cy="27432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5322724-21B5-9F73-09D2-C6077CF06E5F}"/>
                  </a:ext>
                </a:extLst>
              </p:cNvPr>
              <p:cNvSpPr/>
              <p:nvPr/>
            </p:nvSpPr>
            <p:spPr>
              <a:xfrm>
                <a:off x="7461393" y="3044967"/>
                <a:ext cx="1947672" cy="1947672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8A618B0-B9F4-31DB-CB8E-12399BCA7FFE}"/>
                  </a:ext>
                </a:extLst>
              </p:cNvPr>
              <p:cNvSpPr/>
              <p:nvPr/>
            </p:nvSpPr>
            <p:spPr>
              <a:xfrm>
                <a:off x="7923165" y="3496138"/>
                <a:ext cx="1024128" cy="102412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8A6AF37-291A-6479-5C5A-55D029FDA1A7}"/>
                </a:ext>
              </a:extLst>
            </p:cNvPr>
            <p:cNvGrpSpPr/>
            <p:nvPr/>
          </p:nvGrpSpPr>
          <p:grpSpPr>
            <a:xfrm>
              <a:off x="849602" y="2636602"/>
              <a:ext cx="2743200" cy="2743200"/>
              <a:chOff x="849602" y="2636602"/>
              <a:chExt cx="2743200" cy="274320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24C006E-2626-9D38-811B-DFA21C722644}"/>
                  </a:ext>
                </a:extLst>
              </p:cNvPr>
              <p:cNvSpPr/>
              <p:nvPr/>
            </p:nvSpPr>
            <p:spPr>
              <a:xfrm>
                <a:off x="849602" y="2636602"/>
                <a:ext cx="2743200" cy="27432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BDCCD07-E426-61D3-C9B4-42935127DB98}"/>
                  </a:ext>
                </a:extLst>
              </p:cNvPr>
              <p:cNvSpPr/>
              <p:nvPr/>
            </p:nvSpPr>
            <p:spPr>
              <a:xfrm>
                <a:off x="907701" y="2701215"/>
                <a:ext cx="2624328" cy="262432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709AA69-C97D-5355-5087-7B11E382FA05}"/>
                  </a:ext>
                </a:extLst>
              </p:cNvPr>
              <p:cNvSpPr/>
              <p:nvPr/>
            </p:nvSpPr>
            <p:spPr>
              <a:xfrm>
                <a:off x="1456341" y="3244678"/>
                <a:ext cx="1527048" cy="1527048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4424805-32E5-DD7F-1D1A-B8663D15B52A}"/>
                  </a:ext>
                </a:extLst>
              </p:cNvPr>
              <p:cNvSpPr/>
              <p:nvPr/>
            </p:nvSpPr>
            <p:spPr>
              <a:xfrm>
                <a:off x="1799241" y="3587578"/>
                <a:ext cx="841248" cy="84124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4AE46D5-F777-839D-A95C-1BF7919BF601}"/>
                </a:ext>
              </a:extLst>
            </p:cNvPr>
            <p:cNvCxnSpPr/>
            <p:nvPr/>
          </p:nvCxnSpPr>
          <p:spPr>
            <a:xfrm>
              <a:off x="5330952" y="2316644"/>
              <a:ext cx="0" cy="33831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lanet_discoveries_waterworld">
            <a:hlinkClick r:id="" action="ppaction://media"/>
            <a:extLst>
              <a:ext uri="{FF2B5EF4-FFF2-40B4-BE49-F238E27FC236}">
                <a16:creationId xmlns:a16="http://schemas.microsoft.com/office/drawing/2014/main" id="{07A3DC31-5E93-F7BE-F2BA-EF15C2C3F8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9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A967C-3A86-7C93-1702-9FDA3488A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71533-5955-857B-9DB1-96E23E67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2E8EF-7A5D-CCE4-6A2E-7CD73456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A379D-6EC5-41EF-EC6B-8AE1B9957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521" y="326124"/>
            <a:ext cx="8617580" cy="6545471"/>
          </a:xfrm>
          <a:prstGeom prst="rect">
            <a:avLst/>
          </a:prstGeom>
        </p:spPr>
      </p:pic>
      <p:sp>
        <p:nvSpPr>
          <p:cNvPr id="9" name="AutoShape 8">
            <a:extLst>
              <a:ext uri="{FF2B5EF4-FFF2-40B4-BE49-F238E27FC236}">
                <a16:creationId xmlns:a16="http://schemas.microsoft.com/office/drawing/2014/main" id="{1B287C9B-85B0-A3EF-9790-1A6815D268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6896" y="894080"/>
            <a:ext cx="10272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77544C-0601-C9D9-DFC6-63025B431AFE}"/>
              </a:ext>
            </a:extLst>
          </p:cNvPr>
          <p:cNvSpPr txBox="1"/>
          <p:nvPr/>
        </p:nvSpPr>
        <p:spPr>
          <a:xfrm>
            <a:off x="2748057" y="1900893"/>
            <a:ext cx="2861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Old: H/He-enveloped</a:t>
            </a:r>
          </a:p>
          <a:p>
            <a:r>
              <a:rPr lang="en-US" dirty="0">
                <a:solidFill>
                  <a:schemeClr val="bg1"/>
                </a:solidFill>
              </a:rPr>
              <a:t>New: Steam Atmosphere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185521C-4C21-8FD8-EA0C-FFD675DE5CE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178898" y="2547224"/>
            <a:ext cx="1081591" cy="7764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2449E2B-9E3F-A53C-7617-9BF9AB9F209F}"/>
              </a:ext>
            </a:extLst>
          </p:cNvPr>
          <p:cNvSpPr txBox="1"/>
          <p:nvPr/>
        </p:nvSpPr>
        <p:spPr>
          <a:xfrm>
            <a:off x="4178898" y="3446531"/>
            <a:ext cx="2616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Old: Volatile-enhanced</a:t>
            </a:r>
          </a:p>
          <a:p>
            <a:r>
              <a:rPr lang="en-US" dirty="0">
                <a:solidFill>
                  <a:schemeClr val="bg1"/>
                </a:solidFill>
              </a:rPr>
              <a:t>New: Molten Mantle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E91989-C7BB-2D40-9A67-EB51DC45A86A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4178898" y="4092862"/>
            <a:ext cx="1308211" cy="586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3A45DC-6CFC-D3E0-20FC-5CAC315F5A69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28784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B2AD2-8897-2658-7152-35AC03F83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09CC8-D241-614C-D1A7-E6F9A219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Bennett Neil Skinner, Ralph Pudritz, &amp; Ryan Cloutier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70BEA-9B77-129F-F08A-0D058E7D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3EDFD-6939-8D1D-3F23-ABDE23FC1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521" y="326124"/>
            <a:ext cx="8617580" cy="6545471"/>
          </a:xfrm>
          <a:prstGeom prst="rect">
            <a:avLst/>
          </a:prstGeom>
        </p:spPr>
      </p:pic>
      <p:sp>
        <p:nvSpPr>
          <p:cNvPr id="9" name="AutoShape 8">
            <a:extLst>
              <a:ext uri="{FF2B5EF4-FFF2-40B4-BE49-F238E27FC236}">
                <a16:creationId xmlns:a16="http://schemas.microsoft.com/office/drawing/2014/main" id="{F0F0A4C1-0266-DB1E-DB3E-EDD034723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6896" y="894080"/>
            <a:ext cx="10272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2797C-24DA-0B6D-81E0-07E845576018}"/>
              </a:ext>
            </a:extLst>
          </p:cNvPr>
          <p:cNvSpPr txBox="1"/>
          <p:nvPr/>
        </p:nvSpPr>
        <p:spPr>
          <a:xfrm>
            <a:off x="2748057" y="1900893"/>
            <a:ext cx="2861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Old: H/He-enveloped</a:t>
            </a:r>
          </a:p>
          <a:p>
            <a:r>
              <a:rPr lang="en-US" dirty="0">
                <a:solidFill>
                  <a:schemeClr val="bg1"/>
                </a:solidFill>
              </a:rPr>
              <a:t>New: Steam Atmosphere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8C4F2A8-4963-2B48-C2C2-7797A590FC61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178898" y="2547224"/>
            <a:ext cx="1081591" cy="7764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5F58D9-13A6-D06D-19BA-14A3F7152791}"/>
              </a:ext>
            </a:extLst>
          </p:cNvPr>
          <p:cNvSpPr txBox="1"/>
          <p:nvPr/>
        </p:nvSpPr>
        <p:spPr>
          <a:xfrm>
            <a:off x="4178898" y="3446531"/>
            <a:ext cx="2616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Old: Volatile-enhanced</a:t>
            </a:r>
          </a:p>
          <a:p>
            <a:r>
              <a:rPr lang="en-US" dirty="0">
                <a:solidFill>
                  <a:schemeClr val="bg1"/>
                </a:solidFill>
              </a:rPr>
              <a:t>New: Molten Mantle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1DB9D1-D1FD-3620-21CC-8145FFC6E216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4178898" y="4092862"/>
            <a:ext cx="1308211" cy="586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58A8AF-4E07-E4A7-CFEF-7405730AF9A9}"/>
              </a:ext>
            </a:extLst>
          </p:cNvPr>
          <p:cNvSpPr txBox="1"/>
          <p:nvPr/>
        </p:nvSpPr>
        <p:spPr>
          <a:xfrm>
            <a:off x="4838907" y="5504405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Old: Impossible</a:t>
            </a:r>
          </a:p>
          <a:p>
            <a:r>
              <a:rPr lang="en-US" dirty="0">
                <a:solidFill>
                  <a:schemeClr val="bg1"/>
                </a:solidFill>
              </a:rPr>
              <a:t>New: Iron core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82B483-B92A-02F4-61F6-8749992BB661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625788" y="5744584"/>
            <a:ext cx="213119" cy="82987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458EFE5-2C11-1600-67A6-C6862E447C0E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36805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EB802-829F-CFD5-0FF6-7219BBFBE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Skinner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5C1DA-7896-E83B-DF56-F05F1A8F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4685C1-2426-2B80-BC39-F7340E514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86CF3E9-B57F-30ED-6BF4-A499FB6B2A68}"/>
              </a:ext>
            </a:extLst>
          </p:cNvPr>
          <p:cNvSpPr txBox="1">
            <a:spLocks/>
          </p:cNvSpPr>
          <p:nvPr/>
        </p:nvSpPr>
        <p:spPr>
          <a:xfrm>
            <a:off x="338328" y="6449267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skinnb1@mcmaster.ca</a:t>
            </a:r>
          </a:p>
        </p:txBody>
      </p:sp>
    </p:spTree>
    <p:extLst>
      <p:ext uri="{BB962C8B-B14F-4D97-AF65-F5344CB8AC3E}">
        <p14:creationId xmlns:p14="http://schemas.microsoft.com/office/powerpoint/2010/main" val="39518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ylanVTI">
  <a:themeElements>
    <a:clrScheme name="DylanVTI">
      <a:dk1>
        <a:sysClr val="windowText" lastClr="000000"/>
      </a:dk1>
      <a:lt1>
        <a:sysClr val="window" lastClr="FFFFFF"/>
      </a:lt1>
      <a:dk2>
        <a:srgbClr val="1A1A33"/>
      </a:dk2>
      <a:lt2>
        <a:srgbClr val="EEFFE3"/>
      </a:lt2>
      <a:accent1>
        <a:srgbClr val="5C40EF"/>
      </a:accent1>
      <a:accent2>
        <a:srgbClr val="B8A0F8"/>
      </a:accent2>
      <a:accent3>
        <a:srgbClr val="00C777"/>
      </a:accent3>
      <a:accent4>
        <a:srgbClr val="005A66"/>
      </a:accent4>
      <a:accent5>
        <a:srgbClr val="9956EA"/>
      </a:accent5>
      <a:accent6>
        <a:srgbClr val="9BBB25"/>
      </a:accent6>
      <a:hlink>
        <a:srgbClr val="674CF0"/>
      </a:hlink>
      <a:folHlink>
        <a:srgbClr val="B53699"/>
      </a:folHlink>
    </a:clrScheme>
    <a:fontScheme name="Dylan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Dylan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lanVTI" id="{CD0E21EA-FD0B-4FCD-9D95-B274E3CB7535}" vid="{F2F2D961-94DA-46D9-ABD7-77D6D5FB2C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1930</TotalTime>
  <Words>2233</Words>
  <Application>Microsoft Office PowerPoint</Application>
  <PresentationFormat>Widescreen</PresentationFormat>
  <Paragraphs>502</Paragraphs>
  <Slides>64</Slides>
  <Notes>31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Aptos</vt:lpstr>
      <vt:lpstr>Arial</vt:lpstr>
      <vt:lpstr>Neue Haas Grotesk Text Pro</vt:lpstr>
      <vt:lpstr>Wingdings</vt:lpstr>
      <vt:lpstr>DylanVTI</vt:lpstr>
      <vt:lpstr>A New Interior Structure Model &amp; The Importance of Solar System Validation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Accuracy of Solar System Forward Models</vt:lpstr>
      <vt:lpstr>Advances in Interior Structure Modelling</vt:lpstr>
      <vt:lpstr>Envelope</vt:lpstr>
      <vt:lpstr>Water</vt:lpstr>
      <vt:lpstr>Mantle</vt:lpstr>
      <vt:lpstr>Mantle</vt:lpstr>
      <vt:lpstr>Core</vt:lpstr>
      <vt:lpstr>More Realistic Temperature Profile</vt:lpstr>
      <vt:lpstr>Internal Luminosity</vt:lpstr>
      <vt:lpstr>Planetary Transit Radii</vt:lpstr>
      <vt:lpstr>Planetary Transit Radii</vt:lpstr>
      <vt:lpstr>Rotation</vt:lpstr>
      <vt:lpstr>Rotation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&amp; Conclusion</vt:lpstr>
      <vt:lpstr>Bonus Slides</vt:lpstr>
      <vt:lpstr>Simplifications in literature interior structure models lead to incorrect inferences about the nature of planets</vt:lpstr>
      <vt:lpstr>Considering full interior profiles over a range of solar system objects tells you missing physics! …and it validates the physics you do have</vt:lpstr>
      <vt:lpstr>Input Parameters</vt:lpstr>
      <vt:lpstr>Liquid Mantle EOS</vt:lpstr>
      <vt:lpstr>Solid Mantle EOS</vt:lpstr>
      <vt:lpstr>Liquid Core EOS</vt:lpstr>
      <vt:lpstr>Solid Core EOS</vt:lpstr>
      <vt:lpstr>Improvements v. BICEPS (Haldemann et al. 2024)</vt:lpstr>
      <vt:lpstr>Improvements v. MAGRATHEA v2 (Rice et al. submitted)</vt:lpstr>
      <vt:lpstr>Improvements v. ExoPlex (As of Unterborn et al. 2023)</vt:lpstr>
      <vt:lpstr>Improvements v. ExoPie (Plotnykov &amp; Valencia 2024)</vt:lpstr>
      <vt:lpstr>Improvements v. Zalmoxis (Pascal et al. 2025)</vt:lpstr>
      <vt:lpstr>Improvements v. Zeng et al. (2016,2019)</vt:lpstr>
      <vt:lpstr>PowerPoint Presentation</vt:lpstr>
      <vt:lpstr>PowerPoint Presentation</vt:lpstr>
      <vt:lpstr>Determining Equations of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Bennett Skinner</cp:lastModifiedBy>
  <cp:revision>112</cp:revision>
  <dcterms:created xsi:type="dcterms:W3CDTF">2026-01-12T20:04:50Z</dcterms:created>
  <dcterms:modified xsi:type="dcterms:W3CDTF">2026-04-16T07:23:40Z</dcterms:modified>
</cp:coreProperties>
</file>