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22"/>
  </p:notesMasterIdLst>
  <p:handoutMasterIdLst>
    <p:handoutMasterId r:id="rId23"/>
  </p:handoutMasterIdLst>
  <p:sldIdLst>
    <p:sldId id="440" r:id="rId2"/>
    <p:sldId id="463" r:id="rId3"/>
    <p:sldId id="464" r:id="rId4"/>
    <p:sldId id="460" r:id="rId5"/>
    <p:sldId id="456" r:id="rId6"/>
    <p:sldId id="450" r:id="rId7"/>
    <p:sldId id="451" r:id="rId8"/>
    <p:sldId id="280" r:id="rId9"/>
    <p:sldId id="452" r:id="rId10"/>
    <p:sldId id="461" r:id="rId11"/>
    <p:sldId id="462" r:id="rId12"/>
    <p:sldId id="442" r:id="rId13"/>
    <p:sldId id="443" r:id="rId14"/>
    <p:sldId id="453" r:id="rId15"/>
    <p:sldId id="467" r:id="rId16"/>
    <p:sldId id="465" r:id="rId17"/>
    <p:sldId id="447" r:id="rId18"/>
    <p:sldId id="459" r:id="rId19"/>
    <p:sldId id="458" r:id="rId20"/>
    <p:sldId id="449" r:id="rId21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4"/>
    </p:embeddedFont>
    <p:embeddedFont>
      <p:font typeface="Lexend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B3B3"/>
    <a:srgbClr val="8D8986"/>
    <a:srgbClr val="3A3A6F"/>
    <a:srgbClr val="29221C"/>
    <a:srgbClr val="ECD0BF"/>
    <a:srgbClr val="DA711F"/>
    <a:srgbClr val="B2172B"/>
    <a:srgbClr val="D0E5EF"/>
    <a:srgbClr val="F0F0F0"/>
    <a:srgbClr val="DA7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0C2118A-3000-4F20-BAC2-B0E27D980E46}">
  <a:tblStyle styleId="{E0C2118A-3000-4F20-BAC2-B0E27D980E4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F674BFA-57A7-4DC9-AC43-F76A4689A21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02"/>
    <p:restoredTop sz="61855"/>
  </p:normalViewPr>
  <p:slideViewPr>
    <p:cSldViewPr snapToGrid="0">
      <p:cViewPr varScale="1">
        <p:scale>
          <a:sx n="99" d="100"/>
          <a:sy n="99" d="100"/>
        </p:scale>
        <p:origin x="1608" y="176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notesViewPr>
    <p:cSldViewPr snapToGrid="0">
      <p:cViewPr varScale="1">
        <p:scale>
          <a:sx n="94" d="100"/>
          <a:sy n="94" d="100"/>
        </p:scale>
        <p:origin x="283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A481F4F-103C-2228-1051-2C5521FDFF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L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BDFABD-8236-BB44-7A4E-8CC51E6BEB3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693C8D-F4F5-884D-83A1-AA87A06D0862}" type="datetimeFigureOut">
              <a:rPr lang="en-LU" smtClean="0"/>
              <a:t>14/04/2026</a:t>
            </a:fld>
            <a:endParaRPr lang="en-L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34C630-05C0-9F0D-A893-386F9AAC80A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L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613979-FDBE-8028-D5E0-6F70C69BA1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7C086-97B4-4842-8F43-DDD37E41FCA1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595088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10175374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EBE3A2-199D-2F19-BC45-8435E3BAC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49AF88-2578-1D44-3569-D0A6C3DE09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9ED1E9-9237-6492-2110-BF46B0B593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3537159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367546-9E84-D184-3F0F-E82C351795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DCA515-6828-0B32-8D40-D0A021917C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F2699F-6E5F-C88D-D5BD-DAA443CC53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3356901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F7159A-504F-7977-47F1-B12C433D6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52C28A-8EAA-4339-7777-BC188DFBE0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05FEA3-94AD-0182-869C-396E81DB57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4214591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A8B0F9-52E0-14EA-7836-38582CBDBB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48008A-6DF2-AB10-DBA7-F3C35300D5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D91D4A-7012-1D42-0962-2842375A05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10335097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4334EF-3462-FDA8-3B82-9C3D77386B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C7CAC1-8458-ED12-92EB-BF85E7201F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C763DD-1363-309C-B284-772AAB9EA0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32733094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30C452-F28E-5EB4-B0F6-0012EF0D6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63413E-9AC9-0D2A-11FF-A1FED4F888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04C5C2-FB19-4609-705B-E521839699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6403853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51F1E2-767B-1CEE-0451-04A3D6E4DC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FC60D7-9397-509A-73AC-D80C2A1F01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F5427A-2DBF-0D84-58BE-779E9116A9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26454902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5DC910-544C-7487-275E-24C8E6777F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1F9024-0FF3-902F-638F-992343CE8B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2C0A40-70C9-525A-EB03-575F87D188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9801519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AD329F-901D-2788-0DD9-2B860883B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93CE4B-4B53-8788-040A-3C11C42C35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E81AD5-FF86-5DA7-7BC6-70407B46A9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29514387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2C5D29-2719-80F2-8B73-C4578A93B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07D1B7-7DAD-8569-FD1C-914A471512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40F568-9E74-8A7A-80A5-964682E1F1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2753059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3D976C-ABFB-0EC1-1D4F-74EA9AB2B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F636FC-EEB4-E0B0-BE43-1099ACDB2F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4848DD-7763-586B-D993-B4907C17B6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1959010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F60E9B-6910-CC89-F310-235836053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C268D2-0757-0F93-C52E-2F7668C098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793A95-B583-2F91-2679-20032CC6F6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3079263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1886F9-7C16-61DF-97BD-B42A4DBE1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CE7024-3520-7473-70E3-D31950B202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9FAEE1-C55A-8503-AF37-3E1A895EC2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2401946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A6E4E3-84F0-0474-58A0-143EF41A3D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3602E7-833F-0C64-411E-D929B1E34D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6C72F8-1156-F19F-CAE6-98EC17D785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3873709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67EA4F-0A1B-EBB1-413C-31163016C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D2C0A3-FB99-28F4-3255-342EDF1FFF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52B81E-FB5F-42F1-F84A-077238F15A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249121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FB5116-F209-D0DB-7847-578A94A031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63346C-29F8-4A87-77C4-536A4316C0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62BF4D-9F3A-D56A-51A6-EDBDA8D43B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2005808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53E963-4E71-0B0E-5741-AFA76F21D3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7F08E0-B70F-0308-7183-04500FD044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0E8F66-5843-48F8-CE29-148A87176A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3874701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2E8DA4-6CB6-A682-9B24-2389F7E57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05B2BC-8253-C1D6-D91B-06F04354EA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447EDB-43CF-402E-AB1B-8F307DDEFA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16114328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31F5B5-1EBC-F55A-21D6-29A1AB8BE7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323676-ED51-2768-26FB-9EAC58FB9E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1797CB-FA75-4163-97BF-FB8029C7D9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3100578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userDrawn="1">
  <p:cSld name="CUSTOM_9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0"/>
          <p:cNvSpPr/>
          <p:nvPr/>
        </p:nvSpPr>
        <p:spPr>
          <a:xfrm>
            <a:off x="8086650" y="0"/>
            <a:ext cx="1057200" cy="539400"/>
          </a:xfrm>
          <a:prstGeom prst="rect">
            <a:avLst/>
          </a:prstGeom>
          <a:solidFill>
            <a:srgbClr val="5FBBE4">
              <a:alpha val="234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168;p30">
            <a:extLst>
              <a:ext uri="{FF2B5EF4-FFF2-40B4-BE49-F238E27FC236}">
                <a16:creationId xmlns:a16="http://schemas.microsoft.com/office/drawing/2014/main" id="{573A76A1-DDA3-A268-4377-C555F2F7DDE4}"/>
              </a:ext>
            </a:extLst>
          </p:cNvPr>
          <p:cNvSpPr/>
          <p:nvPr userDrawn="1"/>
        </p:nvSpPr>
        <p:spPr>
          <a:xfrm>
            <a:off x="-1" y="4778861"/>
            <a:ext cx="1979526" cy="364638"/>
          </a:xfrm>
          <a:prstGeom prst="rect">
            <a:avLst/>
          </a:prstGeom>
          <a:solidFill>
            <a:srgbClr val="5FBBE4">
              <a:alpha val="234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" name="Google Shape;130;p26">
            <a:extLst>
              <a:ext uri="{FF2B5EF4-FFF2-40B4-BE49-F238E27FC236}">
                <a16:creationId xmlns:a16="http://schemas.microsoft.com/office/drawing/2014/main" id="{FB21F50D-645A-CEBB-A28F-46911C9CA9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 dirty="0"/>
          </a:p>
        </p:txBody>
      </p:sp>
      <p:sp>
        <p:nvSpPr>
          <p:cNvPr id="6" name="Google Shape;47;p13">
            <a:extLst>
              <a:ext uri="{FF2B5EF4-FFF2-40B4-BE49-F238E27FC236}">
                <a16:creationId xmlns:a16="http://schemas.microsoft.com/office/drawing/2014/main" id="{600CF499-27D8-2A20-13E5-C3486D386755}"/>
              </a:ext>
            </a:extLst>
          </p:cNvPr>
          <p:cNvSpPr txBox="1">
            <a:spLocks noGrp="1"/>
          </p:cNvSpPr>
          <p:nvPr>
            <p:ph type="subTitle" idx="1" hasCustomPrompt="1"/>
          </p:nvPr>
        </p:nvSpPr>
        <p:spPr>
          <a:xfrm>
            <a:off x="-185756" y="4778861"/>
            <a:ext cx="216528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19191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 dirty="0" err="1"/>
              <a:t>siebenaler@strw.leidenuniv.nl</a:t>
            </a:r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1_Background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0"/>
          <p:cNvSpPr/>
          <p:nvPr/>
        </p:nvSpPr>
        <p:spPr>
          <a:xfrm>
            <a:off x="8086650" y="0"/>
            <a:ext cx="1057200" cy="539400"/>
          </a:xfrm>
          <a:prstGeom prst="rect">
            <a:avLst/>
          </a:prstGeom>
          <a:solidFill>
            <a:srgbClr val="5FBBE4">
              <a:alpha val="234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1263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1"/>
          <p:cNvSpPr/>
          <p:nvPr/>
        </p:nvSpPr>
        <p:spPr>
          <a:xfrm>
            <a:off x="1356900" y="539500"/>
            <a:ext cx="1045500" cy="4603800"/>
          </a:xfrm>
          <a:prstGeom prst="rect">
            <a:avLst/>
          </a:prstGeom>
          <a:solidFill>
            <a:srgbClr val="5FBBE4">
              <a:alpha val="234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Title only 8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30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2620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●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○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■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●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○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■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●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○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exend"/>
              <a:buChar char="■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76" r:id="rId2"/>
    <p:sldLayoutId id="2147483682" r:id="rId3"/>
    <p:sldLayoutId id="2147483677" r:id="rId4"/>
    <p:sldLayoutId id="2147483683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.emf"/><Relationship Id="rId7" Type="http://schemas.openxmlformats.org/officeDocument/2006/relationships/image" Target="../media/image17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11" Type="http://schemas.openxmlformats.org/officeDocument/2006/relationships/image" Target="../media/image15.emf"/><Relationship Id="rId5" Type="http://schemas.openxmlformats.org/officeDocument/2006/relationships/image" Target="../media/image13.emf"/><Relationship Id="rId10" Type="http://schemas.openxmlformats.org/officeDocument/2006/relationships/image" Target="../media/image23.png"/><Relationship Id="rId4" Type="http://schemas.openxmlformats.org/officeDocument/2006/relationships/image" Target="../media/image12.emf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3.emf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11" Type="http://schemas.openxmlformats.org/officeDocument/2006/relationships/image" Target="../media/image15.emf"/><Relationship Id="rId5" Type="http://schemas.openxmlformats.org/officeDocument/2006/relationships/image" Target="../media/image11.emf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6.emf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24.png"/><Relationship Id="rId4" Type="http://schemas.openxmlformats.org/officeDocument/2006/relationships/image" Target="../media/image17.emf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4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26.png"/><Relationship Id="rId5" Type="http://schemas.openxmlformats.org/officeDocument/2006/relationships/image" Target="../media/image17.emf"/><Relationship Id="rId10" Type="http://schemas.openxmlformats.org/officeDocument/2006/relationships/image" Target="../media/image37.png"/><Relationship Id="rId4" Type="http://schemas.openxmlformats.org/officeDocument/2006/relationships/image" Target="../media/image16.emf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3BD53B-1F2F-E36E-DEFE-8B8DC37E48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planet&#10;&#10;AI-generated content may be incorrect.">
            <a:extLst>
              <a:ext uri="{FF2B5EF4-FFF2-40B4-BE49-F238E27FC236}">
                <a16:creationId xmlns:a16="http://schemas.microsoft.com/office/drawing/2014/main" id="{2D5C074F-D08C-636C-C681-A4356FC3B63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000250" y="-3139766"/>
            <a:ext cx="5143499" cy="11423031"/>
          </a:xfrm>
          <a:prstGeom prst="rect">
            <a:avLst/>
          </a:prstGeom>
        </p:spPr>
      </p:pic>
      <p:sp>
        <p:nvSpPr>
          <p:cNvPr id="7" name="Google Shape;1035;p46">
            <a:extLst>
              <a:ext uri="{FF2B5EF4-FFF2-40B4-BE49-F238E27FC236}">
                <a16:creationId xmlns:a16="http://schemas.microsoft.com/office/drawing/2014/main" id="{928A34F4-F6B6-56AB-A918-DF40F816BCB9}"/>
              </a:ext>
            </a:extLst>
          </p:cNvPr>
          <p:cNvSpPr txBox="1">
            <a:spLocks/>
          </p:cNvSpPr>
          <p:nvPr/>
        </p:nvSpPr>
        <p:spPr>
          <a:xfrm>
            <a:off x="-132799" y="501317"/>
            <a:ext cx="9276799" cy="1414204"/>
          </a:xfrm>
          <a:prstGeom prst="rect">
            <a:avLst/>
          </a:prstGeom>
          <a:noFill/>
          <a:ln w="25400"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sX0" fmla="*/ 0 w 1144402"/>
                      <a:gd name="csY0" fmla="*/ 0 h 407632"/>
                      <a:gd name="csX1" fmla="*/ 1144402 w 1144402"/>
                      <a:gd name="csY1" fmla="*/ 0 h 407632"/>
                      <a:gd name="csX2" fmla="*/ 1144402 w 1144402"/>
                      <a:gd name="csY2" fmla="*/ 407632 h 407632"/>
                      <a:gd name="csX3" fmla="*/ 0 w 1144402"/>
                      <a:gd name="csY3" fmla="*/ 407632 h 407632"/>
                      <a:gd name="csX4" fmla="*/ 0 w 1144402"/>
                      <a:gd name="csY4" fmla="*/ 0 h 407632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</a:cxnLst>
                    <a:rect l="l" t="t" r="r" b="b"/>
                    <a:pathLst>
                      <a:path w="1144402" h="407632" extrusionOk="0">
                        <a:moveTo>
                          <a:pt x="0" y="0"/>
                        </a:moveTo>
                        <a:cubicBezTo>
                          <a:pt x="309538" y="-50076"/>
                          <a:pt x="870774" y="-32964"/>
                          <a:pt x="1144402" y="0"/>
                        </a:cubicBezTo>
                        <a:cubicBezTo>
                          <a:pt x="1160943" y="169371"/>
                          <a:pt x="1157178" y="321265"/>
                          <a:pt x="1144402" y="407632"/>
                        </a:cubicBezTo>
                        <a:cubicBezTo>
                          <a:pt x="630014" y="318463"/>
                          <a:pt x="373289" y="452676"/>
                          <a:pt x="0" y="407632"/>
                        </a:cubicBezTo>
                        <a:cubicBezTo>
                          <a:pt x="13931" y="209523"/>
                          <a:pt x="-21906" y="14624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000" b="0" i="0" u="none" strike="noStrike" cap="none">
                <a:solidFill>
                  <a:srgbClr val="19191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pPr marL="0" indent="0" algn="ctr"/>
            <a:r>
              <a:rPr lang="en-US" sz="4000" b="1" dirty="0">
                <a:solidFill>
                  <a:srgbClr val="29221C"/>
                </a:solidFill>
              </a:rPr>
              <a:t>The Importance of Detailed Alkali Line Profiles in High Density H</a:t>
            </a:r>
            <a:r>
              <a:rPr lang="en-US" sz="4000" b="1" baseline="-25000" dirty="0">
                <a:solidFill>
                  <a:srgbClr val="29221C"/>
                </a:solidFill>
              </a:rPr>
              <a:t>2</a:t>
            </a:r>
            <a:r>
              <a:rPr lang="en-US" sz="4000" b="1" dirty="0">
                <a:solidFill>
                  <a:srgbClr val="29221C"/>
                </a:solidFill>
              </a:rPr>
              <a:t> Environments</a:t>
            </a:r>
            <a:endParaRPr lang="en-GB" sz="4000" b="1" dirty="0">
              <a:solidFill>
                <a:srgbClr val="29221C"/>
              </a:solidFill>
            </a:endParaRPr>
          </a:p>
        </p:txBody>
      </p:sp>
      <p:sp>
        <p:nvSpPr>
          <p:cNvPr id="10" name="Google Shape;1035;p46">
            <a:extLst>
              <a:ext uri="{FF2B5EF4-FFF2-40B4-BE49-F238E27FC236}">
                <a16:creationId xmlns:a16="http://schemas.microsoft.com/office/drawing/2014/main" id="{4B00C6E6-33D3-7C0F-AC08-5EF82A35A7E5}"/>
              </a:ext>
            </a:extLst>
          </p:cNvPr>
          <p:cNvSpPr txBox="1">
            <a:spLocks/>
          </p:cNvSpPr>
          <p:nvPr/>
        </p:nvSpPr>
        <p:spPr>
          <a:xfrm>
            <a:off x="154836" y="2571749"/>
            <a:ext cx="8701528" cy="643902"/>
          </a:xfrm>
          <a:prstGeom prst="rect">
            <a:avLst/>
          </a:prstGeom>
          <a:noFill/>
          <a:ln w="25400"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sX0" fmla="*/ 0 w 1144402"/>
                      <a:gd name="csY0" fmla="*/ 0 h 407632"/>
                      <a:gd name="csX1" fmla="*/ 1144402 w 1144402"/>
                      <a:gd name="csY1" fmla="*/ 0 h 407632"/>
                      <a:gd name="csX2" fmla="*/ 1144402 w 1144402"/>
                      <a:gd name="csY2" fmla="*/ 407632 h 407632"/>
                      <a:gd name="csX3" fmla="*/ 0 w 1144402"/>
                      <a:gd name="csY3" fmla="*/ 407632 h 407632"/>
                      <a:gd name="csX4" fmla="*/ 0 w 1144402"/>
                      <a:gd name="csY4" fmla="*/ 0 h 407632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</a:cxnLst>
                    <a:rect l="l" t="t" r="r" b="b"/>
                    <a:pathLst>
                      <a:path w="1144402" h="407632" extrusionOk="0">
                        <a:moveTo>
                          <a:pt x="0" y="0"/>
                        </a:moveTo>
                        <a:cubicBezTo>
                          <a:pt x="309538" y="-50076"/>
                          <a:pt x="870774" y="-32964"/>
                          <a:pt x="1144402" y="0"/>
                        </a:cubicBezTo>
                        <a:cubicBezTo>
                          <a:pt x="1160943" y="169371"/>
                          <a:pt x="1157178" y="321265"/>
                          <a:pt x="1144402" y="407632"/>
                        </a:cubicBezTo>
                        <a:cubicBezTo>
                          <a:pt x="630014" y="318463"/>
                          <a:pt x="373289" y="452676"/>
                          <a:pt x="0" y="407632"/>
                        </a:cubicBezTo>
                        <a:cubicBezTo>
                          <a:pt x="13931" y="209523"/>
                          <a:pt x="-21906" y="14624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000" b="0" i="0" u="none" strike="noStrike" cap="none">
                <a:solidFill>
                  <a:srgbClr val="19191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pPr marL="0" indent="0" algn="ctr"/>
            <a:r>
              <a:rPr lang="en-US" sz="1800" b="1" dirty="0"/>
              <a:t>Louis Siebenaler</a:t>
            </a:r>
            <a:r>
              <a:rPr lang="en-US" sz="1800" b="1" baseline="30000" dirty="0"/>
              <a:t>1</a:t>
            </a:r>
            <a:r>
              <a:rPr lang="en-US" sz="1800" dirty="0"/>
              <a:t>, Nicole Allard</a:t>
            </a:r>
            <a:r>
              <a:rPr lang="en-US" sz="1800" baseline="30000" dirty="0"/>
              <a:t>2</a:t>
            </a:r>
            <a:r>
              <a:rPr lang="en-US" sz="1800" dirty="0"/>
              <a:t>, Yamila Miguel</a:t>
            </a:r>
            <a:r>
              <a:rPr lang="en-US" sz="1800" baseline="30000" dirty="0"/>
              <a:t>1,3</a:t>
            </a:r>
          </a:p>
          <a:p>
            <a:pPr marL="0" indent="0" algn="ctr"/>
            <a:r>
              <a:rPr lang="en-US" sz="1400" dirty="0"/>
              <a:t>1: Leiden Observatory; 2: Observatoire de Paris; 3: SRON Netherlands institute for Space Research</a:t>
            </a:r>
            <a:endParaRPr lang="en-GB" sz="1400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16D1362-BC97-17FD-004A-9848F8BC23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6248"/>
          <a:stretch>
            <a:fillRect/>
          </a:stretch>
        </p:blipFill>
        <p:spPr>
          <a:xfrm>
            <a:off x="3237380" y="4318425"/>
            <a:ext cx="3169743" cy="643902"/>
          </a:xfrm>
          <a:prstGeom prst="rect">
            <a:avLst/>
          </a:prstGeom>
        </p:spPr>
      </p:pic>
      <p:pic>
        <p:nvPicPr>
          <p:cNvPr id="14" name="Picture 13" descr="A blue and black logo&#10;&#10;AI-generated content may be incorrect.">
            <a:extLst>
              <a:ext uri="{FF2B5EF4-FFF2-40B4-BE49-F238E27FC236}">
                <a16:creationId xmlns:a16="http://schemas.microsoft.com/office/drawing/2014/main" id="{95BB421E-2287-4B0B-A984-82E9F4C5E9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530" y="3973626"/>
            <a:ext cx="2400300" cy="1333500"/>
          </a:xfrm>
          <a:prstGeom prst="rect">
            <a:avLst/>
          </a:prstGeom>
        </p:spPr>
      </p:pic>
      <p:pic>
        <p:nvPicPr>
          <p:cNvPr id="16" name="Picture 15" descr="A white letter on a black background&#10;&#10;AI-generated content may be incorrect.">
            <a:extLst>
              <a:ext uri="{FF2B5EF4-FFF2-40B4-BE49-F238E27FC236}">
                <a16:creationId xmlns:a16="http://schemas.microsoft.com/office/drawing/2014/main" id="{6533093A-CB6A-E1CF-D009-2EBD36BF67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4472" y="4363990"/>
            <a:ext cx="1779998" cy="55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90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169FD-B346-AE29-17A9-9CB1264F6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C87E91C-5007-0E72-6DA1-7AB55DD15B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LU" dirty="0"/>
              <a:t>siebenaler@strw.leidenuniv.nl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BB654122-D994-1906-37AA-967234396512}"/>
              </a:ext>
            </a:extLst>
          </p:cNvPr>
          <p:cNvSpPr txBox="1">
            <a:spLocks/>
          </p:cNvSpPr>
          <p:nvPr/>
        </p:nvSpPr>
        <p:spPr>
          <a:xfrm>
            <a:off x="162435" y="124708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r>
              <a:rPr lang="en-LU" dirty="0"/>
              <a:t>Unified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Google Shape;1035;p46">
                <a:extLst>
                  <a:ext uri="{FF2B5EF4-FFF2-40B4-BE49-F238E27FC236}">
                    <a16:creationId xmlns:a16="http://schemas.microsoft.com/office/drawing/2014/main" id="{4EC4B974-48A4-3A22-87C4-61CA52CEFDE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2435" y="868161"/>
                <a:ext cx="8303677" cy="643902"/>
              </a:xfrm>
              <a:prstGeom prst="rect">
                <a:avLst/>
              </a:prstGeom>
              <a:noFill/>
              <a:ln w="25400">
                <a:noFill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sX0" fmla="*/ 0 w 1144402"/>
                          <a:gd name="csY0" fmla="*/ 0 h 407632"/>
                          <a:gd name="csX1" fmla="*/ 1144402 w 1144402"/>
                          <a:gd name="csY1" fmla="*/ 0 h 407632"/>
                          <a:gd name="csX2" fmla="*/ 1144402 w 1144402"/>
                          <a:gd name="csY2" fmla="*/ 407632 h 407632"/>
                          <a:gd name="csX3" fmla="*/ 0 w 1144402"/>
                          <a:gd name="csY3" fmla="*/ 407632 h 407632"/>
                          <a:gd name="csX4" fmla="*/ 0 w 1144402"/>
                          <a:gd name="csY4" fmla="*/ 0 h 407632"/>
                        </a:gdLst>
                        <a:ahLst/>
                        <a:cxnLst>
                          <a:cxn ang="0">
                            <a:pos x="csX0" y="csY0"/>
                          </a:cxn>
                          <a:cxn ang="0">
                            <a:pos x="csX1" y="csY1"/>
                          </a:cxn>
                          <a:cxn ang="0">
                            <a:pos x="csX2" y="csY2"/>
                          </a:cxn>
                          <a:cxn ang="0">
                            <a:pos x="csX3" y="csY3"/>
                          </a:cxn>
                          <a:cxn ang="0">
                            <a:pos x="csX4" y="csY4"/>
                          </a:cxn>
                        </a:cxnLst>
                        <a:rect l="l" t="t" r="r" b="b"/>
                        <a:pathLst>
                          <a:path w="1144402" h="407632" extrusionOk="0">
                            <a:moveTo>
                              <a:pt x="0" y="0"/>
                            </a:moveTo>
                            <a:cubicBezTo>
                              <a:pt x="309538" y="-50076"/>
                              <a:pt x="870774" y="-32964"/>
                              <a:pt x="1144402" y="0"/>
                            </a:cubicBezTo>
                            <a:cubicBezTo>
                              <a:pt x="1160943" y="169371"/>
                              <a:pt x="1157178" y="321265"/>
                              <a:pt x="1144402" y="407632"/>
                            </a:cubicBezTo>
                            <a:cubicBezTo>
                              <a:pt x="630014" y="318463"/>
                              <a:pt x="373289" y="452676"/>
                              <a:pt x="0" y="407632"/>
                            </a:cubicBezTo>
                            <a:cubicBezTo>
                              <a:pt x="13931" y="209523"/>
                              <a:pt x="-21906" y="14624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Lexend"/>
                  <a:buNone/>
                  <a:defRPr sz="1000" b="0" i="0" u="none" strike="noStrike" cap="none">
                    <a:solidFill>
                      <a:srgbClr val="191919"/>
                    </a:solidFill>
                    <a:latin typeface="Lexend"/>
                    <a:ea typeface="Lexend"/>
                    <a:cs typeface="Lexend"/>
                    <a:sym typeface="Lexend"/>
                  </a:defRPr>
                </a:lvl1pPr>
                <a:lvl2pPr marL="914400" marR="0" lvl="1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Lexend"/>
                  <a:buNone/>
                  <a:defRPr sz="1400" b="0" i="0" u="none" strike="noStrike" cap="none">
                    <a:solidFill>
                      <a:schemeClr val="dk1"/>
                    </a:solidFill>
                    <a:latin typeface="Lexend"/>
                    <a:ea typeface="Lexend"/>
                    <a:cs typeface="Lexend"/>
                    <a:sym typeface="Lexend"/>
                  </a:defRPr>
                </a:lvl2pPr>
                <a:lvl3pPr marL="1371600" marR="0" lvl="2" indent="-317500" algn="ct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Lexend"/>
                  <a:buNone/>
                  <a:defRPr sz="1400" b="0" i="0" u="none" strike="noStrike" cap="none">
                    <a:solidFill>
                      <a:schemeClr val="dk1"/>
                    </a:solidFill>
                    <a:latin typeface="Lexend"/>
                    <a:ea typeface="Lexend"/>
                    <a:cs typeface="Lexend"/>
                    <a:sym typeface="Lexend"/>
                  </a:defRPr>
                </a:lvl3pPr>
                <a:lvl4pPr marL="1828800" marR="0" lvl="3" indent="-317500" algn="ct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Lexend"/>
                  <a:buNone/>
                  <a:defRPr sz="1400" b="0" i="0" u="none" strike="noStrike" cap="none">
                    <a:solidFill>
                      <a:schemeClr val="dk1"/>
                    </a:solidFill>
                    <a:latin typeface="Lexend"/>
                    <a:ea typeface="Lexend"/>
                    <a:cs typeface="Lexend"/>
                    <a:sym typeface="Lexend"/>
                  </a:defRPr>
                </a:lvl4pPr>
                <a:lvl5pPr marL="2286000" marR="0" lvl="4" indent="-317500" algn="ct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Lexend"/>
                  <a:buNone/>
                  <a:defRPr sz="1400" b="0" i="0" u="none" strike="noStrike" cap="none">
                    <a:solidFill>
                      <a:schemeClr val="dk1"/>
                    </a:solidFill>
                    <a:latin typeface="Lexend"/>
                    <a:ea typeface="Lexend"/>
                    <a:cs typeface="Lexend"/>
                    <a:sym typeface="Lexend"/>
                  </a:defRPr>
                </a:lvl5pPr>
                <a:lvl6pPr marL="2743200" marR="0" lvl="5" indent="-317500" algn="ct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Lexend"/>
                  <a:buNone/>
                  <a:defRPr sz="1400" b="0" i="0" u="none" strike="noStrike" cap="none">
                    <a:solidFill>
                      <a:schemeClr val="dk1"/>
                    </a:solidFill>
                    <a:latin typeface="Lexend"/>
                    <a:ea typeface="Lexend"/>
                    <a:cs typeface="Lexend"/>
                    <a:sym typeface="Lexend"/>
                  </a:defRPr>
                </a:lvl6pPr>
                <a:lvl7pPr marL="3200400" marR="0" lvl="6" indent="-317500" algn="ct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Lexend"/>
                  <a:buNone/>
                  <a:defRPr sz="1400" b="0" i="0" u="none" strike="noStrike" cap="none">
                    <a:solidFill>
                      <a:schemeClr val="dk1"/>
                    </a:solidFill>
                    <a:latin typeface="Lexend"/>
                    <a:ea typeface="Lexend"/>
                    <a:cs typeface="Lexend"/>
                    <a:sym typeface="Lexend"/>
                  </a:defRPr>
                </a:lvl7pPr>
                <a:lvl8pPr marL="3657600" marR="0" lvl="7" indent="-317500" algn="ct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Lexend"/>
                  <a:buNone/>
                  <a:defRPr sz="1400" b="0" i="0" u="none" strike="noStrike" cap="none">
                    <a:solidFill>
                      <a:schemeClr val="dk1"/>
                    </a:solidFill>
                    <a:latin typeface="Lexend"/>
                    <a:ea typeface="Lexend"/>
                    <a:cs typeface="Lexend"/>
                    <a:sym typeface="Lexend"/>
                  </a:defRPr>
                </a:lvl8pPr>
                <a:lvl9pPr marL="4114800" marR="0" lvl="8" indent="-317500" algn="ct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chemeClr val="dk1"/>
                  </a:buClr>
                  <a:buSzPts val="1400"/>
                  <a:buFont typeface="Lexend"/>
                  <a:buNone/>
                  <a:defRPr sz="1400" b="0" i="0" u="none" strike="noStrike" cap="none">
                    <a:solidFill>
                      <a:schemeClr val="dk1"/>
                    </a:solidFill>
                    <a:latin typeface="Lexend"/>
                    <a:ea typeface="Lexend"/>
                    <a:cs typeface="Lexend"/>
                    <a:sym typeface="Lexend"/>
                  </a:defRPr>
                </a:lvl9pPr>
              </a:lstStyle>
              <a:p>
                <a:pPr marL="0" indent="0"/>
                <a:r>
                  <a:rPr lang="en-US" sz="1800" dirty="0"/>
                  <a:t>Combines the concepts of the Impact theory and </a:t>
                </a:r>
                <a:r>
                  <a:rPr lang="en-US" sz="1800" dirty="0" err="1"/>
                  <a:t>Quasistaic</a:t>
                </a:r>
                <a:r>
                  <a:rPr lang="en-US" sz="1800" dirty="0"/>
                  <a:t> theory to describe line profiles over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l-G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1800" dirty="0"/>
                  <a:t>  </a:t>
                </a:r>
                <a:endParaRPr lang="en-GB" sz="1800" dirty="0"/>
              </a:p>
            </p:txBody>
          </p:sp>
        </mc:Choice>
        <mc:Fallback xmlns="">
          <p:sp>
            <p:nvSpPr>
              <p:cNvPr id="2" name="Google Shape;1035;p46">
                <a:extLst>
                  <a:ext uri="{FF2B5EF4-FFF2-40B4-BE49-F238E27FC236}">
                    <a16:creationId xmlns:a16="http://schemas.microsoft.com/office/drawing/2014/main" id="{5677CDC5-B261-4241-2F5C-5759314CE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435" y="868161"/>
                <a:ext cx="8303677" cy="643902"/>
              </a:xfrm>
              <a:prstGeom prst="rect">
                <a:avLst/>
              </a:prstGeom>
              <a:blipFill>
                <a:blip r:embed="rId3"/>
                <a:stretch>
                  <a:fillRect l="-611" b="-26923"/>
                </a:stretch>
              </a:blipFill>
              <a:ln w="25400">
                <a:noFill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sX0" fmla="*/ 0 w 1144402"/>
                          <a:gd name="csY0" fmla="*/ 0 h 407632"/>
                          <a:gd name="csX1" fmla="*/ 1144402 w 1144402"/>
                          <a:gd name="csY1" fmla="*/ 0 h 407632"/>
                          <a:gd name="csX2" fmla="*/ 1144402 w 1144402"/>
                          <a:gd name="csY2" fmla="*/ 407632 h 407632"/>
                          <a:gd name="csX3" fmla="*/ 0 w 1144402"/>
                          <a:gd name="csY3" fmla="*/ 407632 h 407632"/>
                          <a:gd name="csX4" fmla="*/ 0 w 1144402"/>
                          <a:gd name="csY4" fmla="*/ 0 h 407632"/>
                        </a:gdLst>
                        <a:ahLst/>
                        <a:cxnLst>
                          <a:cxn ang="0">
                            <a:pos x="csX0" y="csY0"/>
                          </a:cxn>
                          <a:cxn ang="0">
                            <a:pos x="csX1" y="csY1"/>
                          </a:cxn>
                          <a:cxn ang="0">
                            <a:pos x="csX2" y="csY2"/>
                          </a:cxn>
                          <a:cxn ang="0">
                            <a:pos x="csX3" y="csY3"/>
                          </a:cxn>
                          <a:cxn ang="0">
                            <a:pos x="csX4" y="csY4"/>
                          </a:cxn>
                        </a:cxnLst>
                        <a:rect l="l" t="t" r="r" b="b"/>
                        <a:pathLst>
                          <a:path w="1144402" h="407632" extrusionOk="0">
                            <a:moveTo>
                              <a:pt x="0" y="0"/>
                            </a:moveTo>
                            <a:cubicBezTo>
                              <a:pt x="309538" y="-50076"/>
                              <a:pt x="870774" y="-32964"/>
                              <a:pt x="1144402" y="0"/>
                            </a:cubicBezTo>
                            <a:cubicBezTo>
                              <a:pt x="1160943" y="169371"/>
                              <a:pt x="1157178" y="321265"/>
                              <a:pt x="1144402" y="407632"/>
                            </a:cubicBezTo>
                            <a:cubicBezTo>
                              <a:pt x="630014" y="318463"/>
                              <a:pt x="373289" y="452676"/>
                              <a:pt x="0" y="407632"/>
                            </a:cubicBezTo>
                            <a:cubicBezTo>
                              <a:pt x="13931" y="209523"/>
                              <a:pt x="-21906" y="14624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L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89FED90-A410-A0A4-AB12-45E21C31C291}"/>
                  </a:ext>
                </a:extLst>
              </p:cNvPr>
              <p:cNvSpPr txBox="1"/>
              <p:nvPr/>
            </p:nvSpPr>
            <p:spPr>
              <a:xfrm>
                <a:off x="339877" y="1847565"/>
                <a:ext cx="3279296" cy="9664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l-G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𝑅𝑒</m:t>
                    </m:r>
                    <m:d>
                      <m:dPr>
                        <m:begChr m:val="["/>
                        <m:endChr m:val="]"/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+∞</m:t>
                            </m:r>
                          </m:sup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  <m:sSup>
                              <m:sSup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sup>
                            </m:s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𝑑𝑠</m:t>
                            </m:r>
                          </m:e>
                        </m:nary>
                      </m:e>
                    </m:d>
                  </m:oMath>
                </a14:m>
                <a:br>
                  <a:rPr lang="en-US" sz="1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endParaRPr lang="en-US" sz="1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1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74951C0-1181-ED23-8D1A-420E76D888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877" y="1847565"/>
                <a:ext cx="3279296" cy="966483"/>
              </a:xfrm>
              <a:prstGeom prst="rect">
                <a:avLst/>
              </a:prstGeom>
              <a:blipFill>
                <a:blip r:embed="rId4"/>
                <a:stretch>
                  <a:fillRect l="-4231" t="-50649" b="-23377"/>
                </a:stretch>
              </a:blipFill>
            </p:spPr>
            <p:txBody>
              <a:bodyPr/>
              <a:lstStyle/>
              <a:p>
                <a:r>
                  <a:rPr lang="en-L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A5C90E5-A516-EE6B-B140-26778463445C}"/>
              </a:ext>
            </a:extLst>
          </p:cNvPr>
          <p:cNvCxnSpPr>
            <a:cxnSpLocks/>
          </p:cNvCxnSpPr>
          <p:nvPr/>
        </p:nvCxnSpPr>
        <p:spPr>
          <a:xfrm flipH="1">
            <a:off x="1630837" y="2219622"/>
            <a:ext cx="518474" cy="64211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Google Shape;1035;p46">
                <a:extLst>
                  <a:ext uri="{FF2B5EF4-FFF2-40B4-BE49-F238E27FC236}">
                    <a16:creationId xmlns:a16="http://schemas.microsoft.com/office/drawing/2014/main" id="{ABAF7F3D-2492-6B30-EBB6-6C955257AF1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3068" y="2923878"/>
                <a:ext cx="3798489" cy="1385894"/>
              </a:xfrm>
              <a:custGeom>
                <a:avLst/>
                <a:gdLst>
                  <a:gd name="csX0" fmla="*/ 0 w 3798489"/>
                  <a:gd name="csY0" fmla="*/ 0 h 1385894"/>
                  <a:gd name="csX1" fmla="*/ 504656 w 3798489"/>
                  <a:gd name="csY1" fmla="*/ 0 h 1385894"/>
                  <a:gd name="csX2" fmla="*/ 933343 w 3798489"/>
                  <a:gd name="csY2" fmla="*/ 0 h 1385894"/>
                  <a:gd name="csX3" fmla="*/ 1551954 w 3798489"/>
                  <a:gd name="csY3" fmla="*/ 0 h 1385894"/>
                  <a:gd name="csX4" fmla="*/ 2056610 w 3798489"/>
                  <a:gd name="csY4" fmla="*/ 0 h 1385894"/>
                  <a:gd name="csX5" fmla="*/ 2561267 w 3798489"/>
                  <a:gd name="csY5" fmla="*/ 0 h 1385894"/>
                  <a:gd name="csX6" fmla="*/ 3179878 w 3798489"/>
                  <a:gd name="csY6" fmla="*/ 0 h 1385894"/>
                  <a:gd name="csX7" fmla="*/ 3798489 w 3798489"/>
                  <a:gd name="csY7" fmla="*/ 0 h 1385894"/>
                  <a:gd name="csX8" fmla="*/ 3798489 w 3798489"/>
                  <a:gd name="csY8" fmla="*/ 489683 h 1385894"/>
                  <a:gd name="csX9" fmla="*/ 3798489 w 3798489"/>
                  <a:gd name="csY9" fmla="*/ 923929 h 1385894"/>
                  <a:gd name="csX10" fmla="*/ 3798489 w 3798489"/>
                  <a:gd name="csY10" fmla="*/ 1385894 h 1385894"/>
                  <a:gd name="csX11" fmla="*/ 3255848 w 3798489"/>
                  <a:gd name="csY11" fmla="*/ 1385894 h 1385894"/>
                  <a:gd name="csX12" fmla="*/ 2751191 w 3798489"/>
                  <a:gd name="csY12" fmla="*/ 1385894 h 1385894"/>
                  <a:gd name="csX13" fmla="*/ 2132580 w 3798489"/>
                  <a:gd name="csY13" fmla="*/ 1385894 h 1385894"/>
                  <a:gd name="csX14" fmla="*/ 1513969 w 3798489"/>
                  <a:gd name="csY14" fmla="*/ 1385894 h 1385894"/>
                  <a:gd name="csX15" fmla="*/ 1047298 w 3798489"/>
                  <a:gd name="csY15" fmla="*/ 1385894 h 1385894"/>
                  <a:gd name="csX16" fmla="*/ 504656 w 3798489"/>
                  <a:gd name="csY16" fmla="*/ 1385894 h 1385894"/>
                  <a:gd name="csX17" fmla="*/ 0 w 3798489"/>
                  <a:gd name="csY17" fmla="*/ 1385894 h 1385894"/>
                  <a:gd name="csX18" fmla="*/ 0 w 3798489"/>
                  <a:gd name="csY18" fmla="*/ 923929 h 1385894"/>
                  <a:gd name="csX19" fmla="*/ 0 w 3798489"/>
                  <a:gd name="csY19" fmla="*/ 489683 h 1385894"/>
                  <a:gd name="csX20" fmla="*/ 0 w 3798489"/>
                  <a:gd name="csY20" fmla="*/ 0 h 138589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</a:cxnLst>
                <a:rect l="l" t="t" r="r" b="b"/>
                <a:pathLst>
                  <a:path w="3798489" h="1385894" extrusionOk="0">
                    <a:moveTo>
                      <a:pt x="0" y="0"/>
                    </a:moveTo>
                    <a:cubicBezTo>
                      <a:pt x="180306" y="-35314"/>
                      <a:pt x="307256" y="49154"/>
                      <a:pt x="504656" y="0"/>
                    </a:cubicBezTo>
                    <a:cubicBezTo>
                      <a:pt x="702056" y="-49154"/>
                      <a:pt x="809038" y="30171"/>
                      <a:pt x="933343" y="0"/>
                    </a:cubicBezTo>
                    <a:cubicBezTo>
                      <a:pt x="1057648" y="-30171"/>
                      <a:pt x="1258742" y="47997"/>
                      <a:pt x="1551954" y="0"/>
                    </a:cubicBezTo>
                    <a:cubicBezTo>
                      <a:pt x="1845166" y="-47997"/>
                      <a:pt x="1933343" y="31478"/>
                      <a:pt x="2056610" y="0"/>
                    </a:cubicBezTo>
                    <a:cubicBezTo>
                      <a:pt x="2179877" y="-31478"/>
                      <a:pt x="2354876" y="41037"/>
                      <a:pt x="2561267" y="0"/>
                    </a:cubicBezTo>
                    <a:cubicBezTo>
                      <a:pt x="2767658" y="-41037"/>
                      <a:pt x="2886749" y="15750"/>
                      <a:pt x="3179878" y="0"/>
                    </a:cubicBezTo>
                    <a:cubicBezTo>
                      <a:pt x="3473007" y="-15750"/>
                      <a:pt x="3573184" y="8107"/>
                      <a:pt x="3798489" y="0"/>
                    </a:cubicBezTo>
                    <a:cubicBezTo>
                      <a:pt x="3834103" y="217977"/>
                      <a:pt x="3756943" y="376121"/>
                      <a:pt x="3798489" y="489683"/>
                    </a:cubicBezTo>
                    <a:cubicBezTo>
                      <a:pt x="3840035" y="603245"/>
                      <a:pt x="3754430" y="759771"/>
                      <a:pt x="3798489" y="923929"/>
                    </a:cubicBezTo>
                    <a:cubicBezTo>
                      <a:pt x="3842548" y="1088087"/>
                      <a:pt x="3771300" y="1284107"/>
                      <a:pt x="3798489" y="1385894"/>
                    </a:cubicBezTo>
                    <a:cubicBezTo>
                      <a:pt x="3665937" y="1424477"/>
                      <a:pt x="3436619" y="1325436"/>
                      <a:pt x="3255848" y="1385894"/>
                    </a:cubicBezTo>
                    <a:cubicBezTo>
                      <a:pt x="3075077" y="1446352"/>
                      <a:pt x="2976219" y="1363677"/>
                      <a:pt x="2751191" y="1385894"/>
                    </a:cubicBezTo>
                    <a:cubicBezTo>
                      <a:pt x="2526163" y="1408111"/>
                      <a:pt x="2365106" y="1329611"/>
                      <a:pt x="2132580" y="1385894"/>
                    </a:cubicBezTo>
                    <a:cubicBezTo>
                      <a:pt x="1900054" y="1442177"/>
                      <a:pt x="1727035" y="1364002"/>
                      <a:pt x="1513969" y="1385894"/>
                    </a:cubicBezTo>
                    <a:cubicBezTo>
                      <a:pt x="1300903" y="1407786"/>
                      <a:pt x="1151122" y="1350035"/>
                      <a:pt x="1047298" y="1385894"/>
                    </a:cubicBezTo>
                    <a:cubicBezTo>
                      <a:pt x="943474" y="1421753"/>
                      <a:pt x="632566" y="1371956"/>
                      <a:pt x="504656" y="1385894"/>
                    </a:cubicBezTo>
                    <a:cubicBezTo>
                      <a:pt x="376746" y="1399832"/>
                      <a:pt x="208834" y="1340907"/>
                      <a:pt x="0" y="1385894"/>
                    </a:cubicBezTo>
                    <a:cubicBezTo>
                      <a:pt x="-37075" y="1241817"/>
                      <a:pt x="54767" y="1088878"/>
                      <a:pt x="0" y="923929"/>
                    </a:cubicBezTo>
                    <a:cubicBezTo>
                      <a:pt x="-54767" y="758981"/>
                      <a:pt x="30285" y="636183"/>
                      <a:pt x="0" y="489683"/>
                    </a:cubicBezTo>
                    <a:cubicBezTo>
                      <a:pt x="-30285" y="343183"/>
                      <a:pt x="44783" y="127343"/>
                      <a:pt x="0" y="0"/>
                    </a:cubicBezTo>
                    <a:close/>
                  </a:path>
                </a:pathLst>
              </a:custGeom>
              <a:noFill/>
              <a:ln w="25400">
                <a:noFill/>
                <a:extLst>
                  <a:ext uri="{C807C97D-BFC1-408E-A445-0C87EB9F89A2}">
                    <ask:lineSketchStyleProps xmlns:ask="http://schemas.microsoft.com/office/drawing/2018/sketchyshapes" sd="1219033472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Lexend"/>
                  <a:buNone/>
                  <a:defRPr sz="1000" b="0" i="0" u="none" strike="noStrike" cap="none">
                    <a:solidFill>
                      <a:srgbClr val="191919"/>
                    </a:solidFill>
                    <a:latin typeface="Lexend"/>
                    <a:ea typeface="Lexend"/>
                    <a:cs typeface="Lexend"/>
                    <a:sym typeface="Lexend"/>
                  </a:defRPr>
                </a:lvl1pPr>
                <a:lvl2pPr marL="914400" marR="0" lvl="1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Lexend"/>
                  <a:buNone/>
                  <a:defRPr sz="1400" b="0" i="0" u="none" strike="noStrike" cap="none">
                    <a:solidFill>
                      <a:schemeClr val="dk1"/>
                    </a:solidFill>
                    <a:latin typeface="Lexend"/>
                    <a:ea typeface="Lexend"/>
                    <a:cs typeface="Lexend"/>
                    <a:sym typeface="Lexend"/>
                  </a:defRPr>
                </a:lvl2pPr>
                <a:lvl3pPr marL="1371600" marR="0" lvl="2" indent="-317500" algn="ct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Lexend"/>
                  <a:buNone/>
                  <a:defRPr sz="1400" b="0" i="0" u="none" strike="noStrike" cap="none">
                    <a:solidFill>
                      <a:schemeClr val="dk1"/>
                    </a:solidFill>
                    <a:latin typeface="Lexend"/>
                    <a:ea typeface="Lexend"/>
                    <a:cs typeface="Lexend"/>
                    <a:sym typeface="Lexend"/>
                  </a:defRPr>
                </a:lvl3pPr>
                <a:lvl4pPr marL="1828800" marR="0" lvl="3" indent="-317500" algn="ct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Lexend"/>
                  <a:buNone/>
                  <a:defRPr sz="1400" b="0" i="0" u="none" strike="noStrike" cap="none">
                    <a:solidFill>
                      <a:schemeClr val="dk1"/>
                    </a:solidFill>
                    <a:latin typeface="Lexend"/>
                    <a:ea typeface="Lexend"/>
                    <a:cs typeface="Lexend"/>
                    <a:sym typeface="Lexend"/>
                  </a:defRPr>
                </a:lvl4pPr>
                <a:lvl5pPr marL="2286000" marR="0" lvl="4" indent="-317500" algn="ct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Lexend"/>
                  <a:buNone/>
                  <a:defRPr sz="1400" b="0" i="0" u="none" strike="noStrike" cap="none">
                    <a:solidFill>
                      <a:schemeClr val="dk1"/>
                    </a:solidFill>
                    <a:latin typeface="Lexend"/>
                    <a:ea typeface="Lexend"/>
                    <a:cs typeface="Lexend"/>
                    <a:sym typeface="Lexend"/>
                  </a:defRPr>
                </a:lvl5pPr>
                <a:lvl6pPr marL="2743200" marR="0" lvl="5" indent="-317500" algn="ct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Lexend"/>
                  <a:buNone/>
                  <a:defRPr sz="1400" b="0" i="0" u="none" strike="noStrike" cap="none">
                    <a:solidFill>
                      <a:schemeClr val="dk1"/>
                    </a:solidFill>
                    <a:latin typeface="Lexend"/>
                    <a:ea typeface="Lexend"/>
                    <a:cs typeface="Lexend"/>
                    <a:sym typeface="Lexend"/>
                  </a:defRPr>
                </a:lvl6pPr>
                <a:lvl7pPr marL="3200400" marR="0" lvl="6" indent="-317500" algn="ct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Lexend"/>
                  <a:buNone/>
                  <a:defRPr sz="1400" b="0" i="0" u="none" strike="noStrike" cap="none">
                    <a:solidFill>
                      <a:schemeClr val="dk1"/>
                    </a:solidFill>
                    <a:latin typeface="Lexend"/>
                    <a:ea typeface="Lexend"/>
                    <a:cs typeface="Lexend"/>
                    <a:sym typeface="Lexend"/>
                  </a:defRPr>
                </a:lvl7pPr>
                <a:lvl8pPr marL="3657600" marR="0" lvl="7" indent="-317500" algn="ct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Lexend"/>
                  <a:buNone/>
                  <a:defRPr sz="1400" b="0" i="0" u="none" strike="noStrike" cap="none">
                    <a:solidFill>
                      <a:schemeClr val="dk1"/>
                    </a:solidFill>
                    <a:latin typeface="Lexend"/>
                    <a:ea typeface="Lexend"/>
                    <a:cs typeface="Lexend"/>
                    <a:sym typeface="Lexend"/>
                  </a:defRPr>
                </a:lvl8pPr>
                <a:lvl9pPr marL="4114800" marR="0" lvl="8" indent="-317500" algn="ct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chemeClr val="dk1"/>
                  </a:buClr>
                  <a:buSzPts val="1400"/>
                  <a:buFont typeface="Lexend"/>
                  <a:buNone/>
                  <a:defRPr sz="1400" b="0" i="0" u="none" strike="noStrike" cap="none">
                    <a:solidFill>
                      <a:schemeClr val="dk1"/>
                    </a:solidFill>
                    <a:latin typeface="Lexend"/>
                    <a:ea typeface="Lexend"/>
                    <a:cs typeface="Lexend"/>
                    <a:sym typeface="Lexend"/>
                  </a:defRPr>
                </a:lvl9pPr>
              </a:lstStyle>
              <a:p>
                <a:pPr marL="0" indent="0"/>
                <a:r>
                  <a:rPr lang="en-US" sz="1800" dirty="0"/>
                  <a:t>Autocorrelation function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1800" dirty="0"/>
                  <a:t> measures the average evolution of the wave train over a time interval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800" dirty="0"/>
                  <a:t> from an initial time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endParaRPr lang="en-GB" sz="1800" dirty="0"/>
              </a:p>
            </p:txBody>
          </p:sp>
        </mc:Choice>
        <mc:Fallback xmlns="">
          <p:sp>
            <p:nvSpPr>
              <p:cNvPr id="19" name="Google Shape;1035;p46">
                <a:extLst>
                  <a:ext uri="{FF2B5EF4-FFF2-40B4-BE49-F238E27FC236}">
                    <a16:creationId xmlns:a16="http://schemas.microsoft.com/office/drawing/2014/main" id="{9DE02C29-EA9E-5C86-F0E2-0F2FDA2E8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068" y="2923878"/>
                <a:ext cx="3798489" cy="1385894"/>
              </a:xfrm>
              <a:prstGeom prst="rect">
                <a:avLst/>
              </a:prstGeom>
              <a:blipFill>
                <a:blip r:embed="rId5"/>
                <a:stretch>
                  <a:fillRect l="-1667" r="-1667" b="-5455"/>
                </a:stretch>
              </a:blipFill>
              <a:ln w="25400">
                <a:noFill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sX0" fmla="*/ 0 w 3798489"/>
                          <a:gd name="csY0" fmla="*/ 0 h 1385894"/>
                          <a:gd name="csX1" fmla="*/ 504656 w 3798489"/>
                          <a:gd name="csY1" fmla="*/ 0 h 1385894"/>
                          <a:gd name="csX2" fmla="*/ 933343 w 3798489"/>
                          <a:gd name="csY2" fmla="*/ 0 h 1385894"/>
                          <a:gd name="csX3" fmla="*/ 1551954 w 3798489"/>
                          <a:gd name="csY3" fmla="*/ 0 h 1385894"/>
                          <a:gd name="csX4" fmla="*/ 2056610 w 3798489"/>
                          <a:gd name="csY4" fmla="*/ 0 h 1385894"/>
                          <a:gd name="csX5" fmla="*/ 2561267 w 3798489"/>
                          <a:gd name="csY5" fmla="*/ 0 h 1385894"/>
                          <a:gd name="csX6" fmla="*/ 3179878 w 3798489"/>
                          <a:gd name="csY6" fmla="*/ 0 h 1385894"/>
                          <a:gd name="csX7" fmla="*/ 3798489 w 3798489"/>
                          <a:gd name="csY7" fmla="*/ 0 h 1385894"/>
                          <a:gd name="csX8" fmla="*/ 3798489 w 3798489"/>
                          <a:gd name="csY8" fmla="*/ 489683 h 1385894"/>
                          <a:gd name="csX9" fmla="*/ 3798489 w 3798489"/>
                          <a:gd name="csY9" fmla="*/ 923929 h 1385894"/>
                          <a:gd name="csX10" fmla="*/ 3798489 w 3798489"/>
                          <a:gd name="csY10" fmla="*/ 1385894 h 1385894"/>
                          <a:gd name="csX11" fmla="*/ 3255848 w 3798489"/>
                          <a:gd name="csY11" fmla="*/ 1385894 h 1385894"/>
                          <a:gd name="csX12" fmla="*/ 2751191 w 3798489"/>
                          <a:gd name="csY12" fmla="*/ 1385894 h 1385894"/>
                          <a:gd name="csX13" fmla="*/ 2132580 w 3798489"/>
                          <a:gd name="csY13" fmla="*/ 1385894 h 1385894"/>
                          <a:gd name="csX14" fmla="*/ 1513969 w 3798489"/>
                          <a:gd name="csY14" fmla="*/ 1385894 h 1385894"/>
                          <a:gd name="csX15" fmla="*/ 1047298 w 3798489"/>
                          <a:gd name="csY15" fmla="*/ 1385894 h 1385894"/>
                          <a:gd name="csX16" fmla="*/ 504656 w 3798489"/>
                          <a:gd name="csY16" fmla="*/ 1385894 h 1385894"/>
                          <a:gd name="csX17" fmla="*/ 0 w 3798489"/>
                          <a:gd name="csY17" fmla="*/ 1385894 h 1385894"/>
                          <a:gd name="csX18" fmla="*/ 0 w 3798489"/>
                          <a:gd name="csY18" fmla="*/ 923929 h 1385894"/>
                          <a:gd name="csX19" fmla="*/ 0 w 3798489"/>
                          <a:gd name="csY19" fmla="*/ 489683 h 1385894"/>
                          <a:gd name="csX20" fmla="*/ 0 w 3798489"/>
                          <a:gd name="csY20" fmla="*/ 0 h 1385894"/>
                        </a:gdLst>
                        <a:ahLst/>
                        <a:cxnLst>
                          <a:cxn ang="0">
                            <a:pos x="csX0" y="csY0"/>
                          </a:cxn>
                          <a:cxn ang="0">
                            <a:pos x="csX1" y="csY1"/>
                          </a:cxn>
                          <a:cxn ang="0">
                            <a:pos x="csX2" y="csY2"/>
                          </a:cxn>
                          <a:cxn ang="0">
                            <a:pos x="csX3" y="csY3"/>
                          </a:cxn>
                          <a:cxn ang="0">
                            <a:pos x="csX4" y="csY4"/>
                          </a:cxn>
                          <a:cxn ang="0">
                            <a:pos x="csX5" y="csY5"/>
                          </a:cxn>
                          <a:cxn ang="0">
                            <a:pos x="csX6" y="csY6"/>
                          </a:cxn>
                          <a:cxn ang="0">
                            <a:pos x="csX7" y="csY7"/>
                          </a:cxn>
                          <a:cxn ang="0">
                            <a:pos x="csX8" y="csY8"/>
                          </a:cxn>
                          <a:cxn ang="0">
                            <a:pos x="csX9" y="csY9"/>
                          </a:cxn>
                          <a:cxn ang="0">
                            <a:pos x="csX10" y="csY10"/>
                          </a:cxn>
                          <a:cxn ang="0">
                            <a:pos x="csX11" y="csY11"/>
                          </a:cxn>
                          <a:cxn ang="0">
                            <a:pos x="csX12" y="csY12"/>
                          </a:cxn>
                          <a:cxn ang="0">
                            <a:pos x="csX13" y="csY13"/>
                          </a:cxn>
                          <a:cxn ang="0">
                            <a:pos x="csX14" y="csY14"/>
                          </a:cxn>
                          <a:cxn ang="0">
                            <a:pos x="csX15" y="csY15"/>
                          </a:cxn>
                          <a:cxn ang="0">
                            <a:pos x="csX16" y="csY16"/>
                          </a:cxn>
                          <a:cxn ang="0">
                            <a:pos x="csX17" y="csY17"/>
                          </a:cxn>
                          <a:cxn ang="0">
                            <a:pos x="csX18" y="csY18"/>
                          </a:cxn>
                          <a:cxn ang="0">
                            <a:pos x="csX19" y="csY19"/>
                          </a:cxn>
                          <a:cxn ang="0">
                            <a:pos x="csX20" y="csY20"/>
                          </a:cxn>
                        </a:cxnLst>
                        <a:rect l="l" t="t" r="r" b="b"/>
                        <a:pathLst>
                          <a:path w="3798489" h="1385894" extrusionOk="0">
                            <a:moveTo>
                              <a:pt x="0" y="0"/>
                            </a:moveTo>
                            <a:cubicBezTo>
                              <a:pt x="180306" y="-35314"/>
                              <a:pt x="307256" y="49154"/>
                              <a:pt x="504656" y="0"/>
                            </a:cubicBezTo>
                            <a:cubicBezTo>
                              <a:pt x="702056" y="-49154"/>
                              <a:pt x="809038" y="30171"/>
                              <a:pt x="933343" y="0"/>
                            </a:cubicBezTo>
                            <a:cubicBezTo>
                              <a:pt x="1057648" y="-30171"/>
                              <a:pt x="1258742" y="47997"/>
                              <a:pt x="1551954" y="0"/>
                            </a:cubicBezTo>
                            <a:cubicBezTo>
                              <a:pt x="1845166" y="-47997"/>
                              <a:pt x="1933343" y="31478"/>
                              <a:pt x="2056610" y="0"/>
                            </a:cubicBezTo>
                            <a:cubicBezTo>
                              <a:pt x="2179877" y="-31478"/>
                              <a:pt x="2354876" y="41037"/>
                              <a:pt x="2561267" y="0"/>
                            </a:cubicBezTo>
                            <a:cubicBezTo>
                              <a:pt x="2767658" y="-41037"/>
                              <a:pt x="2886749" y="15750"/>
                              <a:pt x="3179878" y="0"/>
                            </a:cubicBezTo>
                            <a:cubicBezTo>
                              <a:pt x="3473007" y="-15750"/>
                              <a:pt x="3573184" y="8107"/>
                              <a:pt x="3798489" y="0"/>
                            </a:cubicBezTo>
                            <a:cubicBezTo>
                              <a:pt x="3834103" y="217977"/>
                              <a:pt x="3756943" y="376121"/>
                              <a:pt x="3798489" y="489683"/>
                            </a:cubicBezTo>
                            <a:cubicBezTo>
                              <a:pt x="3840035" y="603245"/>
                              <a:pt x="3754430" y="759771"/>
                              <a:pt x="3798489" y="923929"/>
                            </a:cubicBezTo>
                            <a:cubicBezTo>
                              <a:pt x="3842548" y="1088087"/>
                              <a:pt x="3771300" y="1284107"/>
                              <a:pt x="3798489" y="1385894"/>
                            </a:cubicBezTo>
                            <a:cubicBezTo>
                              <a:pt x="3665937" y="1424477"/>
                              <a:pt x="3436619" y="1325436"/>
                              <a:pt x="3255848" y="1385894"/>
                            </a:cubicBezTo>
                            <a:cubicBezTo>
                              <a:pt x="3075077" y="1446352"/>
                              <a:pt x="2976219" y="1363677"/>
                              <a:pt x="2751191" y="1385894"/>
                            </a:cubicBezTo>
                            <a:cubicBezTo>
                              <a:pt x="2526163" y="1408111"/>
                              <a:pt x="2365106" y="1329611"/>
                              <a:pt x="2132580" y="1385894"/>
                            </a:cubicBezTo>
                            <a:cubicBezTo>
                              <a:pt x="1900054" y="1442177"/>
                              <a:pt x="1727035" y="1364002"/>
                              <a:pt x="1513969" y="1385894"/>
                            </a:cubicBezTo>
                            <a:cubicBezTo>
                              <a:pt x="1300903" y="1407786"/>
                              <a:pt x="1151122" y="1350035"/>
                              <a:pt x="1047298" y="1385894"/>
                            </a:cubicBezTo>
                            <a:cubicBezTo>
                              <a:pt x="943474" y="1421753"/>
                              <a:pt x="632566" y="1371956"/>
                              <a:pt x="504656" y="1385894"/>
                            </a:cubicBezTo>
                            <a:cubicBezTo>
                              <a:pt x="376746" y="1399832"/>
                              <a:pt x="208834" y="1340907"/>
                              <a:pt x="0" y="1385894"/>
                            </a:cubicBezTo>
                            <a:cubicBezTo>
                              <a:pt x="-37075" y="1241817"/>
                              <a:pt x="54767" y="1088878"/>
                              <a:pt x="0" y="923929"/>
                            </a:cubicBezTo>
                            <a:cubicBezTo>
                              <a:pt x="-54767" y="758981"/>
                              <a:pt x="30285" y="636183"/>
                              <a:pt x="0" y="489683"/>
                            </a:cubicBezTo>
                            <a:cubicBezTo>
                              <a:pt x="-30285" y="343183"/>
                              <a:pt x="44783" y="127343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L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C19A959D-F888-7DD6-CFAB-BF40A3B3D8D6}"/>
              </a:ext>
            </a:extLst>
          </p:cNvPr>
          <p:cNvSpPr/>
          <p:nvPr/>
        </p:nvSpPr>
        <p:spPr>
          <a:xfrm>
            <a:off x="583067" y="2971562"/>
            <a:ext cx="3713647" cy="1319752"/>
          </a:xfrm>
          <a:custGeom>
            <a:avLst/>
            <a:gdLst>
              <a:gd name="csX0" fmla="*/ 0 w 3713647"/>
              <a:gd name="csY0" fmla="*/ 219963 h 1319752"/>
              <a:gd name="csX1" fmla="*/ 219963 w 3713647"/>
              <a:gd name="csY1" fmla="*/ 0 h 1319752"/>
              <a:gd name="csX2" fmla="*/ 831058 w 3713647"/>
              <a:gd name="csY2" fmla="*/ 0 h 1319752"/>
              <a:gd name="csX3" fmla="*/ 1343941 w 3713647"/>
              <a:gd name="csY3" fmla="*/ 0 h 1319752"/>
              <a:gd name="csX4" fmla="*/ 1824086 w 3713647"/>
              <a:gd name="csY4" fmla="*/ 0 h 1319752"/>
              <a:gd name="csX5" fmla="*/ 2402444 w 3713647"/>
              <a:gd name="csY5" fmla="*/ 0 h 1319752"/>
              <a:gd name="csX6" fmla="*/ 2915327 w 3713647"/>
              <a:gd name="csY6" fmla="*/ 0 h 1319752"/>
              <a:gd name="csX7" fmla="*/ 3493684 w 3713647"/>
              <a:gd name="csY7" fmla="*/ 0 h 1319752"/>
              <a:gd name="csX8" fmla="*/ 3713647 w 3713647"/>
              <a:gd name="csY8" fmla="*/ 219963 h 1319752"/>
              <a:gd name="csX9" fmla="*/ 3713647 w 3713647"/>
              <a:gd name="csY9" fmla="*/ 642279 h 1319752"/>
              <a:gd name="csX10" fmla="*/ 3713647 w 3713647"/>
              <a:gd name="csY10" fmla="*/ 1099789 h 1319752"/>
              <a:gd name="csX11" fmla="*/ 3493684 w 3713647"/>
              <a:gd name="csY11" fmla="*/ 1319752 h 1319752"/>
              <a:gd name="csX12" fmla="*/ 3046275 w 3713647"/>
              <a:gd name="csY12" fmla="*/ 1319752 h 1319752"/>
              <a:gd name="csX13" fmla="*/ 2435181 w 3713647"/>
              <a:gd name="csY13" fmla="*/ 1319752 h 1319752"/>
              <a:gd name="csX14" fmla="*/ 1955035 w 3713647"/>
              <a:gd name="csY14" fmla="*/ 1319752 h 1319752"/>
              <a:gd name="csX15" fmla="*/ 1409415 w 3713647"/>
              <a:gd name="csY15" fmla="*/ 1319752 h 1319752"/>
              <a:gd name="csX16" fmla="*/ 798320 w 3713647"/>
              <a:gd name="csY16" fmla="*/ 1319752 h 1319752"/>
              <a:gd name="csX17" fmla="*/ 219963 w 3713647"/>
              <a:gd name="csY17" fmla="*/ 1319752 h 1319752"/>
              <a:gd name="csX18" fmla="*/ 0 w 3713647"/>
              <a:gd name="csY18" fmla="*/ 1099789 h 1319752"/>
              <a:gd name="csX19" fmla="*/ 0 w 3713647"/>
              <a:gd name="csY19" fmla="*/ 677473 h 1319752"/>
              <a:gd name="csX20" fmla="*/ 0 w 3713647"/>
              <a:gd name="csY20" fmla="*/ 219963 h 131975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3713647" h="1319752" extrusionOk="0">
                <a:moveTo>
                  <a:pt x="0" y="219963"/>
                </a:moveTo>
                <a:cubicBezTo>
                  <a:pt x="-18271" y="87211"/>
                  <a:pt x="75241" y="8722"/>
                  <a:pt x="219963" y="0"/>
                </a:cubicBezTo>
                <a:cubicBezTo>
                  <a:pt x="409057" y="-52067"/>
                  <a:pt x="634655" y="68551"/>
                  <a:pt x="831058" y="0"/>
                </a:cubicBezTo>
                <a:cubicBezTo>
                  <a:pt x="1027461" y="-68551"/>
                  <a:pt x="1150703" y="12602"/>
                  <a:pt x="1343941" y="0"/>
                </a:cubicBezTo>
                <a:cubicBezTo>
                  <a:pt x="1537179" y="-12602"/>
                  <a:pt x="1614534" y="12408"/>
                  <a:pt x="1824086" y="0"/>
                </a:cubicBezTo>
                <a:cubicBezTo>
                  <a:pt x="2033639" y="-12408"/>
                  <a:pt x="2162956" y="53699"/>
                  <a:pt x="2402444" y="0"/>
                </a:cubicBezTo>
                <a:cubicBezTo>
                  <a:pt x="2641932" y="-53699"/>
                  <a:pt x="2761463" y="57035"/>
                  <a:pt x="2915327" y="0"/>
                </a:cubicBezTo>
                <a:cubicBezTo>
                  <a:pt x="3069191" y="-57035"/>
                  <a:pt x="3329307" y="37809"/>
                  <a:pt x="3493684" y="0"/>
                </a:cubicBezTo>
                <a:cubicBezTo>
                  <a:pt x="3612450" y="-25898"/>
                  <a:pt x="3699097" y="118702"/>
                  <a:pt x="3713647" y="219963"/>
                </a:cubicBezTo>
                <a:cubicBezTo>
                  <a:pt x="3727304" y="427736"/>
                  <a:pt x="3680606" y="543630"/>
                  <a:pt x="3713647" y="642279"/>
                </a:cubicBezTo>
                <a:cubicBezTo>
                  <a:pt x="3746688" y="740928"/>
                  <a:pt x="3660687" y="895377"/>
                  <a:pt x="3713647" y="1099789"/>
                </a:cubicBezTo>
                <a:cubicBezTo>
                  <a:pt x="3717506" y="1227016"/>
                  <a:pt x="3617774" y="1346767"/>
                  <a:pt x="3493684" y="1319752"/>
                </a:cubicBezTo>
                <a:cubicBezTo>
                  <a:pt x="3332321" y="1364730"/>
                  <a:pt x="3174933" y="1291970"/>
                  <a:pt x="3046275" y="1319752"/>
                </a:cubicBezTo>
                <a:cubicBezTo>
                  <a:pt x="2917617" y="1347534"/>
                  <a:pt x="2625887" y="1292731"/>
                  <a:pt x="2435181" y="1319752"/>
                </a:cubicBezTo>
                <a:cubicBezTo>
                  <a:pt x="2244475" y="1346773"/>
                  <a:pt x="2154276" y="1304152"/>
                  <a:pt x="1955035" y="1319752"/>
                </a:cubicBezTo>
                <a:cubicBezTo>
                  <a:pt x="1755794" y="1335352"/>
                  <a:pt x="1573623" y="1271531"/>
                  <a:pt x="1409415" y="1319752"/>
                </a:cubicBezTo>
                <a:cubicBezTo>
                  <a:pt x="1245207" y="1367973"/>
                  <a:pt x="1045596" y="1249209"/>
                  <a:pt x="798320" y="1319752"/>
                </a:cubicBezTo>
                <a:cubicBezTo>
                  <a:pt x="551045" y="1390295"/>
                  <a:pt x="395803" y="1310855"/>
                  <a:pt x="219963" y="1319752"/>
                </a:cubicBezTo>
                <a:cubicBezTo>
                  <a:pt x="95938" y="1324300"/>
                  <a:pt x="19189" y="1235530"/>
                  <a:pt x="0" y="1099789"/>
                </a:cubicBezTo>
                <a:cubicBezTo>
                  <a:pt x="-49301" y="1009328"/>
                  <a:pt x="50312" y="886125"/>
                  <a:pt x="0" y="677473"/>
                </a:cubicBezTo>
                <a:cubicBezTo>
                  <a:pt x="-50312" y="468821"/>
                  <a:pt x="19306" y="397710"/>
                  <a:pt x="0" y="219963"/>
                </a:cubicBezTo>
                <a:close/>
              </a:path>
            </a:pathLst>
          </a:custGeom>
          <a:noFill/>
          <a:ln>
            <a:solidFill>
              <a:srgbClr val="29221C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30" name="Explosion 2 29">
            <a:extLst>
              <a:ext uri="{FF2B5EF4-FFF2-40B4-BE49-F238E27FC236}">
                <a16:creationId xmlns:a16="http://schemas.microsoft.com/office/drawing/2014/main" id="{BAAC746C-DC69-04CF-B753-4A763EEAD5B8}"/>
              </a:ext>
            </a:extLst>
          </p:cNvPr>
          <p:cNvSpPr/>
          <p:nvPr/>
        </p:nvSpPr>
        <p:spPr>
          <a:xfrm rot="21231401">
            <a:off x="4857696" y="2407647"/>
            <a:ext cx="3631123" cy="2183188"/>
          </a:xfrm>
          <a:prstGeom prst="irregularSeal2">
            <a:avLst/>
          </a:prstGeom>
          <a:solidFill>
            <a:srgbClr val="DA721F">
              <a:alpha val="25339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 dirty="0"/>
          </a:p>
        </p:txBody>
      </p:sp>
      <p:sp>
        <p:nvSpPr>
          <p:cNvPr id="31" name="Google Shape;1035;p46">
            <a:extLst>
              <a:ext uri="{FF2B5EF4-FFF2-40B4-BE49-F238E27FC236}">
                <a16:creationId xmlns:a16="http://schemas.microsoft.com/office/drawing/2014/main" id="{3CD63F4F-1AFB-EBC5-2521-AADDDDEE24FD}"/>
              </a:ext>
            </a:extLst>
          </p:cNvPr>
          <p:cNvSpPr txBox="1">
            <a:spLocks/>
          </p:cNvSpPr>
          <p:nvPr/>
        </p:nvSpPr>
        <p:spPr>
          <a:xfrm rot="20188698">
            <a:off x="5409954" y="2978913"/>
            <a:ext cx="3798489" cy="1385894"/>
          </a:xfrm>
          <a:custGeom>
            <a:avLst/>
            <a:gdLst>
              <a:gd name="csX0" fmla="*/ 0 w 3798489"/>
              <a:gd name="csY0" fmla="*/ 0 h 1385894"/>
              <a:gd name="csX1" fmla="*/ 504656 w 3798489"/>
              <a:gd name="csY1" fmla="*/ 0 h 1385894"/>
              <a:gd name="csX2" fmla="*/ 933343 w 3798489"/>
              <a:gd name="csY2" fmla="*/ 0 h 1385894"/>
              <a:gd name="csX3" fmla="*/ 1551954 w 3798489"/>
              <a:gd name="csY3" fmla="*/ 0 h 1385894"/>
              <a:gd name="csX4" fmla="*/ 2056610 w 3798489"/>
              <a:gd name="csY4" fmla="*/ 0 h 1385894"/>
              <a:gd name="csX5" fmla="*/ 2561267 w 3798489"/>
              <a:gd name="csY5" fmla="*/ 0 h 1385894"/>
              <a:gd name="csX6" fmla="*/ 3179878 w 3798489"/>
              <a:gd name="csY6" fmla="*/ 0 h 1385894"/>
              <a:gd name="csX7" fmla="*/ 3798489 w 3798489"/>
              <a:gd name="csY7" fmla="*/ 0 h 1385894"/>
              <a:gd name="csX8" fmla="*/ 3798489 w 3798489"/>
              <a:gd name="csY8" fmla="*/ 489683 h 1385894"/>
              <a:gd name="csX9" fmla="*/ 3798489 w 3798489"/>
              <a:gd name="csY9" fmla="*/ 923929 h 1385894"/>
              <a:gd name="csX10" fmla="*/ 3798489 w 3798489"/>
              <a:gd name="csY10" fmla="*/ 1385894 h 1385894"/>
              <a:gd name="csX11" fmla="*/ 3255848 w 3798489"/>
              <a:gd name="csY11" fmla="*/ 1385894 h 1385894"/>
              <a:gd name="csX12" fmla="*/ 2751191 w 3798489"/>
              <a:gd name="csY12" fmla="*/ 1385894 h 1385894"/>
              <a:gd name="csX13" fmla="*/ 2132580 w 3798489"/>
              <a:gd name="csY13" fmla="*/ 1385894 h 1385894"/>
              <a:gd name="csX14" fmla="*/ 1513969 w 3798489"/>
              <a:gd name="csY14" fmla="*/ 1385894 h 1385894"/>
              <a:gd name="csX15" fmla="*/ 1047298 w 3798489"/>
              <a:gd name="csY15" fmla="*/ 1385894 h 1385894"/>
              <a:gd name="csX16" fmla="*/ 504656 w 3798489"/>
              <a:gd name="csY16" fmla="*/ 1385894 h 1385894"/>
              <a:gd name="csX17" fmla="*/ 0 w 3798489"/>
              <a:gd name="csY17" fmla="*/ 1385894 h 1385894"/>
              <a:gd name="csX18" fmla="*/ 0 w 3798489"/>
              <a:gd name="csY18" fmla="*/ 923929 h 1385894"/>
              <a:gd name="csX19" fmla="*/ 0 w 3798489"/>
              <a:gd name="csY19" fmla="*/ 489683 h 1385894"/>
              <a:gd name="csX20" fmla="*/ 0 w 3798489"/>
              <a:gd name="csY20" fmla="*/ 0 h 138589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3798489" h="1385894" extrusionOk="0">
                <a:moveTo>
                  <a:pt x="0" y="0"/>
                </a:moveTo>
                <a:cubicBezTo>
                  <a:pt x="180306" y="-35314"/>
                  <a:pt x="307256" y="49154"/>
                  <a:pt x="504656" y="0"/>
                </a:cubicBezTo>
                <a:cubicBezTo>
                  <a:pt x="702056" y="-49154"/>
                  <a:pt x="809038" y="30171"/>
                  <a:pt x="933343" y="0"/>
                </a:cubicBezTo>
                <a:cubicBezTo>
                  <a:pt x="1057648" y="-30171"/>
                  <a:pt x="1258742" y="47997"/>
                  <a:pt x="1551954" y="0"/>
                </a:cubicBezTo>
                <a:cubicBezTo>
                  <a:pt x="1845166" y="-47997"/>
                  <a:pt x="1933343" y="31478"/>
                  <a:pt x="2056610" y="0"/>
                </a:cubicBezTo>
                <a:cubicBezTo>
                  <a:pt x="2179877" y="-31478"/>
                  <a:pt x="2354876" y="41037"/>
                  <a:pt x="2561267" y="0"/>
                </a:cubicBezTo>
                <a:cubicBezTo>
                  <a:pt x="2767658" y="-41037"/>
                  <a:pt x="2886749" y="15750"/>
                  <a:pt x="3179878" y="0"/>
                </a:cubicBezTo>
                <a:cubicBezTo>
                  <a:pt x="3473007" y="-15750"/>
                  <a:pt x="3573184" y="8107"/>
                  <a:pt x="3798489" y="0"/>
                </a:cubicBezTo>
                <a:cubicBezTo>
                  <a:pt x="3834103" y="217977"/>
                  <a:pt x="3756943" y="376121"/>
                  <a:pt x="3798489" y="489683"/>
                </a:cubicBezTo>
                <a:cubicBezTo>
                  <a:pt x="3840035" y="603245"/>
                  <a:pt x="3754430" y="759771"/>
                  <a:pt x="3798489" y="923929"/>
                </a:cubicBezTo>
                <a:cubicBezTo>
                  <a:pt x="3842548" y="1088087"/>
                  <a:pt x="3771300" y="1284107"/>
                  <a:pt x="3798489" y="1385894"/>
                </a:cubicBezTo>
                <a:cubicBezTo>
                  <a:pt x="3665937" y="1424477"/>
                  <a:pt x="3436619" y="1325436"/>
                  <a:pt x="3255848" y="1385894"/>
                </a:cubicBezTo>
                <a:cubicBezTo>
                  <a:pt x="3075077" y="1446352"/>
                  <a:pt x="2976219" y="1363677"/>
                  <a:pt x="2751191" y="1385894"/>
                </a:cubicBezTo>
                <a:cubicBezTo>
                  <a:pt x="2526163" y="1408111"/>
                  <a:pt x="2365106" y="1329611"/>
                  <a:pt x="2132580" y="1385894"/>
                </a:cubicBezTo>
                <a:cubicBezTo>
                  <a:pt x="1900054" y="1442177"/>
                  <a:pt x="1727035" y="1364002"/>
                  <a:pt x="1513969" y="1385894"/>
                </a:cubicBezTo>
                <a:cubicBezTo>
                  <a:pt x="1300903" y="1407786"/>
                  <a:pt x="1151122" y="1350035"/>
                  <a:pt x="1047298" y="1385894"/>
                </a:cubicBezTo>
                <a:cubicBezTo>
                  <a:pt x="943474" y="1421753"/>
                  <a:pt x="632566" y="1371956"/>
                  <a:pt x="504656" y="1385894"/>
                </a:cubicBezTo>
                <a:cubicBezTo>
                  <a:pt x="376746" y="1399832"/>
                  <a:pt x="208834" y="1340907"/>
                  <a:pt x="0" y="1385894"/>
                </a:cubicBezTo>
                <a:cubicBezTo>
                  <a:pt x="-37075" y="1241817"/>
                  <a:pt x="54767" y="1088878"/>
                  <a:pt x="0" y="923929"/>
                </a:cubicBezTo>
                <a:cubicBezTo>
                  <a:pt x="-54767" y="758981"/>
                  <a:pt x="30285" y="636183"/>
                  <a:pt x="0" y="489683"/>
                </a:cubicBezTo>
                <a:cubicBezTo>
                  <a:pt x="-30285" y="343183"/>
                  <a:pt x="44783" y="127343"/>
                  <a:pt x="0" y="0"/>
                </a:cubicBezTo>
                <a:close/>
              </a:path>
            </a:pathLst>
          </a:custGeom>
          <a:noFill/>
          <a:ln w="2540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000" b="0" i="0" u="none" strike="noStrike" cap="none">
                <a:solidFill>
                  <a:srgbClr val="19191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pPr marL="0" indent="0"/>
            <a:r>
              <a:rPr lang="en-US" sz="1800" dirty="0"/>
              <a:t>Nicole Allard Magic</a:t>
            </a:r>
            <a:endParaRPr lang="en-GB" sz="18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153A70C-059C-5DDA-9966-F7C482385F89}"/>
              </a:ext>
            </a:extLst>
          </p:cNvPr>
          <p:cNvSpPr txBox="1">
            <a:spLocks/>
          </p:cNvSpPr>
          <p:nvPr/>
        </p:nvSpPr>
        <p:spPr>
          <a:xfrm>
            <a:off x="8594844" y="0"/>
            <a:ext cx="238180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000" b="0" i="0" u="none" strike="noStrike" cap="none">
                <a:solidFill>
                  <a:srgbClr val="19191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r>
              <a:rPr lang="en-LU" sz="1400" b="1" dirty="0"/>
              <a:t>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072078-A2C1-DD54-6675-DE9F833257DF}"/>
              </a:ext>
            </a:extLst>
          </p:cNvPr>
          <p:cNvSpPr txBox="1"/>
          <p:nvPr/>
        </p:nvSpPr>
        <p:spPr>
          <a:xfrm>
            <a:off x="6153374" y="256032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LU" dirty="0"/>
          </a:p>
        </p:txBody>
      </p:sp>
      <p:sp>
        <p:nvSpPr>
          <p:cNvPr id="6" name="Google Shape;1035;p46">
            <a:extLst>
              <a:ext uri="{FF2B5EF4-FFF2-40B4-BE49-F238E27FC236}">
                <a16:creationId xmlns:a16="http://schemas.microsoft.com/office/drawing/2014/main" id="{119ACFCE-3601-F71E-C14F-E30D2357C082}"/>
              </a:ext>
            </a:extLst>
          </p:cNvPr>
          <p:cNvSpPr txBox="1">
            <a:spLocks/>
          </p:cNvSpPr>
          <p:nvPr/>
        </p:nvSpPr>
        <p:spPr>
          <a:xfrm>
            <a:off x="4751305" y="4748083"/>
            <a:ext cx="4392696" cy="307777"/>
          </a:xfrm>
          <a:prstGeom prst="rect">
            <a:avLst/>
          </a:prstGeom>
          <a:noFill/>
          <a:ln w="25400"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sX0" fmla="*/ 0 w 1144402"/>
                      <a:gd name="csY0" fmla="*/ 0 h 407632"/>
                      <a:gd name="csX1" fmla="*/ 1144402 w 1144402"/>
                      <a:gd name="csY1" fmla="*/ 0 h 407632"/>
                      <a:gd name="csX2" fmla="*/ 1144402 w 1144402"/>
                      <a:gd name="csY2" fmla="*/ 407632 h 407632"/>
                      <a:gd name="csX3" fmla="*/ 0 w 1144402"/>
                      <a:gd name="csY3" fmla="*/ 407632 h 407632"/>
                      <a:gd name="csX4" fmla="*/ 0 w 1144402"/>
                      <a:gd name="csY4" fmla="*/ 0 h 407632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</a:cxnLst>
                    <a:rect l="l" t="t" r="r" b="b"/>
                    <a:pathLst>
                      <a:path w="1144402" h="407632" extrusionOk="0">
                        <a:moveTo>
                          <a:pt x="0" y="0"/>
                        </a:moveTo>
                        <a:cubicBezTo>
                          <a:pt x="309538" y="-50076"/>
                          <a:pt x="870774" y="-32964"/>
                          <a:pt x="1144402" y="0"/>
                        </a:cubicBezTo>
                        <a:cubicBezTo>
                          <a:pt x="1160943" y="169371"/>
                          <a:pt x="1157178" y="321265"/>
                          <a:pt x="1144402" y="407632"/>
                        </a:cubicBezTo>
                        <a:cubicBezTo>
                          <a:pt x="630014" y="318463"/>
                          <a:pt x="373289" y="452676"/>
                          <a:pt x="0" y="407632"/>
                        </a:cubicBezTo>
                        <a:cubicBezTo>
                          <a:pt x="13931" y="209523"/>
                          <a:pt x="-21906" y="14624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000" b="0" i="0" u="none" strike="noStrike" cap="none">
                <a:solidFill>
                  <a:srgbClr val="19191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pPr marL="0" indent="0"/>
            <a:r>
              <a:rPr lang="en-GB" sz="1200" dirty="0"/>
              <a:t>e.g. Anderson 1952, </a:t>
            </a:r>
            <a:r>
              <a:rPr lang="en-GB" sz="1200" dirty="0" err="1"/>
              <a:t>Baranger</a:t>
            </a:r>
            <a:r>
              <a:rPr lang="en-GB" sz="1200" dirty="0"/>
              <a:t> 1958, Allard et al. 1999</a:t>
            </a:r>
          </a:p>
          <a:p>
            <a:pPr marL="0" indent="0"/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92033147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6" grpId="0" animBg="1"/>
      <p:bldP spid="30" grpId="0" animBg="1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517E01-1313-F07F-1AF2-9EE2DCFC6E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1FD10EF-7EE5-3F3D-9B7C-56B39C334E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LU" dirty="0"/>
              <a:t>siebenaler@strw.leidenuniv.nl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64B76C7B-C067-73A8-31AE-E08EDA73D3DE}"/>
              </a:ext>
            </a:extLst>
          </p:cNvPr>
          <p:cNvSpPr txBox="1">
            <a:spLocks/>
          </p:cNvSpPr>
          <p:nvPr/>
        </p:nvSpPr>
        <p:spPr>
          <a:xfrm>
            <a:off x="162435" y="124708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r>
              <a:rPr lang="en-LU" dirty="0"/>
              <a:t>Unified Theory vs Impact Theory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6D503F-3065-E5D8-D52F-151E74AA358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67917"/>
          <a:stretch>
            <a:fillRect/>
          </a:stretch>
        </p:blipFill>
        <p:spPr>
          <a:xfrm>
            <a:off x="1979525" y="772987"/>
            <a:ext cx="5582810" cy="13770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04E2DB-B9A4-A627-F1F4-B625579822B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3312" b="235"/>
          <a:stretch>
            <a:fillRect/>
          </a:stretch>
        </p:blipFill>
        <p:spPr>
          <a:xfrm>
            <a:off x="1979525" y="2103736"/>
            <a:ext cx="5582810" cy="276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6FFFD8-070D-1A11-90C7-BD229B727E9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7" t="31988" r="-317" b="37305"/>
          <a:stretch>
            <a:fillRect/>
          </a:stretch>
        </p:blipFill>
        <p:spPr>
          <a:xfrm>
            <a:off x="1998000" y="2133165"/>
            <a:ext cx="5582810" cy="13180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A0779C-8437-8D57-D815-1CF4E68F066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3312" b="235"/>
          <a:stretch>
            <a:fillRect/>
          </a:stretch>
        </p:blipFill>
        <p:spPr>
          <a:xfrm>
            <a:off x="1979525" y="3434486"/>
            <a:ext cx="5582810" cy="2769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8FC466-8E8B-75C1-BADC-7291861542E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7" t="62497" r="-317" b="846"/>
          <a:stretch>
            <a:fillRect/>
          </a:stretch>
        </p:blipFill>
        <p:spPr>
          <a:xfrm>
            <a:off x="1998000" y="3445366"/>
            <a:ext cx="5582810" cy="1573426"/>
          </a:xfrm>
          <a:prstGeom prst="rect">
            <a:avLst/>
          </a:prstGeom>
        </p:spPr>
      </p:pic>
      <p:sp>
        <p:nvSpPr>
          <p:cNvPr id="12" name="Google Shape;1035;p46">
            <a:extLst>
              <a:ext uri="{FF2B5EF4-FFF2-40B4-BE49-F238E27FC236}">
                <a16:creationId xmlns:a16="http://schemas.microsoft.com/office/drawing/2014/main" id="{D2FC8154-7B36-1BC2-C2C2-11755D829C60}"/>
              </a:ext>
            </a:extLst>
          </p:cNvPr>
          <p:cNvSpPr txBox="1">
            <a:spLocks/>
          </p:cNvSpPr>
          <p:nvPr/>
        </p:nvSpPr>
        <p:spPr>
          <a:xfrm>
            <a:off x="623754" y="1097300"/>
            <a:ext cx="1700031" cy="276999"/>
          </a:xfrm>
          <a:prstGeom prst="rect">
            <a:avLst/>
          </a:prstGeom>
          <a:noFill/>
          <a:ln w="25400"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sX0" fmla="*/ 0 w 1144402"/>
                      <a:gd name="csY0" fmla="*/ 0 h 407632"/>
                      <a:gd name="csX1" fmla="*/ 1144402 w 1144402"/>
                      <a:gd name="csY1" fmla="*/ 0 h 407632"/>
                      <a:gd name="csX2" fmla="*/ 1144402 w 1144402"/>
                      <a:gd name="csY2" fmla="*/ 407632 h 407632"/>
                      <a:gd name="csX3" fmla="*/ 0 w 1144402"/>
                      <a:gd name="csY3" fmla="*/ 407632 h 407632"/>
                      <a:gd name="csX4" fmla="*/ 0 w 1144402"/>
                      <a:gd name="csY4" fmla="*/ 0 h 407632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</a:cxnLst>
                    <a:rect l="l" t="t" r="r" b="b"/>
                    <a:pathLst>
                      <a:path w="1144402" h="407632" extrusionOk="0">
                        <a:moveTo>
                          <a:pt x="0" y="0"/>
                        </a:moveTo>
                        <a:cubicBezTo>
                          <a:pt x="309538" y="-50076"/>
                          <a:pt x="870774" y="-32964"/>
                          <a:pt x="1144402" y="0"/>
                        </a:cubicBezTo>
                        <a:cubicBezTo>
                          <a:pt x="1160943" y="169371"/>
                          <a:pt x="1157178" y="321265"/>
                          <a:pt x="1144402" y="407632"/>
                        </a:cubicBezTo>
                        <a:cubicBezTo>
                          <a:pt x="630014" y="318463"/>
                          <a:pt x="373289" y="452676"/>
                          <a:pt x="0" y="407632"/>
                        </a:cubicBezTo>
                        <a:cubicBezTo>
                          <a:pt x="13931" y="209523"/>
                          <a:pt x="-21906" y="14624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000" b="0" i="0" u="none" strike="noStrike" cap="none">
                <a:solidFill>
                  <a:srgbClr val="19191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pPr marL="0" indent="0"/>
            <a:r>
              <a:rPr lang="en-GB" sz="2000" dirty="0">
                <a:solidFill>
                  <a:srgbClr val="1F66AC"/>
                </a:solidFill>
              </a:rPr>
              <a:t>Na D</a:t>
            </a:r>
          </a:p>
          <a:p>
            <a:pPr marL="0" indent="0"/>
            <a:r>
              <a:rPr lang="en-GB" sz="2000" dirty="0">
                <a:solidFill>
                  <a:srgbClr val="B2172B"/>
                </a:solidFill>
              </a:rPr>
              <a:t>K D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C3F2038A-0D04-713C-7948-759FC99F6EF3}"/>
              </a:ext>
            </a:extLst>
          </p:cNvPr>
          <p:cNvSpPr txBox="1">
            <a:spLocks/>
          </p:cNvSpPr>
          <p:nvPr/>
        </p:nvSpPr>
        <p:spPr>
          <a:xfrm>
            <a:off x="8594844" y="0"/>
            <a:ext cx="238180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000" b="0" i="0" u="none" strike="noStrike" cap="none">
                <a:solidFill>
                  <a:srgbClr val="19191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r>
              <a:rPr lang="en-LU" sz="1400" b="1" dirty="0"/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035;p46">
                <a:extLst>
                  <a:ext uri="{FF2B5EF4-FFF2-40B4-BE49-F238E27FC236}">
                    <a16:creationId xmlns:a16="http://schemas.microsoft.com/office/drawing/2014/main" id="{92CFF843-DF7B-CB7E-756D-5FDB253267D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547" y="2855334"/>
                <a:ext cx="1828800" cy="276999"/>
              </a:xfrm>
              <a:prstGeom prst="rect">
                <a:avLst/>
              </a:prstGeom>
              <a:noFill/>
              <a:ln w="25400">
                <a:noFill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sX0" fmla="*/ 0 w 1144402"/>
                          <a:gd name="csY0" fmla="*/ 0 h 407632"/>
                          <a:gd name="csX1" fmla="*/ 1144402 w 1144402"/>
                          <a:gd name="csY1" fmla="*/ 0 h 407632"/>
                          <a:gd name="csX2" fmla="*/ 1144402 w 1144402"/>
                          <a:gd name="csY2" fmla="*/ 407632 h 407632"/>
                          <a:gd name="csX3" fmla="*/ 0 w 1144402"/>
                          <a:gd name="csY3" fmla="*/ 407632 h 407632"/>
                          <a:gd name="csX4" fmla="*/ 0 w 1144402"/>
                          <a:gd name="csY4" fmla="*/ 0 h 407632"/>
                        </a:gdLst>
                        <a:ahLst/>
                        <a:cxnLst>
                          <a:cxn ang="0">
                            <a:pos x="csX0" y="csY0"/>
                          </a:cxn>
                          <a:cxn ang="0">
                            <a:pos x="csX1" y="csY1"/>
                          </a:cxn>
                          <a:cxn ang="0">
                            <a:pos x="csX2" y="csY2"/>
                          </a:cxn>
                          <a:cxn ang="0">
                            <a:pos x="csX3" y="csY3"/>
                          </a:cxn>
                          <a:cxn ang="0">
                            <a:pos x="csX4" y="csY4"/>
                          </a:cxn>
                        </a:cxnLst>
                        <a:rect l="l" t="t" r="r" b="b"/>
                        <a:pathLst>
                          <a:path w="1144402" h="407632" extrusionOk="0">
                            <a:moveTo>
                              <a:pt x="0" y="0"/>
                            </a:moveTo>
                            <a:cubicBezTo>
                              <a:pt x="309538" y="-50076"/>
                              <a:pt x="870774" y="-32964"/>
                              <a:pt x="1144402" y="0"/>
                            </a:cubicBezTo>
                            <a:cubicBezTo>
                              <a:pt x="1160943" y="169371"/>
                              <a:pt x="1157178" y="321265"/>
                              <a:pt x="1144402" y="407632"/>
                            </a:cubicBezTo>
                            <a:cubicBezTo>
                              <a:pt x="630014" y="318463"/>
                              <a:pt x="373289" y="452676"/>
                              <a:pt x="0" y="407632"/>
                            </a:cubicBezTo>
                            <a:cubicBezTo>
                              <a:pt x="13931" y="209523"/>
                              <a:pt x="-21906" y="14624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Lexend"/>
                  <a:buNone/>
                  <a:defRPr sz="1000" b="0" i="0" u="none" strike="noStrike" cap="none">
                    <a:solidFill>
                      <a:srgbClr val="191919"/>
                    </a:solidFill>
                    <a:latin typeface="Lexend"/>
                    <a:ea typeface="Lexend"/>
                    <a:cs typeface="Lexend"/>
                    <a:sym typeface="Lexend"/>
                  </a:defRPr>
                </a:lvl1pPr>
                <a:lvl2pPr marL="914400" marR="0" lvl="1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Lexend"/>
                  <a:buNone/>
                  <a:defRPr sz="1400" b="0" i="0" u="none" strike="noStrike" cap="none">
                    <a:solidFill>
                      <a:schemeClr val="dk1"/>
                    </a:solidFill>
                    <a:latin typeface="Lexend"/>
                    <a:ea typeface="Lexend"/>
                    <a:cs typeface="Lexend"/>
                    <a:sym typeface="Lexend"/>
                  </a:defRPr>
                </a:lvl2pPr>
                <a:lvl3pPr marL="1371600" marR="0" lvl="2" indent="-317500" algn="ct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Lexend"/>
                  <a:buNone/>
                  <a:defRPr sz="1400" b="0" i="0" u="none" strike="noStrike" cap="none">
                    <a:solidFill>
                      <a:schemeClr val="dk1"/>
                    </a:solidFill>
                    <a:latin typeface="Lexend"/>
                    <a:ea typeface="Lexend"/>
                    <a:cs typeface="Lexend"/>
                    <a:sym typeface="Lexend"/>
                  </a:defRPr>
                </a:lvl3pPr>
                <a:lvl4pPr marL="1828800" marR="0" lvl="3" indent="-317500" algn="ct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Lexend"/>
                  <a:buNone/>
                  <a:defRPr sz="1400" b="0" i="0" u="none" strike="noStrike" cap="none">
                    <a:solidFill>
                      <a:schemeClr val="dk1"/>
                    </a:solidFill>
                    <a:latin typeface="Lexend"/>
                    <a:ea typeface="Lexend"/>
                    <a:cs typeface="Lexend"/>
                    <a:sym typeface="Lexend"/>
                  </a:defRPr>
                </a:lvl4pPr>
                <a:lvl5pPr marL="2286000" marR="0" lvl="4" indent="-317500" algn="ct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Lexend"/>
                  <a:buNone/>
                  <a:defRPr sz="1400" b="0" i="0" u="none" strike="noStrike" cap="none">
                    <a:solidFill>
                      <a:schemeClr val="dk1"/>
                    </a:solidFill>
                    <a:latin typeface="Lexend"/>
                    <a:ea typeface="Lexend"/>
                    <a:cs typeface="Lexend"/>
                    <a:sym typeface="Lexend"/>
                  </a:defRPr>
                </a:lvl5pPr>
                <a:lvl6pPr marL="2743200" marR="0" lvl="5" indent="-317500" algn="ct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Lexend"/>
                  <a:buNone/>
                  <a:defRPr sz="1400" b="0" i="0" u="none" strike="noStrike" cap="none">
                    <a:solidFill>
                      <a:schemeClr val="dk1"/>
                    </a:solidFill>
                    <a:latin typeface="Lexend"/>
                    <a:ea typeface="Lexend"/>
                    <a:cs typeface="Lexend"/>
                    <a:sym typeface="Lexend"/>
                  </a:defRPr>
                </a:lvl6pPr>
                <a:lvl7pPr marL="3200400" marR="0" lvl="6" indent="-317500" algn="ct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Lexend"/>
                  <a:buNone/>
                  <a:defRPr sz="1400" b="0" i="0" u="none" strike="noStrike" cap="none">
                    <a:solidFill>
                      <a:schemeClr val="dk1"/>
                    </a:solidFill>
                    <a:latin typeface="Lexend"/>
                    <a:ea typeface="Lexend"/>
                    <a:cs typeface="Lexend"/>
                    <a:sym typeface="Lexend"/>
                  </a:defRPr>
                </a:lvl7pPr>
                <a:lvl8pPr marL="3657600" marR="0" lvl="7" indent="-317500" algn="ct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Lexend"/>
                  <a:buNone/>
                  <a:defRPr sz="1400" b="0" i="0" u="none" strike="noStrike" cap="none">
                    <a:solidFill>
                      <a:schemeClr val="dk1"/>
                    </a:solidFill>
                    <a:latin typeface="Lexend"/>
                    <a:ea typeface="Lexend"/>
                    <a:cs typeface="Lexend"/>
                    <a:sym typeface="Lexend"/>
                  </a:defRPr>
                </a:lvl8pPr>
                <a:lvl9pPr marL="4114800" marR="0" lvl="8" indent="-317500" algn="ct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chemeClr val="dk1"/>
                  </a:buClr>
                  <a:buSzPts val="1400"/>
                  <a:buFont typeface="Lexend"/>
                  <a:buNone/>
                  <a:defRPr sz="1400" b="0" i="0" u="none" strike="noStrike" cap="none">
                    <a:solidFill>
                      <a:schemeClr val="dk1"/>
                    </a:solidFill>
                    <a:latin typeface="Lexend"/>
                    <a:ea typeface="Lexend"/>
                    <a:cs typeface="Lexend"/>
                    <a:sym typeface="Lexend"/>
                  </a:defRPr>
                </a:lvl9pPr>
              </a:lstStyle>
              <a:p>
                <a:pPr marL="0" indent="0"/>
                <a:r>
                  <a:rPr lang="en-GB" sz="1400" dirty="0"/>
                  <a:t>Na D1 and K D1: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sz="1400" dirty="0"/>
                  <a:t> (blue shift)</a:t>
                </a:r>
              </a:p>
              <a:p>
                <a:pPr marL="0" indent="0"/>
                <a:endParaRPr lang="en-GB" sz="1400" dirty="0"/>
              </a:p>
              <a:p>
                <a:pPr marL="0" indent="0"/>
                <a:r>
                  <a:rPr lang="en-GB" sz="1400" dirty="0"/>
                  <a:t>Na D2 and K D2:</a:t>
                </a:r>
              </a:p>
              <a:p>
                <a:pPr marL="0" indent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400" dirty="0"/>
                  <a:t> (red shift)</a:t>
                </a:r>
              </a:p>
              <a:p>
                <a:pPr marL="0" indent="0"/>
                <a:endParaRPr lang="en-GB" sz="1400" dirty="0"/>
              </a:p>
            </p:txBody>
          </p:sp>
        </mc:Choice>
        <mc:Fallback xmlns="">
          <p:sp>
            <p:nvSpPr>
              <p:cNvPr id="4" name="Google Shape;1035;p46">
                <a:extLst>
                  <a:ext uri="{FF2B5EF4-FFF2-40B4-BE49-F238E27FC236}">
                    <a16:creationId xmlns:a16="http://schemas.microsoft.com/office/drawing/2014/main" id="{92CFF843-DF7B-CB7E-756D-5FDB253267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47" y="2855334"/>
                <a:ext cx="1828800" cy="276999"/>
              </a:xfrm>
              <a:prstGeom prst="rect">
                <a:avLst/>
              </a:prstGeom>
              <a:blipFill>
                <a:blip r:embed="rId4"/>
                <a:stretch>
                  <a:fillRect l="-690" b="-386957"/>
                </a:stretch>
              </a:blipFill>
              <a:ln w="25400">
                <a:noFill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sX0" fmla="*/ 0 w 1144402"/>
                          <a:gd name="csY0" fmla="*/ 0 h 407632"/>
                          <a:gd name="csX1" fmla="*/ 1144402 w 1144402"/>
                          <a:gd name="csY1" fmla="*/ 0 h 407632"/>
                          <a:gd name="csX2" fmla="*/ 1144402 w 1144402"/>
                          <a:gd name="csY2" fmla="*/ 407632 h 407632"/>
                          <a:gd name="csX3" fmla="*/ 0 w 1144402"/>
                          <a:gd name="csY3" fmla="*/ 407632 h 407632"/>
                          <a:gd name="csX4" fmla="*/ 0 w 1144402"/>
                          <a:gd name="csY4" fmla="*/ 0 h 407632"/>
                        </a:gdLst>
                        <a:ahLst/>
                        <a:cxnLst>
                          <a:cxn ang="0">
                            <a:pos x="csX0" y="csY0"/>
                          </a:cxn>
                          <a:cxn ang="0">
                            <a:pos x="csX1" y="csY1"/>
                          </a:cxn>
                          <a:cxn ang="0">
                            <a:pos x="csX2" y="csY2"/>
                          </a:cxn>
                          <a:cxn ang="0">
                            <a:pos x="csX3" y="csY3"/>
                          </a:cxn>
                          <a:cxn ang="0">
                            <a:pos x="csX4" y="csY4"/>
                          </a:cxn>
                        </a:cxnLst>
                        <a:rect l="l" t="t" r="r" b="b"/>
                        <a:pathLst>
                          <a:path w="1144402" h="407632" extrusionOk="0">
                            <a:moveTo>
                              <a:pt x="0" y="0"/>
                            </a:moveTo>
                            <a:cubicBezTo>
                              <a:pt x="309538" y="-50076"/>
                              <a:pt x="870774" y="-32964"/>
                              <a:pt x="1144402" y="0"/>
                            </a:cubicBezTo>
                            <a:cubicBezTo>
                              <a:pt x="1160943" y="169371"/>
                              <a:pt x="1157178" y="321265"/>
                              <a:pt x="1144402" y="407632"/>
                            </a:cubicBezTo>
                            <a:cubicBezTo>
                              <a:pt x="630014" y="318463"/>
                              <a:pt x="373289" y="452676"/>
                              <a:pt x="0" y="407632"/>
                            </a:cubicBezTo>
                            <a:cubicBezTo>
                              <a:pt x="13931" y="209523"/>
                              <a:pt x="-21906" y="14624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L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EBE8578-7539-38AE-282F-DA4E89AC644E}"/>
              </a:ext>
            </a:extLst>
          </p:cNvPr>
          <p:cNvCxnSpPr>
            <a:cxnSpLocks/>
          </p:cNvCxnSpPr>
          <p:nvPr/>
        </p:nvCxnSpPr>
        <p:spPr>
          <a:xfrm>
            <a:off x="125967" y="2039408"/>
            <a:ext cx="324689" cy="0"/>
          </a:xfrm>
          <a:prstGeom prst="line">
            <a:avLst/>
          </a:prstGeom>
          <a:ln w="2540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Google Shape;1035;p46">
            <a:extLst>
              <a:ext uri="{FF2B5EF4-FFF2-40B4-BE49-F238E27FC236}">
                <a16:creationId xmlns:a16="http://schemas.microsoft.com/office/drawing/2014/main" id="{6B9F6164-E09A-AA13-50C1-1C3A4EB507FE}"/>
              </a:ext>
            </a:extLst>
          </p:cNvPr>
          <p:cNvSpPr txBox="1">
            <a:spLocks/>
          </p:cNvSpPr>
          <p:nvPr/>
        </p:nvSpPr>
        <p:spPr>
          <a:xfrm>
            <a:off x="470227" y="1843471"/>
            <a:ext cx="1921974" cy="404234"/>
          </a:xfrm>
          <a:custGeom>
            <a:avLst/>
            <a:gdLst>
              <a:gd name="csX0" fmla="*/ 0 w 1921974"/>
              <a:gd name="csY0" fmla="*/ 0 h 404234"/>
              <a:gd name="csX1" fmla="*/ 461274 w 1921974"/>
              <a:gd name="csY1" fmla="*/ 0 h 404234"/>
              <a:gd name="csX2" fmla="*/ 884108 w 1921974"/>
              <a:gd name="csY2" fmla="*/ 0 h 404234"/>
              <a:gd name="csX3" fmla="*/ 1403041 w 1921974"/>
              <a:gd name="csY3" fmla="*/ 0 h 404234"/>
              <a:gd name="csX4" fmla="*/ 1921974 w 1921974"/>
              <a:gd name="csY4" fmla="*/ 0 h 404234"/>
              <a:gd name="csX5" fmla="*/ 1921974 w 1921974"/>
              <a:gd name="csY5" fmla="*/ 404234 h 404234"/>
              <a:gd name="csX6" fmla="*/ 1479920 w 1921974"/>
              <a:gd name="csY6" fmla="*/ 404234 h 404234"/>
              <a:gd name="csX7" fmla="*/ 1037866 w 1921974"/>
              <a:gd name="csY7" fmla="*/ 404234 h 404234"/>
              <a:gd name="csX8" fmla="*/ 518933 w 1921974"/>
              <a:gd name="csY8" fmla="*/ 404234 h 404234"/>
              <a:gd name="csX9" fmla="*/ 0 w 1921974"/>
              <a:gd name="csY9" fmla="*/ 404234 h 404234"/>
              <a:gd name="csX10" fmla="*/ 0 w 1921974"/>
              <a:gd name="csY10" fmla="*/ 0 h 40423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1921974" h="404234" extrusionOk="0">
                <a:moveTo>
                  <a:pt x="0" y="0"/>
                </a:moveTo>
                <a:cubicBezTo>
                  <a:pt x="177969" y="-49061"/>
                  <a:pt x="323508" y="27101"/>
                  <a:pt x="461274" y="0"/>
                </a:cubicBezTo>
                <a:cubicBezTo>
                  <a:pt x="599040" y="-27101"/>
                  <a:pt x="699904" y="28447"/>
                  <a:pt x="884108" y="0"/>
                </a:cubicBezTo>
                <a:cubicBezTo>
                  <a:pt x="1068312" y="-28447"/>
                  <a:pt x="1204366" y="17706"/>
                  <a:pt x="1403041" y="0"/>
                </a:cubicBezTo>
                <a:cubicBezTo>
                  <a:pt x="1601716" y="-17706"/>
                  <a:pt x="1811930" y="41308"/>
                  <a:pt x="1921974" y="0"/>
                </a:cubicBezTo>
                <a:cubicBezTo>
                  <a:pt x="1943932" y="112320"/>
                  <a:pt x="1903870" y="288394"/>
                  <a:pt x="1921974" y="404234"/>
                </a:cubicBezTo>
                <a:cubicBezTo>
                  <a:pt x="1800909" y="434414"/>
                  <a:pt x="1621787" y="368701"/>
                  <a:pt x="1479920" y="404234"/>
                </a:cubicBezTo>
                <a:cubicBezTo>
                  <a:pt x="1338053" y="439767"/>
                  <a:pt x="1246095" y="356927"/>
                  <a:pt x="1037866" y="404234"/>
                </a:cubicBezTo>
                <a:cubicBezTo>
                  <a:pt x="829637" y="451541"/>
                  <a:pt x="700786" y="398805"/>
                  <a:pt x="518933" y="404234"/>
                </a:cubicBezTo>
                <a:cubicBezTo>
                  <a:pt x="337080" y="409663"/>
                  <a:pt x="157916" y="355976"/>
                  <a:pt x="0" y="404234"/>
                </a:cubicBezTo>
                <a:cubicBezTo>
                  <a:pt x="-20566" y="295285"/>
                  <a:pt x="17064" y="101104"/>
                  <a:pt x="0" y="0"/>
                </a:cubicBezTo>
                <a:close/>
              </a:path>
            </a:pathLst>
          </a:custGeom>
          <a:noFill/>
          <a:ln w="2540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000" b="0" i="0" u="none" strike="noStrike" cap="none">
                <a:solidFill>
                  <a:srgbClr val="19191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pPr marL="0" indent="0"/>
            <a:r>
              <a:rPr lang="en-US" sz="1200" dirty="0"/>
              <a:t>Unified Theory</a:t>
            </a:r>
            <a:endParaRPr lang="en-GB" sz="120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CCA69AF-F44B-004F-1E85-D7F9C372B6B0}"/>
              </a:ext>
            </a:extLst>
          </p:cNvPr>
          <p:cNvCxnSpPr>
            <a:cxnSpLocks/>
          </p:cNvCxnSpPr>
          <p:nvPr/>
        </p:nvCxnSpPr>
        <p:spPr>
          <a:xfrm>
            <a:off x="125967" y="2315466"/>
            <a:ext cx="324689" cy="0"/>
          </a:xfrm>
          <a:prstGeom prst="line">
            <a:avLst/>
          </a:prstGeom>
          <a:ln w="25400">
            <a:solidFill>
              <a:schemeClr val="bg1">
                <a:lumMod val="1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Google Shape;1035;p46">
            <a:extLst>
              <a:ext uri="{FF2B5EF4-FFF2-40B4-BE49-F238E27FC236}">
                <a16:creationId xmlns:a16="http://schemas.microsoft.com/office/drawing/2014/main" id="{D148B5DF-47E5-F574-3A54-B7508EF7760A}"/>
              </a:ext>
            </a:extLst>
          </p:cNvPr>
          <p:cNvSpPr txBox="1">
            <a:spLocks/>
          </p:cNvSpPr>
          <p:nvPr/>
        </p:nvSpPr>
        <p:spPr>
          <a:xfrm>
            <a:off x="470227" y="2119529"/>
            <a:ext cx="1921974" cy="404234"/>
          </a:xfrm>
          <a:custGeom>
            <a:avLst/>
            <a:gdLst>
              <a:gd name="csX0" fmla="*/ 0 w 1921974"/>
              <a:gd name="csY0" fmla="*/ 0 h 404234"/>
              <a:gd name="csX1" fmla="*/ 461274 w 1921974"/>
              <a:gd name="csY1" fmla="*/ 0 h 404234"/>
              <a:gd name="csX2" fmla="*/ 884108 w 1921974"/>
              <a:gd name="csY2" fmla="*/ 0 h 404234"/>
              <a:gd name="csX3" fmla="*/ 1403041 w 1921974"/>
              <a:gd name="csY3" fmla="*/ 0 h 404234"/>
              <a:gd name="csX4" fmla="*/ 1921974 w 1921974"/>
              <a:gd name="csY4" fmla="*/ 0 h 404234"/>
              <a:gd name="csX5" fmla="*/ 1921974 w 1921974"/>
              <a:gd name="csY5" fmla="*/ 404234 h 404234"/>
              <a:gd name="csX6" fmla="*/ 1479920 w 1921974"/>
              <a:gd name="csY6" fmla="*/ 404234 h 404234"/>
              <a:gd name="csX7" fmla="*/ 1037866 w 1921974"/>
              <a:gd name="csY7" fmla="*/ 404234 h 404234"/>
              <a:gd name="csX8" fmla="*/ 518933 w 1921974"/>
              <a:gd name="csY8" fmla="*/ 404234 h 404234"/>
              <a:gd name="csX9" fmla="*/ 0 w 1921974"/>
              <a:gd name="csY9" fmla="*/ 404234 h 404234"/>
              <a:gd name="csX10" fmla="*/ 0 w 1921974"/>
              <a:gd name="csY10" fmla="*/ 0 h 40423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1921974" h="404234" extrusionOk="0">
                <a:moveTo>
                  <a:pt x="0" y="0"/>
                </a:moveTo>
                <a:cubicBezTo>
                  <a:pt x="177969" y="-49061"/>
                  <a:pt x="323508" y="27101"/>
                  <a:pt x="461274" y="0"/>
                </a:cubicBezTo>
                <a:cubicBezTo>
                  <a:pt x="599040" y="-27101"/>
                  <a:pt x="699904" y="28447"/>
                  <a:pt x="884108" y="0"/>
                </a:cubicBezTo>
                <a:cubicBezTo>
                  <a:pt x="1068312" y="-28447"/>
                  <a:pt x="1204366" y="17706"/>
                  <a:pt x="1403041" y="0"/>
                </a:cubicBezTo>
                <a:cubicBezTo>
                  <a:pt x="1601716" y="-17706"/>
                  <a:pt x="1811930" y="41308"/>
                  <a:pt x="1921974" y="0"/>
                </a:cubicBezTo>
                <a:cubicBezTo>
                  <a:pt x="1943932" y="112320"/>
                  <a:pt x="1903870" y="288394"/>
                  <a:pt x="1921974" y="404234"/>
                </a:cubicBezTo>
                <a:cubicBezTo>
                  <a:pt x="1800909" y="434414"/>
                  <a:pt x="1621787" y="368701"/>
                  <a:pt x="1479920" y="404234"/>
                </a:cubicBezTo>
                <a:cubicBezTo>
                  <a:pt x="1338053" y="439767"/>
                  <a:pt x="1246095" y="356927"/>
                  <a:pt x="1037866" y="404234"/>
                </a:cubicBezTo>
                <a:cubicBezTo>
                  <a:pt x="829637" y="451541"/>
                  <a:pt x="700786" y="398805"/>
                  <a:pt x="518933" y="404234"/>
                </a:cubicBezTo>
                <a:cubicBezTo>
                  <a:pt x="337080" y="409663"/>
                  <a:pt x="157916" y="355976"/>
                  <a:pt x="0" y="404234"/>
                </a:cubicBezTo>
                <a:cubicBezTo>
                  <a:pt x="-20566" y="295285"/>
                  <a:pt x="17064" y="101104"/>
                  <a:pt x="0" y="0"/>
                </a:cubicBezTo>
                <a:close/>
              </a:path>
            </a:pathLst>
          </a:custGeom>
          <a:noFill/>
          <a:ln w="2540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000" b="0" i="0" u="none" strike="noStrike" cap="none">
                <a:solidFill>
                  <a:srgbClr val="19191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pPr marL="0" indent="0"/>
            <a:r>
              <a:rPr lang="en-US" sz="1200" dirty="0"/>
              <a:t>Impact Theory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5270411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  <p:bldP spid="20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E2BDA6-024D-434E-2B73-EB26A9E50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AD8D778-EFBD-2BCE-21B9-652B08031C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LU" dirty="0"/>
              <a:t>siebenaler@strw.leidenuniv.nl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509DB7-B6E8-1FFA-202A-F903B04622E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9" t="-50000" r="-249" b="50000"/>
          <a:stretch>
            <a:fillRect/>
          </a:stretch>
        </p:blipFill>
        <p:spPr>
          <a:xfrm>
            <a:off x="162435" y="-1586019"/>
            <a:ext cx="3781167" cy="58779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8CCF1B-2BD7-4E17-4CE4-C3EEE77DCE0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9" t="50000" r="-249" b="-594"/>
          <a:stretch>
            <a:fillRect/>
          </a:stretch>
        </p:blipFill>
        <p:spPr>
          <a:xfrm>
            <a:off x="4686300" y="1318055"/>
            <a:ext cx="3781167" cy="2973859"/>
          </a:xfrm>
          <a:prstGeom prst="rect">
            <a:avLst/>
          </a:prstGeom>
        </p:spPr>
      </p:pic>
      <p:sp>
        <p:nvSpPr>
          <p:cNvPr id="7" name="Google Shape;1035;p46">
            <a:extLst>
              <a:ext uri="{FF2B5EF4-FFF2-40B4-BE49-F238E27FC236}">
                <a16:creationId xmlns:a16="http://schemas.microsoft.com/office/drawing/2014/main" id="{A9174F00-85C1-1E43-ABEA-B54A172B1E9E}"/>
              </a:ext>
            </a:extLst>
          </p:cNvPr>
          <p:cNvSpPr txBox="1">
            <a:spLocks/>
          </p:cNvSpPr>
          <p:nvPr/>
        </p:nvSpPr>
        <p:spPr>
          <a:xfrm>
            <a:off x="1764905" y="907356"/>
            <a:ext cx="1700031" cy="276999"/>
          </a:xfrm>
          <a:prstGeom prst="rect">
            <a:avLst/>
          </a:prstGeom>
          <a:noFill/>
          <a:ln w="25400"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sX0" fmla="*/ 0 w 1144402"/>
                      <a:gd name="csY0" fmla="*/ 0 h 407632"/>
                      <a:gd name="csX1" fmla="*/ 1144402 w 1144402"/>
                      <a:gd name="csY1" fmla="*/ 0 h 407632"/>
                      <a:gd name="csX2" fmla="*/ 1144402 w 1144402"/>
                      <a:gd name="csY2" fmla="*/ 407632 h 407632"/>
                      <a:gd name="csX3" fmla="*/ 0 w 1144402"/>
                      <a:gd name="csY3" fmla="*/ 407632 h 407632"/>
                      <a:gd name="csX4" fmla="*/ 0 w 1144402"/>
                      <a:gd name="csY4" fmla="*/ 0 h 407632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</a:cxnLst>
                    <a:rect l="l" t="t" r="r" b="b"/>
                    <a:pathLst>
                      <a:path w="1144402" h="407632" extrusionOk="0">
                        <a:moveTo>
                          <a:pt x="0" y="0"/>
                        </a:moveTo>
                        <a:cubicBezTo>
                          <a:pt x="309538" y="-50076"/>
                          <a:pt x="870774" y="-32964"/>
                          <a:pt x="1144402" y="0"/>
                        </a:cubicBezTo>
                        <a:cubicBezTo>
                          <a:pt x="1160943" y="169371"/>
                          <a:pt x="1157178" y="321265"/>
                          <a:pt x="1144402" y="407632"/>
                        </a:cubicBezTo>
                        <a:cubicBezTo>
                          <a:pt x="630014" y="318463"/>
                          <a:pt x="373289" y="452676"/>
                          <a:pt x="0" y="407632"/>
                        </a:cubicBezTo>
                        <a:cubicBezTo>
                          <a:pt x="13931" y="209523"/>
                          <a:pt x="-21906" y="14624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000" b="0" i="0" u="none" strike="noStrike" cap="none">
                <a:solidFill>
                  <a:srgbClr val="19191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pPr marL="0" indent="0"/>
            <a:r>
              <a:rPr lang="en-GB" sz="2000" b="1" dirty="0"/>
              <a:t>Na D</a:t>
            </a:r>
          </a:p>
        </p:txBody>
      </p:sp>
      <p:sp>
        <p:nvSpPr>
          <p:cNvPr id="13" name="Google Shape;1035;p46">
            <a:extLst>
              <a:ext uri="{FF2B5EF4-FFF2-40B4-BE49-F238E27FC236}">
                <a16:creationId xmlns:a16="http://schemas.microsoft.com/office/drawing/2014/main" id="{63D6A50C-D265-FCF3-1855-50A1493BAB8C}"/>
              </a:ext>
            </a:extLst>
          </p:cNvPr>
          <p:cNvSpPr txBox="1">
            <a:spLocks/>
          </p:cNvSpPr>
          <p:nvPr/>
        </p:nvSpPr>
        <p:spPr>
          <a:xfrm>
            <a:off x="6529079" y="907356"/>
            <a:ext cx="1700031" cy="276999"/>
          </a:xfrm>
          <a:prstGeom prst="rect">
            <a:avLst/>
          </a:prstGeom>
          <a:noFill/>
          <a:ln w="25400"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sX0" fmla="*/ 0 w 1144402"/>
                      <a:gd name="csY0" fmla="*/ 0 h 407632"/>
                      <a:gd name="csX1" fmla="*/ 1144402 w 1144402"/>
                      <a:gd name="csY1" fmla="*/ 0 h 407632"/>
                      <a:gd name="csX2" fmla="*/ 1144402 w 1144402"/>
                      <a:gd name="csY2" fmla="*/ 407632 h 407632"/>
                      <a:gd name="csX3" fmla="*/ 0 w 1144402"/>
                      <a:gd name="csY3" fmla="*/ 407632 h 407632"/>
                      <a:gd name="csX4" fmla="*/ 0 w 1144402"/>
                      <a:gd name="csY4" fmla="*/ 0 h 407632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</a:cxnLst>
                    <a:rect l="l" t="t" r="r" b="b"/>
                    <a:pathLst>
                      <a:path w="1144402" h="407632" extrusionOk="0">
                        <a:moveTo>
                          <a:pt x="0" y="0"/>
                        </a:moveTo>
                        <a:cubicBezTo>
                          <a:pt x="309538" y="-50076"/>
                          <a:pt x="870774" y="-32964"/>
                          <a:pt x="1144402" y="0"/>
                        </a:cubicBezTo>
                        <a:cubicBezTo>
                          <a:pt x="1160943" y="169371"/>
                          <a:pt x="1157178" y="321265"/>
                          <a:pt x="1144402" y="407632"/>
                        </a:cubicBezTo>
                        <a:cubicBezTo>
                          <a:pt x="630014" y="318463"/>
                          <a:pt x="373289" y="452676"/>
                          <a:pt x="0" y="407632"/>
                        </a:cubicBezTo>
                        <a:cubicBezTo>
                          <a:pt x="13931" y="209523"/>
                          <a:pt x="-21906" y="14624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000" b="0" i="0" u="none" strike="noStrike" cap="none">
                <a:solidFill>
                  <a:srgbClr val="19191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pPr marL="0" indent="0"/>
            <a:r>
              <a:rPr lang="en-GB" sz="2000" b="1" dirty="0"/>
              <a:t>K D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7616EA04-424B-93DC-938C-76E95F365342}"/>
              </a:ext>
            </a:extLst>
          </p:cNvPr>
          <p:cNvSpPr txBox="1">
            <a:spLocks/>
          </p:cNvSpPr>
          <p:nvPr/>
        </p:nvSpPr>
        <p:spPr>
          <a:xfrm>
            <a:off x="8594844" y="0"/>
            <a:ext cx="238180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000" b="0" i="0" u="none" strike="noStrike" cap="none">
                <a:solidFill>
                  <a:srgbClr val="19191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r>
              <a:rPr lang="en-LU" sz="1400" b="1" dirty="0"/>
              <a:t>7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320F123-652A-6B96-24DA-779E89E9A508}"/>
              </a:ext>
            </a:extLst>
          </p:cNvPr>
          <p:cNvSpPr txBox="1">
            <a:spLocks/>
          </p:cNvSpPr>
          <p:nvPr/>
        </p:nvSpPr>
        <p:spPr>
          <a:xfrm>
            <a:off x="162435" y="124708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r>
              <a:rPr lang="en-LU" dirty="0"/>
              <a:t>Unified Theory vs Impact Theory </a:t>
            </a:r>
          </a:p>
        </p:txBody>
      </p:sp>
    </p:spTree>
    <p:extLst>
      <p:ext uri="{BB962C8B-B14F-4D97-AF65-F5344CB8AC3E}">
        <p14:creationId xmlns:p14="http://schemas.microsoft.com/office/powerpoint/2010/main" val="20554509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3C256E-6F16-E8E9-93ED-D5A535697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B9DA101-F864-6CD7-4779-6EDF66F6D3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LU" dirty="0"/>
              <a:t>siebenaler@strw.leidenuniv.nl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0E0C3E-B2E9-9608-84CC-4AD6D2E9A79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16" t="-630" r="1316" b="50036"/>
          <a:stretch>
            <a:fillRect/>
          </a:stretch>
        </p:blipFill>
        <p:spPr>
          <a:xfrm>
            <a:off x="233268" y="1318054"/>
            <a:ext cx="3781167" cy="2973859"/>
          </a:xfrm>
          <a:prstGeom prst="rect">
            <a:avLst/>
          </a:prstGeom>
        </p:spPr>
      </p:pic>
      <p:sp>
        <p:nvSpPr>
          <p:cNvPr id="7" name="Google Shape;1035;p46">
            <a:extLst>
              <a:ext uri="{FF2B5EF4-FFF2-40B4-BE49-F238E27FC236}">
                <a16:creationId xmlns:a16="http://schemas.microsoft.com/office/drawing/2014/main" id="{2B8317FE-E462-DC06-3953-FE353530B9BD}"/>
              </a:ext>
            </a:extLst>
          </p:cNvPr>
          <p:cNvSpPr txBox="1">
            <a:spLocks/>
          </p:cNvSpPr>
          <p:nvPr/>
        </p:nvSpPr>
        <p:spPr>
          <a:xfrm>
            <a:off x="1764905" y="907356"/>
            <a:ext cx="1700031" cy="276999"/>
          </a:xfrm>
          <a:prstGeom prst="rect">
            <a:avLst/>
          </a:prstGeom>
          <a:noFill/>
          <a:ln w="25400"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sX0" fmla="*/ 0 w 1144402"/>
                      <a:gd name="csY0" fmla="*/ 0 h 407632"/>
                      <a:gd name="csX1" fmla="*/ 1144402 w 1144402"/>
                      <a:gd name="csY1" fmla="*/ 0 h 407632"/>
                      <a:gd name="csX2" fmla="*/ 1144402 w 1144402"/>
                      <a:gd name="csY2" fmla="*/ 407632 h 407632"/>
                      <a:gd name="csX3" fmla="*/ 0 w 1144402"/>
                      <a:gd name="csY3" fmla="*/ 407632 h 407632"/>
                      <a:gd name="csX4" fmla="*/ 0 w 1144402"/>
                      <a:gd name="csY4" fmla="*/ 0 h 407632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</a:cxnLst>
                    <a:rect l="l" t="t" r="r" b="b"/>
                    <a:pathLst>
                      <a:path w="1144402" h="407632" extrusionOk="0">
                        <a:moveTo>
                          <a:pt x="0" y="0"/>
                        </a:moveTo>
                        <a:cubicBezTo>
                          <a:pt x="309538" y="-50076"/>
                          <a:pt x="870774" y="-32964"/>
                          <a:pt x="1144402" y="0"/>
                        </a:cubicBezTo>
                        <a:cubicBezTo>
                          <a:pt x="1160943" y="169371"/>
                          <a:pt x="1157178" y="321265"/>
                          <a:pt x="1144402" y="407632"/>
                        </a:cubicBezTo>
                        <a:cubicBezTo>
                          <a:pt x="630014" y="318463"/>
                          <a:pt x="373289" y="452676"/>
                          <a:pt x="0" y="407632"/>
                        </a:cubicBezTo>
                        <a:cubicBezTo>
                          <a:pt x="13931" y="209523"/>
                          <a:pt x="-21906" y="14624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000" b="0" i="0" u="none" strike="noStrike" cap="none">
                <a:solidFill>
                  <a:srgbClr val="19191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pPr marL="0" indent="0"/>
            <a:r>
              <a:rPr lang="en-GB" sz="2000" b="1" dirty="0"/>
              <a:t>Na 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DDE7D7-4AEF-432F-6247-D3BA67694F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16" t="50200" r="1316" b="706"/>
          <a:stretch>
            <a:fillRect/>
          </a:stretch>
        </p:blipFill>
        <p:spPr>
          <a:xfrm>
            <a:off x="4572000" y="1318054"/>
            <a:ext cx="3781167" cy="2885704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CCC24C4D-96E5-06EB-7D9D-F12D89C20AB5}"/>
              </a:ext>
            </a:extLst>
          </p:cNvPr>
          <p:cNvSpPr txBox="1">
            <a:spLocks/>
          </p:cNvSpPr>
          <p:nvPr/>
        </p:nvSpPr>
        <p:spPr>
          <a:xfrm>
            <a:off x="8594844" y="0"/>
            <a:ext cx="238180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000" b="0" i="0" u="none" strike="noStrike" cap="none">
                <a:solidFill>
                  <a:srgbClr val="19191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r>
              <a:rPr lang="en-LU" sz="1400" b="1" dirty="0"/>
              <a:t>8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63C880C-FC4F-B845-CF6E-55F3406E6759}"/>
              </a:ext>
            </a:extLst>
          </p:cNvPr>
          <p:cNvSpPr txBox="1">
            <a:spLocks/>
          </p:cNvSpPr>
          <p:nvPr/>
        </p:nvSpPr>
        <p:spPr>
          <a:xfrm>
            <a:off x="162435" y="124708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r>
              <a:rPr lang="en-LU" dirty="0"/>
              <a:t>Unified Theory vs Impact Theory </a:t>
            </a:r>
          </a:p>
        </p:txBody>
      </p:sp>
      <p:sp>
        <p:nvSpPr>
          <p:cNvPr id="8" name="Google Shape;1035;p46">
            <a:extLst>
              <a:ext uri="{FF2B5EF4-FFF2-40B4-BE49-F238E27FC236}">
                <a16:creationId xmlns:a16="http://schemas.microsoft.com/office/drawing/2014/main" id="{355E944E-B12B-189F-5DFB-30AE2D395393}"/>
              </a:ext>
            </a:extLst>
          </p:cNvPr>
          <p:cNvSpPr txBox="1">
            <a:spLocks/>
          </p:cNvSpPr>
          <p:nvPr/>
        </p:nvSpPr>
        <p:spPr>
          <a:xfrm>
            <a:off x="6529079" y="907356"/>
            <a:ext cx="1700031" cy="276999"/>
          </a:xfrm>
          <a:prstGeom prst="rect">
            <a:avLst/>
          </a:prstGeom>
          <a:noFill/>
          <a:ln w="25400"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sX0" fmla="*/ 0 w 1144402"/>
                      <a:gd name="csY0" fmla="*/ 0 h 407632"/>
                      <a:gd name="csX1" fmla="*/ 1144402 w 1144402"/>
                      <a:gd name="csY1" fmla="*/ 0 h 407632"/>
                      <a:gd name="csX2" fmla="*/ 1144402 w 1144402"/>
                      <a:gd name="csY2" fmla="*/ 407632 h 407632"/>
                      <a:gd name="csX3" fmla="*/ 0 w 1144402"/>
                      <a:gd name="csY3" fmla="*/ 407632 h 407632"/>
                      <a:gd name="csX4" fmla="*/ 0 w 1144402"/>
                      <a:gd name="csY4" fmla="*/ 0 h 407632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</a:cxnLst>
                    <a:rect l="l" t="t" r="r" b="b"/>
                    <a:pathLst>
                      <a:path w="1144402" h="407632" extrusionOk="0">
                        <a:moveTo>
                          <a:pt x="0" y="0"/>
                        </a:moveTo>
                        <a:cubicBezTo>
                          <a:pt x="309538" y="-50076"/>
                          <a:pt x="870774" y="-32964"/>
                          <a:pt x="1144402" y="0"/>
                        </a:cubicBezTo>
                        <a:cubicBezTo>
                          <a:pt x="1160943" y="169371"/>
                          <a:pt x="1157178" y="321265"/>
                          <a:pt x="1144402" y="407632"/>
                        </a:cubicBezTo>
                        <a:cubicBezTo>
                          <a:pt x="630014" y="318463"/>
                          <a:pt x="373289" y="452676"/>
                          <a:pt x="0" y="407632"/>
                        </a:cubicBezTo>
                        <a:cubicBezTo>
                          <a:pt x="13931" y="209523"/>
                          <a:pt x="-21906" y="14624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000" b="0" i="0" u="none" strike="noStrike" cap="none">
                <a:solidFill>
                  <a:srgbClr val="19191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pPr marL="0" indent="0"/>
            <a:r>
              <a:rPr lang="en-GB" sz="2000" b="1" dirty="0"/>
              <a:t>K D</a:t>
            </a:r>
          </a:p>
        </p:txBody>
      </p:sp>
    </p:spTree>
    <p:extLst>
      <p:ext uri="{BB962C8B-B14F-4D97-AF65-F5344CB8AC3E}">
        <p14:creationId xmlns:p14="http://schemas.microsoft.com/office/powerpoint/2010/main" val="42351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57969A-F5C8-FEB9-AA34-B4CF6F6A6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7E973D0-B41E-073B-183F-7185232D11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LU" dirty="0"/>
              <a:t>siebenaler@strw.leidenuniv.nl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A701BD3F-4AA8-685F-0D0A-CFD1D2876AC4}"/>
              </a:ext>
            </a:extLst>
          </p:cNvPr>
          <p:cNvSpPr txBox="1">
            <a:spLocks/>
          </p:cNvSpPr>
          <p:nvPr/>
        </p:nvSpPr>
        <p:spPr>
          <a:xfrm>
            <a:off x="162435" y="124708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r>
              <a:rPr lang="en-LU" dirty="0"/>
              <a:t>Rosseland mean opacity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933AE9E8-126A-EA8A-3919-B36866DA49E6}"/>
              </a:ext>
            </a:extLst>
          </p:cNvPr>
          <p:cNvSpPr txBox="1">
            <a:spLocks/>
          </p:cNvSpPr>
          <p:nvPr/>
        </p:nvSpPr>
        <p:spPr>
          <a:xfrm>
            <a:off x="8594844" y="0"/>
            <a:ext cx="238180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000" b="0" i="0" u="none" strike="noStrike" cap="none">
                <a:solidFill>
                  <a:srgbClr val="19191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r>
              <a:rPr lang="en-LU" sz="1400" b="1" dirty="0"/>
              <a:t>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C972E5-4812-D5CF-095C-7B5BC1537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2341" y="818973"/>
            <a:ext cx="5146832" cy="39598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Google Shape;1035;p46">
                <a:extLst>
                  <a:ext uri="{FF2B5EF4-FFF2-40B4-BE49-F238E27FC236}">
                    <a16:creationId xmlns:a16="http://schemas.microsoft.com/office/drawing/2014/main" id="{C1C635FB-7EEB-3CD4-AE4B-BF09BC562BE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773" y="2105970"/>
                <a:ext cx="2847568" cy="996459"/>
              </a:xfrm>
              <a:custGeom>
                <a:avLst/>
                <a:gdLst>
                  <a:gd name="csX0" fmla="*/ 0 w 2847568"/>
                  <a:gd name="csY0" fmla="*/ 0 h 996459"/>
                  <a:gd name="csX1" fmla="*/ 541038 w 2847568"/>
                  <a:gd name="csY1" fmla="*/ 0 h 996459"/>
                  <a:gd name="csX2" fmla="*/ 1025124 w 2847568"/>
                  <a:gd name="csY2" fmla="*/ 0 h 996459"/>
                  <a:gd name="csX3" fmla="*/ 1651589 w 2847568"/>
                  <a:gd name="csY3" fmla="*/ 0 h 996459"/>
                  <a:gd name="csX4" fmla="*/ 2192627 w 2847568"/>
                  <a:gd name="csY4" fmla="*/ 0 h 996459"/>
                  <a:gd name="csX5" fmla="*/ 2847568 w 2847568"/>
                  <a:gd name="csY5" fmla="*/ 0 h 996459"/>
                  <a:gd name="csX6" fmla="*/ 2847568 w 2847568"/>
                  <a:gd name="csY6" fmla="*/ 518159 h 996459"/>
                  <a:gd name="csX7" fmla="*/ 2847568 w 2847568"/>
                  <a:gd name="csY7" fmla="*/ 996459 h 996459"/>
                  <a:gd name="csX8" fmla="*/ 2278054 w 2847568"/>
                  <a:gd name="csY8" fmla="*/ 996459 h 996459"/>
                  <a:gd name="csX9" fmla="*/ 1793968 w 2847568"/>
                  <a:gd name="csY9" fmla="*/ 996459 h 996459"/>
                  <a:gd name="csX10" fmla="*/ 1224454 w 2847568"/>
                  <a:gd name="csY10" fmla="*/ 996459 h 996459"/>
                  <a:gd name="csX11" fmla="*/ 654941 w 2847568"/>
                  <a:gd name="csY11" fmla="*/ 996459 h 996459"/>
                  <a:gd name="csX12" fmla="*/ 0 w 2847568"/>
                  <a:gd name="csY12" fmla="*/ 996459 h 996459"/>
                  <a:gd name="csX13" fmla="*/ 0 w 2847568"/>
                  <a:gd name="csY13" fmla="*/ 478300 h 996459"/>
                  <a:gd name="csX14" fmla="*/ 0 w 2847568"/>
                  <a:gd name="csY14" fmla="*/ 0 h 99645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</a:cxnLst>
                <a:rect l="l" t="t" r="r" b="b"/>
                <a:pathLst>
                  <a:path w="2847568" h="996459" extrusionOk="0">
                    <a:moveTo>
                      <a:pt x="0" y="0"/>
                    </a:moveTo>
                    <a:cubicBezTo>
                      <a:pt x="161434" y="-47365"/>
                      <a:pt x="361903" y="32280"/>
                      <a:pt x="541038" y="0"/>
                    </a:cubicBezTo>
                    <a:cubicBezTo>
                      <a:pt x="720173" y="-32280"/>
                      <a:pt x="847952" y="38701"/>
                      <a:pt x="1025124" y="0"/>
                    </a:cubicBezTo>
                    <a:cubicBezTo>
                      <a:pt x="1202296" y="-38701"/>
                      <a:pt x="1466325" y="21293"/>
                      <a:pt x="1651589" y="0"/>
                    </a:cubicBezTo>
                    <a:cubicBezTo>
                      <a:pt x="1836854" y="-21293"/>
                      <a:pt x="1951931" y="42185"/>
                      <a:pt x="2192627" y="0"/>
                    </a:cubicBezTo>
                    <a:cubicBezTo>
                      <a:pt x="2433323" y="-42185"/>
                      <a:pt x="2577424" y="63731"/>
                      <a:pt x="2847568" y="0"/>
                    </a:cubicBezTo>
                    <a:cubicBezTo>
                      <a:pt x="2870001" y="197307"/>
                      <a:pt x="2840313" y="288877"/>
                      <a:pt x="2847568" y="518159"/>
                    </a:cubicBezTo>
                    <a:cubicBezTo>
                      <a:pt x="2854823" y="747441"/>
                      <a:pt x="2801271" y="817753"/>
                      <a:pt x="2847568" y="996459"/>
                    </a:cubicBezTo>
                    <a:cubicBezTo>
                      <a:pt x="2594099" y="1028254"/>
                      <a:pt x="2424952" y="973912"/>
                      <a:pt x="2278054" y="996459"/>
                    </a:cubicBezTo>
                    <a:cubicBezTo>
                      <a:pt x="2131156" y="1019006"/>
                      <a:pt x="1915708" y="957160"/>
                      <a:pt x="1793968" y="996459"/>
                    </a:cubicBezTo>
                    <a:cubicBezTo>
                      <a:pt x="1672228" y="1035758"/>
                      <a:pt x="1397948" y="936682"/>
                      <a:pt x="1224454" y="996459"/>
                    </a:cubicBezTo>
                    <a:cubicBezTo>
                      <a:pt x="1050960" y="1056236"/>
                      <a:pt x="909059" y="936526"/>
                      <a:pt x="654941" y="996459"/>
                    </a:cubicBezTo>
                    <a:cubicBezTo>
                      <a:pt x="400823" y="1056392"/>
                      <a:pt x="229466" y="941765"/>
                      <a:pt x="0" y="996459"/>
                    </a:cubicBezTo>
                    <a:cubicBezTo>
                      <a:pt x="-13488" y="873041"/>
                      <a:pt x="1575" y="592680"/>
                      <a:pt x="0" y="478300"/>
                    </a:cubicBezTo>
                    <a:cubicBezTo>
                      <a:pt x="-1575" y="363920"/>
                      <a:pt x="45141" y="116693"/>
                      <a:pt x="0" y="0"/>
                    </a:cubicBezTo>
                    <a:close/>
                  </a:path>
                </a:pathLst>
              </a:custGeom>
              <a:noFill/>
              <a:ln w="25400">
                <a:noFill/>
                <a:extLst>
                  <a:ext uri="{C807C97D-BFC1-408E-A445-0C87EB9F89A2}">
                    <ask:lineSketchStyleProps xmlns:ask="http://schemas.microsoft.com/office/drawing/2018/sketchyshapes" sd="1219033472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Lexend"/>
                  <a:buNone/>
                  <a:defRPr sz="1000" b="0" i="0" u="none" strike="noStrike" cap="none">
                    <a:solidFill>
                      <a:srgbClr val="191919"/>
                    </a:solidFill>
                    <a:latin typeface="Lexend"/>
                    <a:ea typeface="Lexend"/>
                    <a:cs typeface="Lexend"/>
                    <a:sym typeface="Lexend"/>
                  </a:defRPr>
                </a:lvl1pPr>
                <a:lvl2pPr marL="914400" marR="0" lvl="1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Lexend"/>
                  <a:buNone/>
                  <a:defRPr sz="1400" b="0" i="0" u="none" strike="noStrike" cap="none">
                    <a:solidFill>
                      <a:schemeClr val="dk1"/>
                    </a:solidFill>
                    <a:latin typeface="Lexend"/>
                    <a:ea typeface="Lexend"/>
                    <a:cs typeface="Lexend"/>
                    <a:sym typeface="Lexend"/>
                  </a:defRPr>
                </a:lvl2pPr>
                <a:lvl3pPr marL="1371600" marR="0" lvl="2" indent="-317500" algn="ct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Lexend"/>
                  <a:buNone/>
                  <a:defRPr sz="1400" b="0" i="0" u="none" strike="noStrike" cap="none">
                    <a:solidFill>
                      <a:schemeClr val="dk1"/>
                    </a:solidFill>
                    <a:latin typeface="Lexend"/>
                    <a:ea typeface="Lexend"/>
                    <a:cs typeface="Lexend"/>
                    <a:sym typeface="Lexend"/>
                  </a:defRPr>
                </a:lvl3pPr>
                <a:lvl4pPr marL="1828800" marR="0" lvl="3" indent="-317500" algn="ct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Lexend"/>
                  <a:buNone/>
                  <a:defRPr sz="1400" b="0" i="0" u="none" strike="noStrike" cap="none">
                    <a:solidFill>
                      <a:schemeClr val="dk1"/>
                    </a:solidFill>
                    <a:latin typeface="Lexend"/>
                    <a:ea typeface="Lexend"/>
                    <a:cs typeface="Lexend"/>
                    <a:sym typeface="Lexend"/>
                  </a:defRPr>
                </a:lvl4pPr>
                <a:lvl5pPr marL="2286000" marR="0" lvl="4" indent="-317500" algn="ct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Lexend"/>
                  <a:buNone/>
                  <a:defRPr sz="1400" b="0" i="0" u="none" strike="noStrike" cap="none">
                    <a:solidFill>
                      <a:schemeClr val="dk1"/>
                    </a:solidFill>
                    <a:latin typeface="Lexend"/>
                    <a:ea typeface="Lexend"/>
                    <a:cs typeface="Lexend"/>
                    <a:sym typeface="Lexend"/>
                  </a:defRPr>
                </a:lvl5pPr>
                <a:lvl6pPr marL="2743200" marR="0" lvl="5" indent="-317500" algn="ct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Lexend"/>
                  <a:buNone/>
                  <a:defRPr sz="1400" b="0" i="0" u="none" strike="noStrike" cap="none">
                    <a:solidFill>
                      <a:schemeClr val="dk1"/>
                    </a:solidFill>
                    <a:latin typeface="Lexend"/>
                    <a:ea typeface="Lexend"/>
                    <a:cs typeface="Lexend"/>
                    <a:sym typeface="Lexend"/>
                  </a:defRPr>
                </a:lvl6pPr>
                <a:lvl7pPr marL="3200400" marR="0" lvl="6" indent="-317500" algn="ct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Lexend"/>
                  <a:buNone/>
                  <a:defRPr sz="1400" b="0" i="0" u="none" strike="noStrike" cap="none">
                    <a:solidFill>
                      <a:schemeClr val="dk1"/>
                    </a:solidFill>
                    <a:latin typeface="Lexend"/>
                    <a:ea typeface="Lexend"/>
                    <a:cs typeface="Lexend"/>
                    <a:sym typeface="Lexend"/>
                  </a:defRPr>
                </a:lvl7pPr>
                <a:lvl8pPr marL="3657600" marR="0" lvl="7" indent="-317500" algn="ct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Lexend"/>
                  <a:buNone/>
                  <a:defRPr sz="1400" b="0" i="0" u="none" strike="noStrike" cap="none">
                    <a:solidFill>
                      <a:schemeClr val="dk1"/>
                    </a:solidFill>
                    <a:latin typeface="Lexend"/>
                    <a:ea typeface="Lexend"/>
                    <a:cs typeface="Lexend"/>
                    <a:sym typeface="Lexend"/>
                  </a:defRPr>
                </a:lvl8pPr>
                <a:lvl9pPr marL="4114800" marR="0" lvl="8" indent="-317500" algn="ct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chemeClr val="dk1"/>
                  </a:buClr>
                  <a:buSzPts val="1400"/>
                  <a:buFont typeface="Lexend"/>
                  <a:buNone/>
                  <a:defRPr sz="1400" b="0" i="0" u="none" strike="noStrike" cap="none">
                    <a:solidFill>
                      <a:schemeClr val="dk1"/>
                    </a:solidFill>
                    <a:latin typeface="Lexend"/>
                    <a:ea typeface="Lexend"/>
                    <a:cs typeface="Lexend"/>
                    <a:sym typeface="Lexend"/>
                  </a:defRPr>
                </a:lvl9pPr>
              </a:lstStyle>
              <a:p>
                <a:pPr marL="0" indent="0"/>
                <a:r>
                  <a:rPr lang="en-US" sz="1600" u="sng" dirty="0"/>
                  <a:t>Between </a:t>
                </a:r>
                <a14:m>
                  <m:oMath xmlns:m="http://schemas.openxmlformats.org/officeDocument/2006/math">
                    <m:r>
                      <a:rPr lang="en-US" sz="1600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1600" u="sng" dirty="0"/>
                  <a:t> 1000 – 4000K:</a:t>
                </a:r>
              </a:p>
              <a:p>
                <a:pPr marL="0" indent="0"/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sz="1600" dirty="0"/>
                  <a:t>-Rosseland increases when using new profiles</a:t>
                </a:r>
                <a:endParaRPr lang="en-GB" sz="1600" dirty="0"/>
              </a:p>
            </p:txBody>
          </p:sp>
        </mc:Choice>
        <mc:Fallback xmlns="">
          <p:sp>
            <p:nvSpPr>
              <p:cNvPr id="5" name="Google Shape;1035;p46">
                <a:extLst>
                  <a:ext uri="{FF2B5EF4-FFF2-40B4-BE49-F238E27FC236}">
                    <a16:creationId xmlns:a16="http://schemas.microsoft.com/office/drawing/2014/main" id="{C1C635FB-7EEB-3CD4-AE4B-BF09BC562B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73" y="2105970"/>
                <a:ext cx="2847568" cy="996459"/>
              </a:xfrm>
              <a:prstGeom prst="rect">
                <a:avLst/>
              </a:prstGeom>
              <a:blipFill>
                <a:blip r:embed="rId4"/>
                <a:stretch>
                  <a:fillRect l="-1333" b="-3750"/>
                </a:stretch>
              </a:blipFill>
              <a:ln w="25400">
                <a:noFill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sX0" fmla="*/ 0 w 2847568"/>
                          <a:gd name="csY0" fmla="*/ 0 h 996459"/>
                          <a:gd name="csX1" fmla="*/ 541038 w 2847568"/>
                          <a:gd name="csY1" fmla="*/ 0 h 996459"/>
                          <a:gd name="csX2" fmla="*/ 1025124 w 2847568"/>
                          <a:gd name="csY2" fmla="*/ 0 h 996459"/>
                          <a:gd name="csX3" fmla="*/ 1651589 w 2847568"/>
                          <a:gd name="csY3" fmla="*/ 0 h 996459"/>
                          <a:gd name="csX4" fmla="*/ 2192627 w 2847568"/>
                          <a:gd name="csY4" fmla="*/ 0 h 996459"/>
                          <a:gd name="csX5" fmla="*/ 2847568 w 2847568"/>
                          <a:gd name="csY5" fmla="*/ 0 h 996459"/>
                          <a:gd name="csX6" fmla="*/ 2847568 w 2847568"/>
                          <a:gd name="csY6" fmla="*/ 518159 h 996459"/>
                          <a:gd name="csX7" fmla="*/ 2847568 w 2847568"/>
                          <a:gd name="csY7" fmla="*/ 996459 h 996459"/>
                          <a:gd name="csX8" fmla="*/ 2278054 w 2847568"/>
                          <a:gd name="csY8" fmla="*/ 996459 h 996459"/>
                          <a:gd name="csX9" fmla="*/ 1793968 w 2847568"/>
                          <a:gd name="csY9" fmla="*/ 996459 h 996459"/>
                          <a:gd name="csX10" fmla="*/ 1224454 w 2847568"/>
                          <a:gd name="csY10" fmla="*/ 996459 h 996459"/>
                          <a:gd name="csX11" fmla="*/ 654941 w 2847568"/>
                          <a:gd name="csY11" fmla="*/ 996459 h 996459"/>
                          <a:gd name="csX12" fmla="*/ 0 w 2847568"/>
                          <a:gd name="csY12" fmla="*/ 996459 h 996459"/>
                          <a:gd name="csX13" fmla="*/ 0 w 2847568"/>
                          <a:gd name="csY13" fmla="*/ 478300 h 996459"/>
                          <a:gd name="csX14" fmla="*/ 0 w 2847568"/>
                          <a:gd name="csY14" fmla="*/ 0 h 996459"/>
                        </a:gdLst>
                        <a:ahLst/>
                        <a:cxnLst>
                          <a:cxn ang="0">
                            <a:pos x="csX0" y="csY0"/>
                          </a:cxn>
                          <a:cxn ang="0">
                            <a:pos x="csX1" y="csY1"/>
                          </a:cxn>
                          <a:cxn ang="0">
                            <a:pos x="csX2" y="csY2"/>
                          </a:cxn>
                          <a:cxn ang="0">
                            <a:pos x="csX3" y="csY3"/>
                          </a:cxn>
                          <a:cxn ang="0">
                            <a:pos x="csX4" y="csY4"/>
                          </a:cxn>
                          <a:cxn ang="0">
                            <a:pos x="csX5" y="csY5"/>
                          </a:cxn>
                          <a:cxn ang="0">
                            <a:pos x="csX6" y="csY6"/>
                          </a:cxn>
                          <a:cxn ang="0">
                            <a:pos x="csX7" y="csY7"/>
                          </a:cxn>
                          <a:cxn ang="0">
                            <a:pos x="csX8" y="csY8"/>
                          </a:cxn>
                          <a:cxn ang="0">
                            <a:pos x="csX9" y="csY9"/>
                          </a:cxn>
                          <a:cxn ang="0">
                            <a:pos x="csX10" y="csY10"/>
                          </a:cxn>
                          <a:cxn ang="0">
                            <a:pos x="csX11" y="csY11"/>
                          </a:cxn>
                          <a:cxn ang="0">
                            <a:pos x="csX12" y="csY12"/>
                          </a:cxn>
                          <a:cxn ang="0">
                            <a:pos x="csX13" y="csY13"/>
                          </a:cxn>
                          <a:cxn ang="0">
                            <a:pos x="csX14" y="csY14"/>
                          </a:cxn>
                        </a:cxnLst>
                        <a:rect l="l" t="t" r="r" b="b"/>
                        <a:pathLst>
                          <a:path w="2847568" h="996459" extrusionOk="0">
                            <a:moveTo>
                              <a:pt x="0" y="0"/>
                            </a:moveTo>
                            <a:cubicBezTo>
                              <a:pt x="161434" y="-47365"/>
                              <a:pt x="361903" y="32280"/>
                              <a:pt x="541038" y="0"/>
                            </a:cubicBezTo>
                            <a:cubicBezTo>
                              <a:pt x="720173" y="-32280"/>
                              <a:pt x="847952" y="38701"/>
                              <a:pt x="1025124" y="0"/>
                            </a:cubicBezTo>
                            <a:cubicBezTo>
                              <a:pt x="1202296" y="-38701"/>
                              <a:pt x="1466325" y="21293"/>
                              <a:pt x="1651589" y="0"/>
                            </a:cubicBezTo>
                            <a:cubicBezTo>
                              <a:pt x="1836854" y="-21293"/>
                              <a:pt x="1951931" y="42185"/>
                              <a:pt x="2192627" y="0"/>
                            </a:cubicBezTo>
                            <a:cubicBezTo>
                              <a:pt x="2433323" y="-42185"/>
                              <a:pt x="2577424" y="63731"/>
                              <a:pt x="2847568" y="0"/>
                            </a:cubicBezTo>
                            <a:cubicBezTo>
                              <a:pt x="2870001" y="197307"/>
                              <a:pt x="2840313" y="288877"/>
                              <a:pt x="2847568" y="518159"/>
                            </a:cubicBezTo>
                            <a:cubicBezTo>
                              <a:pt x="2854823" y="747441"/>
                              <a:pt x="2801271" y="817753"/>
                              <a:pt x="2847568" y="996459"/>
                            </a:cubicBezTo>
                            <a:cubicBezTo>
                              <a:pt x="2594099" y="1028254"/>
                              <a:pt x="2424952" y="973912"/>
                              <a:pt x="2278054" y="996459"/>
                            </a:cubicBezTo>
                            <a:cubicBezTo>
                              <a:pt x="2131156" y="1019006"/>
                              <a:pt x="1915708" y="957160"/>
                              <a:pt x="1793968" y="996459"/>
                            </a:cubicBezTo>
                            <a:cubicBezTo>
                              <a:pt x="1672228" y="1035758"/>
                              <a:pt x="1397948" y="936682"/>
                              <a:pt x="1224454" y="996459"/>
                            </a:cubicBezTo>
                            <a:cubicBezTo>
                              <a:pt x="1050960" y="1056236"/>
                              <a:pt x="909059" y="936526"/>
                              <a:pt x="654941" y="996459"/>
                            </a:cubicBezTo>
                            <a:cubicBezTo>
                              <a:pt x="400823" y="1056392"/>
                              <a:pt x="229466" y="941765"/>
                              <a:pt x="0" y="996459"/>
                            </a:cubicBezTo>
                            <a:cubicBezTo>
                              <a:pt x="-13488" y="873041"/>
                              <a:pt x="1575" y="592680"/>
                              <a:pt x="0" y="478300"/>
                            </a:cubicBezTo>
                            <a:cubicBezTo>
                              <a:pt x="-1575" y="363920"/>
                              <a:pt x="45141" y="116693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L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9521501-26A0-6DAD-E2CA-5A2E1AA5F99A}"/>
              </a:ext>
            </a:extLst>
          </p:cNvPr>
          <p:cNvSpPr/>
          <p:nvPr/>
        </p:nvSpPr>
        <p:spPr>
          <a:xfrm>
            <a:off x="304774" y="2105970"/>
            <a:ext cx="2696844" cy="996459"/>
          </a:xfrm>
          <a:custGeom>
            <a:avLst/>
            <a:gdLst>
              <a:gd name="csX0" fmla="*/ 0 w 2696844"/>
              <a:gd name="csY0" fmla="*/ 166080 h 996459"/>
              <a:gd name="csX1" fmla="*/ 166080 w 2696844"/>
              <a:gd name="csY1" fmla="*/ 0 h 996459"/>
              <a:gd name="csX2" fmla="*/ 804545 w 2696844"/>
              <a:gd name="csY2" fmla="*/ 0 h 996459"/>
              <a:gd name="csX3" fmla="*/ 1372069 w 2696844"/>
              <a:gd name="csY3" fmla="*/ 0 h 996459"/>
              <a:gd name="csX4" fmla="*/ 1915946 w 2696844"/>
              <a:gd name="csY4" fmla="*/ 0 h 996459"/>
              <a:gd name="csX5" fmla="*/ 2530764 w 2696844"/>
              <a:gd name="csY5" fmla="*/ 0 h 996459"/>
              <a:gd name="csX6" fmla="*/ 2696844 w 2696844"/>
              <a:gd name="csY6" fmla="*/ 166080 h 996459"/>
              <a:gd name="csX7" fmla="*/ 2696844 w 2696844"/>
              <a:gd name="csY7" fmla="*/ 498230 h 996459"/>
              <a:gd name="csX8" fmla="*/ 2696844 w 2696844"/>
              <a:gd name="csY8" fmla="*/ 830379 h 996459"/>
              <a:gd name="csX9" fmla="*/ 2530764 w 2696844"/>
              <a:gd name="csY9" fmla="*/ 996459 h 996459"/>
              <a:gd name="csX10" fmla="*/ 1939593 w 2696844"/>
              <a:gd name="csY10" fmla="*/ 996459 h 996459"/>
              <a:gd name="csX11" fmla="*/ 1372069 w 2696844"/>
              <a:gd name="csY11" fmla="*/ 996459 h 996459"/>
              <a:gd name="csX12" fmla="*/ 733604 w 2696844"/>
              <a:gd name="csY12" fmla="*/ 996459 h 996459"/>
              <a:gd name="csX13" fmla="*/ 166080 w 2696844"/>
              <a:gd name="csY13" fmla="*/ 996459 h 996459"/>
              <a:gd name="csX14" fmla="*/ 0 w 2696844"/>
              <a:gd name="csY14" fmla="*/ 830379 h 996459"/>
              <a:gd name="csX15" fmla="*/ 0 w 2696844"/>
              <a:gd name="csY15" fmla="*/ 491587 h 996459"/>
              <a:gd name="csX16" fmla="*/ 0 w 2696844"/>
              <a:gd name="csY16" fmla="*/ 166080 h 99645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2696844" h="996459" extrusionOk="0">
                <a:moveTo>
                  <a:pt x="0" y="166080"/>
                </a:moveTo>
                <a:cubicBezTo>
                  <a:pt x="-4646" y="71491"/>
                  <a:pt x="68170" y="2322"/>
                  <a:pt x="166080" y="0"/>
                </a:cubicBezTo>
                <a:cubicBezTo>
                  <a:pt x="399175" y="-67965"/>
                  <a:pt x="497896" y="44658"/>
                  <a:pt x="804545" y="0"/>
                </a:cubicBezTo>
                <a:cubicBezTo>
                  <a:pt x="1111195" y="-44658"/>
                  <a:pt x="1100220" y="54086"/>
                  <a:pt x="1372069" y="0"/>
                </a:cubicBezTo>
                <a:cubicBezTo>
                  <a:pt x="1643918" y="-54086"/>
                  <a:pt x="1728154" y="45008"/>
                  <a:pt x="1915946" y="0"/>
                </a:cubicBezTo>
                <a:cubicBezTo>
                  <a:pt x="2103738" y="-45008"/>
                  <a:pt x="2314473" y="55675"/>
                  <a:pt x="2530764" y="0"/>
                </a:cubicBezTo>
                <a:cubicBezTo>
                  <a:pt x="2633435" y="-22531"/>
                  <a:pt x="2685825" y="72670"/>
                  <a:pt x="2696844" y="166080"/>
                </a:cubicBezTo>
                <a:cubicBezTo>
                  <a:pt x="2703371" y="248811"/>
                  <a:pt x="2662099" y="342782"/>
                  <a:pt x="2696844" y="498230"/>
                </a:cubicBezTo>
                <a:cubicBezTo>
                  <a:pt x="2731589" y="653678"/>
                  <a:pt x="2671026" y="709744"/>
                  <a:pt x="2696844" y="830379"/>
                </a:cubicBezTo>
                <a:cubicBezTo>
                  <a:pt x="2715887" y="926681"/>
                  <a:pt x="2601884" y="993127"/>
                  <a:pt x="2530764" y="996459"/>
                </a:cubicBezTo>
                <a:cubicBezTo>
                  <a:pt x="2240465" y="1029589"/>
                  <a:pt x="2179834" y="940681"/>
                  <a:pt x="1939593" y="996459"/>
                </a:cubicBezTo>
                <a:cubicBezTo>
                  <a:pt x="1699352" y="1052237"/>
                  <a:pt x="1486235" y="947271"/>
                  <a:pt x="1372069" y="996459"/>
                </a:cubicBezTo>
                <a:cubicBezTo>
                  <a:pt x="1257903" y="1045647"/>
                  <a:pt x="1031109" y="969762"/>
                  <a:pt x="733604" y="996459"/>
                </a:cubicBezTo>
                <a:cubicBezTo>
                  <a:pt x="436099" y="1023156"/>
                  <a:pt x="423560" y="972155"/>
                  <a:pt x="166080" y="996459"/>
                </a:cubicBezTo>
                <a:cubicBezTo>
                  <a:pt x="47905" y="1000803"/>
                  <a:pt x="-5923" y="918015"/>
                  <a:pt x="0" y="830379"/>
                </a:cubicBezTo>
                <a:cubicBezTo>
                  <a:pt x="-16790" y="702247"/>
                  <a:pt x="33293" y="580461"/>
                  <a:pt x="0" y="491587"/>
                </a:cubicBezTo>
                <a:cubicBezTo>
                  <a:pt x="-33293" y="402713"/>
                  <a:pt x="4153" y="282871"/>
                  <a:pt x="0" y="166080"/>
                </a:cubicBezTo>
                <a:close/>
              </a:path>
            </a:pathLst>
          </a:custGeom>
          <a:noFill/>
          <a:ln>
            <a:solidFill>
              <a:srgbClr val="29221C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61053351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BA7443-5713-1593-58E4-9DCCEB6E3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6654416-0830-DEFC-93FA-6AA11FE536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LU" dirty="0"/>
              <a:t>siebenaler@strw.leidenuniv.nl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D9217717-23E3-952D-A7A2-A49859636025}"/>
              </a:ext>
            </a:extLst>
          </p:cNvPr>
          <p:cNvSpPr txBox="1">
            <a:spLocks/>
          </p:cNvSpPr>
          <p:nvPr/>
        </p:nvSpPr>
        <p:spPr>
          <a:xfrm>
            <a:off x="162435" y="124708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r>
              <a:rPr lang="en-LU" dirty="0"/>
              <a:t>RCB – Warm/Hot Jupiters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2C04BEEA-37F3-7ACC-0250-3BAB954E431A}"/>
              </a:ext>
            </a:extLst>
          </p:cNvPr>
          <p:cNvSpPr txBox="1">
            <a:spLocks/>
          </p:cNvSpPr>
          <p:nvPr/>
        </p:nvSpPr>
        <p:spPr>
          <a:xfrm>
            <a:off x="8594844" y="0"/>
            <a:ext cx="238180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000" b="0" i="0" u="none" strike="noStrike" cap="none">
                <a:solidFill>
                  <a:srgbClr val="19191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r>
              <a:rPr lang="en-LU" sz="1400" b="1" dirty="0"/>
              <a:t>10</a:t>
            </a:r>
          </a:p>
        </p:txBody>
      </p:sp>
      <p:sp>
        <p:nvSpPr>
          <p:cNvPr id="6" name="Google Shape;1035;p46">
            <a:extLst>
              <a:ext uri="{FF2B5EF4-FFF2-40B4-BE49-F238E27FC236}">
                <a16:creationId xmlns:a16="http://schemas.microsoft.com/office/drawing/2014/main" id="{8AA6F9CB-2266-5758-426B-072F8163834A}"/>
              </a:ext>
            </a:extLst>
          </p:cNvPr>
          <p:cNvSpPr txBox="1">
            <a:spLocks/>
          </p:cNvSpPr>
          <p:nvPr/>
        </p:nvSpPr>
        <p:spPr>
          <a:xfrm>
            <a:off x="533797" y="2090706"/>
            <a:ext cx="3086063" cy="1248754"/>
          </a:xfrm>
          <a:custGeom>
            <a:avLst/>
            <a:gdLst>
              <a:gd name="csX0" fmla="*/ 0 w 3086063"/>
              <a:gd name="csY0" fmla="*/ 0 h 1248754"/>
              <a:gd name="csX1" fmla="*/ 483483 w 3086063"/>
              <a:gd name="csY1" fmla="*/ 0 h 1248754"/>
              <a:gd name="csX2" fmla="*/ 905245 w 3086063"/>
              <a:gd name="csY2" fmla="*/ 0 h 1248754"/>
              <a:gd name="csX3" fmla="*/ 1481310 w 3086063"/>
              <a:gd name="csY3" fmla="*/ 0 h 1248754"/>
              <a:gd name="csX4" fmla="*/ 1964793 w 3086063"/>
              <a:gd name="csY4" fmla="*/ 0 h 1248754"/>
              <a:gd name="csX5" fmla="*/ 2448277 w 3086063"/>
              <a:gd name="csY5" fmla="*/ 0 h 1248754"/>
              <a:gd name="csX6" fmla="*/ 3086063 w 3086063"/>
              <a:gd name="csY6" fmla="*/ 0 h 1248754"/>
              <a:gd name="csX7" fmla="*/ 3086063 w 3086063"/>
              <a:gd name="csY7" fmla="*/ 391276 h 1248754"/>
              <a:gd name="csX8" fmla="*/ 3086063 w 3086063"/>
              <a:gd name="csY8" fmla="*/ 807528 h 1248754"/>
              <a:gd name="csX9" fmla="*/ 3086063 w 3086063"/>
              <a:gd name="csY9" fmla="*/ 1248754 h 1248754"/>
              <a:gd name="csX10" fmla="*/ 2633440 w 3086063"/>
              <a:gd name="csY10" fmla="*/ 1248754 h 1248754"/>
              <a:gd name="csX11" fmla="*/ 2119097 w 3086063"/>
              <a:gd name="csY11" fmla="*/ 1248754 h 1248754"/>
              <a:gd name="csX12" fmla="*/ 1635613 w 3086063"/>
              <a:gd name="csY12" fmla="*/ 1248754 h 1248754"/>
              <a:gd name="csX13" fmla="*/ 1059548 w 3086063"/>
              <a:gd name="csY13" fmla="*/ 1248754 h 1248754"/>
              <a:gd name="csX14" fmla="*/ 483483 w 3086063"/>
              <a:gd name="csY14" fmla="*/ 1248754 h 1248754"/>
              <a:gd name="csX15" fmla="*/ 0 w 3086063"/>
              <a:gd name="csY15" fmla="*/ 1248754 h 1248754"/>
              <a:gd name="csX16" fmla="*/ 0 w 3086063"/>
              <a:gd name="csY16" fmla="*/ 832503 h 1248754"/>
              <a:gd name="csX17" fmla="*/ 0 w 3086063"/>
              <a:gd name="csY17" fmla="*/ 428739 h 1248754"/>
              <a:gd name="csX18" fmla="*/ 0 w 3086063"/>
              <a:gd name="csY18" fmla="*/ 0 h 124875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3086063" h="1248754" extrusionOk="0">
                <a:moveTo>
                  <a:pt x="0" y="0"/>
                </a:moveTo>
                <a:cubicBezTo>
                  <a:pt x="160510" y="-8613"/>
                  <a:pt x="310647" y="19958"/>
                  <a:pt x="483483" y="0"/>
                </a:cubicBezTo>
                <a:cubicBezTo>
                  <a:pt x="656319" y="-19958"/>
                  <a:pt x="738616" y="6776"/>
                  <a:pt x="905245" y="0"/>
                </a:cubicBezTo>
                <a:cubicBezTo>
                  <a:pt x="1071874" y="-6776"/>
                  <a:pt x="1237509" y="25035"/>
                  <a:pt x="1481310" y="0"/>
                </a:cubicBezTo>
                <a:cubicBezTo>
                  <a:pt x="1725111" y="-25035"/>
                  <a:pt x="1741734" y="14508"/>
                  <a:pt x="1964793" y="0"/>
                </a:cubicBezTo>
                <a:cubicBezTo>
                  <a:pt x="2187852" y="-14508"/>
                  <a:pt x="2313761" y="9117"/>
                  <a:pt x="2448277" y="0"/>
                </a:cubicBezTo>
                <a:cubicBezTo>
                  <a:pt x="2582793" y="-9117"/>
                  <a:pt x="2906608" y="40917"/>
                  <a:pt x="3086063" y="0"/>
                </a:cubicBezTo>
                <a:cubicBezTo>
                  <a:pt x="3120531" y="178732"/>
                  <a:pt x="3082536" y="289758"/>
                  <a:pt x="3086063" y="391276"/>
                </a:cubicBezTo>
                <a:cubicBezTo>
                  <a:pt x="3089590" y="492794"/>
                  <a:pt x="3079989" y="655314"/>
                  <a:pt x="3086063" y="807528"/>
                </a:cubicBezTo>
                <a:cubicBezTo>
                  <a:pt x="3092137" y="959742"/>
                  <a:pt x="3040318" y="1071568"/>
                  <a:pt x="3086063" y="1248754"/>
                </a:cubicBezTo>
                <a:cubicBezTo>
                  <a:pt x="2976348" y="1263007"/>
                  <a:pt x="2837861" y="1199041"/>
                  <a:pt x="2633440" y="1248754"/>
                </a:cubicBezTo>
                <a:cubicBezTo>
                  <a:pt x="2429019" y="1298467"/>
                  <a:pt x="2367461" y="1213839"/>
                  <a:pt x="2119097" y="1248754"/>
                </a:cubicBezTo>
                <a:cubicBezTo>
                  <a:pt x="1870733" y="1283669"/>
                  <a:pt x="1826856" y="1217604"/>
                  <a:pt x="1635613" y="1248754"/>
                </a:cubicBezTo>
                <a:cubicBezTo>
                  <a:pt x="1444370" y="1279904"/>
                  <a:pt x="1322539" y="1247593"/>
                  <a:pt x="1059548" y="1248754"/>
                </a:cubicBezTo>
                <a:cubicBezTo>
                  <a:pt x="796557" y="1249915"/>
                  <a:pt x="722607" y="1239492"/>
                  <a:pt x="483483" y="1248754"/>
                </a:cubicBezTo>
                <a:cubicBezTo>
                  <a:pt x="244360" y="1258016"/>
                  <a:pt x="141944" y="1226945"/>
                  <a:pt x="0" y="1248754"/>
                </a:cubicBezTo>
                <a:cubicBezTo>
                  <a:pt x="-5604" y="1120288"/>
                  <a:pt x="43051" y="984747"/>
                  <a:pt x="0" y="832503"/>
                </a:cubicBezTo>
                <a:cubicBezTo>
                  <a:pt x="-43051" y="680259"/>
                  <a:pt x="4651" y="607205"/>
                  <a:pt x="0" y="428739"/>
                </a:cubicBezTo>
                <a:cubicBezTo>
                  <a:pt x="-4651" y="250273"/>
                  <a:pt x="42230" y="86971"/>
                  <a:pt x="0" y="0"/>
                </a:cubicBezTo>
                <a:close/>
              </a:path>
            </a:pathLst>
          </a:custGeom>
          <a:noFill/>
          <a:ln w="2540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000" b="0" i="0" u="none" strike="noStrike" cap="none">
                <a:solidFill>
                  <a:srgbClr val="19191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pPr marL="0" indent="0"/>
            <a:r>
              <a:rPr lang="en-US" sz="1800" dirty="0"/>
              <a:t>New opacities lead to warmer interiors </a:t>
            </a:r>
            <a:r>
              <a:rPr lang="en-GB" sz="1800" dirty="0">
                <a:solidFill>
                  <a:srgbClr val="29221C"/>
                </a:solidFill>
              </a:rPr>
              <a:t>→</a:t>
            </a:r>
            <a:r>
              <a:rPr lang="en-US" sz="1800" dirty="0"/>
              <a:t> bulk metallicities will increase</a:t>
            </a:r>
            <a:endParaRPr lang="en-GB" sz="18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EB4A9C8-7443-3FB7-C87F-1FEFBABA8623}"/>
              </a:ext>
            </a:extLst>
          </p:cNvPr>
          <p:cNvSpPr/>
          <p:nvPr/>
        </p:nvSpPr>
        <p:spPr>
          <a:xfrm>
            <a:off x="436492" y="2113757"/>
            <a:ext cx="3086063" cy="1030714"/>
          </a:xfrm>
          <a:custGeom>
            <a:avLst/>
            <a:gdLst>
              <a:gd name="csX0" fmla="*/ 0 w 3086063"/>
              <a:gd name="csY0" fmla="*/ 171789 h 1030714"/>
              <a:gd name="csX1" fmla="*/ 171789 w 3086063"/>
              <a:gd name="csY1" fmla="*/ 0 h 1030714"/>
              <a:gd name="csX2" fmla="*/ 775136 w 3086063"/>
              <a:gd name="csY2" fmla="*/ 0 h 1030714"/>
              <a:gd name="csX3" fmla="*/ 1296208 w 3086063"/>
              <a:gd name="csY3" fmla="*/ 0 h 1030714"/>
              <a:gd name="csX4" fmla="*/ 1789855 w 3086063"/>
              <a:gd name="csY4" fmla="*/ 0 h 1030714"/>
              <a:gd name="csX5" fmla="*/ 2365777 w 3086063"/>
              <a:gd name="csY5" fmla="*/ 0 h 1030714"/>
              <a:gd name="csX6" fmla="*/ 2914274 w 3086063"/>
              <a:gd name="csY6" fmla="*/ 0 h 1030714"/>
              <a:gd name="csX7" fmla="*/ 3086063 w 3086063"/>
              <a:gd name="csY7" fmla="*/ 171789 h 1030714"/>
              <a:gd name="csX8" fmla="*/ 3086063 w 3086063"/>
              <a:gd name="csY8" fmla="*/ 515357 h 1030714"/>
              <a:gd name="csX9" fmla="*/ 3086063 w 3086063"/>
              <a:gd name="csY9" fmla="*/ 858925 h 1030714"/>
              <a:gd name="csX10" fmla="*/ 2914274 w 3086063"/>
              <a:gd name="csY10" fmla="*/ 1030714 h 1030714"/>
              <a:gd name="csX11" fmla="*/ 2338352 w 3086063"/>
              <a:gd name="csY11" fmla="*/ 1030714 h 1030714"/>
              <a:gd name="csX12" fmla="*/ 1735005 w 3086063"/>
              <a:gd name="csY12" fmla="*/ 1030714 h 1030714"/>
              <a:gd name="csX13" fmla="*/ 1131659 w 3086063"/>
              <a:gd name="csY13" fmla="*/ 1030714 h 1030714"/>
              <a:gd name="csX14" fmla="*/ 171789 w 3086063"/>
              <a:gd name="csY14" fmla="*/ 1030714 h 1030714"/>
              <a:gd name="csX15" fmla="*/ 0 w 3086063"/>
              <a:gd name="csY15" fmla="*/ 858925 h 1030714"/>
              <a:gd name="csX16" fmla="*/ 0 w 3086063"/>
              <a:gd name="csY16" fmla="*/ 508486 h 1030714"/>
              <a:gd name="csX17" fmla="*/ 0 w 3086063"/>
              <a:gd name="csY17" fmla="*/ 171789 h 103071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</a:cxnLst>
            <a:rect l="l" t="t" r="r" b="b"/>
            <a:pathLst>
              <a:path w="3086063" h="1030714" extrusionOk="0">
                <a:moveTo>
                  <a:pt x="0" y="171789"/>
                </a:moveTo>
                <a:cubicBezTo>
                  <a:pt x="-18443" y="65537"/>
                  <a:pt x="54786" y="8305"/>
                  <a:pt x="171789" y="0"/>
                </a:cubicBezTo>
                <a:cubicBezTo>
                  <a:pt x="336584" y="-12961"/>
                  <a:pt x="501631" y="43205"/>
                  <a:pt x="775136" y="0"/>
                </a:cubicBezTo>
                <a:cubicBezTo>
                  <a:pt x="1048641" y="-43205"/>
                  <a:pt x="1138189" y="8252"/>
                  <a:pt x="1296208" y="0"/>
                </a:cubicBezTo>
                <a:cubicBezTo>
                  <a:pt x="1454227" y="-8252"/>
                  <a:pt x="1569997" y="34623"/>
                  <a:pt x="1789855" y="0"/>
                </a:cubicBezTo>
                <a:cubicBezTo>
                  <a:pt x="2009713" y="-34623"/>
                  <a:pt x="2231980" y="41942"/>
                  <a:pt x="2365777" y="0"/>
                </a:cubicBezTo>
                <a:cubicBezTo>
                  <a:pt x="2499574" y="-41942"/>
                  <a:pt x="2684387" y="8232"/>
                  <a:pt x="2914274" y="0"/>
                </a:cubicBezTo>
                <a:cubicBezTo>
                  <a:pt x="3015090" y="-9666"/>
                  <a:pt x="3070388" y="90688"/>
                  <a:pt x="3086063" y="171789"/>
                </a:cubicBezTo>
                <a:cubicBezTo>
                  <a:pt x="3089875" y="335421"/>
                  <a:pt x="3067297" y="430514"/>
                  <a:pt x="3086063" y="515357"/>
                </a:cubicBezTo>
                <a:cubicBezTo>
                  <a:pt x="3104829" y="600200"/>
                  <a:pt x="3045302" y="710138"/>
                  <a:pt x="3086063" y="858925"/>
                </a:cubicBezTo>
                <a:cubicBezTo>
                  <a:pt x="3071002" y="952940"/>
                  <a:pt x="3016605" y="1010272"/>
                  <a:pt x="2914274" y="1030714"/>
                </a:cubicBezTo>
                <a:cubicBezTo>
                  <a:pt x="2670569" y="1069449"/>
                  <a:pt x="2464834" y="976661"/>
                  <a:pt x="2338352" y="1030714"/>
                </a:cubicBezTo>
                <a:cubicBezTo>
                  <a:pt x="2211870" y="1084767"/>
                  <a:pt x="1957375" y="1030150"/>
                  <a:pt x="1735005" y="1030714"/>
                </a:cubicBezTo>
                <a:cubicBezTo>
                  <a:pt x="1512635" y="1031278"/>
                  <a:pt x="1419100" y="965564"/>
                  <a:pt x="1131659" y="1030714"/>
                </a:cubicBezTo>
                <a:cubicBezTo>
                  <a:pt x="844218" y="1095864"/>
                  <a:pt x="367879" y="1012195"/>
                  <a:pt x="171789" y="1030714"/>
                </a:cubicBezTo>
                <a:cubicBezTo>
                  <a:pt x="64075" y="1018618"/>
                  <a:pt x="-6543" y="944020"/>
                  <a:pt x="0" y="858925"/>
                </a:cubicBezTo>
                <a:cubicBezTo>
                  <a:pt x="-21606" y="787434"/>
                  <a:pt x="27997" y="628281"/>
                  <a:pt x="0" y="508486"/>
                </a:cubicBezTo>
                <a:cubicBezTo>
                  <a:pt x="-27997" y="388691"/>
                  <a:pt x="23120" y="294763"/>
                  <a:pt x="0" y="171789"/>
                </a:cubicBezTo>
                <a:close/>
              </a:path>
            </a:pathLst>
          </a:custGeom>
          <a:noFill/>
          <a:ln>
            <a:solidFill>
              <a:srgbClr val="29221C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61BD54-7AEC-53A4-17C2-1027CDE12E55}"/>
              </a:ext>
            </a:extLst>
          </p:cNvPr>
          <p:cNvCxnSpPr>
            <a:cxnSpLocks/>
          </p:cNvCxnSpPr>
          <p:nvPr/>
        </p:nvCxnSpPr>
        <p:spPr>
          <a:xfrm>
            <a:off x="6449947" y="919612"/>
            <a:ext cx="641267" cy="0"/>
          </a:xfrm>
          <a:prstGeom prst="line">
            <a:avLst/>
          </a:prstGeom>
          <a:ln w="2540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33BD84C-9AA1-AAAC-C9E9-54CFACFFFBC1}"/>
              </a:ext>
            </a:extLst>
          </p:cNvPr>
          <p:cNvCxnSpPr>
            <a:cxnSpLocks/>
          </p:cNvCxnSpPr>
          <p:nvPr/>
        </p:nvCxnSpPr>
        <p:spPr>
          <a:xfrm>
            <a:off x="6449947" y="1214659"/>
            <a:ext cx="641267" cy="0"/>
          </a:xfrm>
          <a:prstGeom prst="line">
            <a:avLst/>
          </a:prstGeom>
          <a:ln w="25400">
            <a:solidFill>
              <a:schemeClr val="bg1">
                <a:lumMod val="1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Google Shape;1035;p46">
            <a:extLst>
              <a:ext uri="{FF2B5EF4-FFF2-40B4-BE49-F238E27FC236}">
                <a16:creationId xmlns:a16="http://schemas.microsoft.com/office/drawing/2014/main" id="{A5BD07BE-9CF2-D862-6CA7-0B908348DB23}"/>
              </a:ext>
            </a:extLst>
          </p:cNvPr>
          <p:cNvSpPr txBox="1">
            <a:spLocks/>
          </p:cNvSpPr>
          <p:nvPr/>
        </p:nvSpPr>
        <p:spPr>
          <a:xfrm>
            <a:off x="7091214" y="670264"/>
            <a:ext cx="1921974" cy="404234"/>
          </a:xfrm>
          <a:custGeom>
            <a:avLst/>
            <a:gdLst>
              <a:gd name="csX0" fmla="*/ 0 w 1921974"/>
              <a:gd name="csY0" fmla="*/ 0 h 404234"/>
              <a:gd name="csX1" fmla="*/ 461274 w 1921974"/>
              <a:gd name="csY1" fmla="*/ 0 h 404234"/>
              <a:gd name="csX2" fmla="*/ 884108 w 1921974"/>
              <a:gd name="csY2" fmla="*/ 0 h 404234"/>
              <a:gd name="csX3" fmla="*/ 1403041 w 1921974"/>
              <a:gd name="csY3" fmla="*/ 0 h 404234"/>
              <a:gd name="csX4" fmla="*/ 1921974 w 1921974"/>
              <a:gd name="csY4" fmla="*/ 0 h 404234"/>
              <a:gd name="csX5" fmla="*/ 1921974 w 1921974"/>
              <a:gd name="csY5" fmla="*/ 404234 h 404234"/>
              <a:gd name="csX6" fmla="*/ 1479920 w 1921974"/>
              <a:gd name="csY6" fmla="*/ 404234 h 404234"/>
              <a:gd name="csX7" fmla="*/ 1037866 w 1921974"/>
              <a:gd name="csY7" fmla="*/ 404234 h 404234"/>
              <a:gd name="csX8" fmla="*/ 518933 w 1921974"/>
              <a:gd name="csY8" fmla="*/ 404234 h 404234"/>
              <a:gd name="csX9" fmla="*/ 0 w 1921974"/>
              <a:gd name="csY9" fmla="*/ 404234 h 404234"/>
              <a:gd name="csX10" fmla="*/ 0 w 1921974"/>
              <a:gd name="csY10" fmla="*/ 0 h 40423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1921974" h="404234" extrusionOk="0">
                <a:moveTo>
                  <a:pt x="0" y="0"/>
                </a:moveTo>
                <a:cubicBezTo>
                  <a:pt x="177969" y="-49061"/>
                  <a:pt x="323508" y="27101"/>
                  <a:pt x="461274" y="0"/>
                </a:cubicBezTo>
                <a:cubicBezTo>
                  <a:pt x="599040" y="-27101"/>
                  <a:pt x="699904" y="28447"/>
                  <a:pt x="884108" y="0"/>
                </a:cubicBezTo>
                <a:cubicBezTo>
                  <a:pt x="1068312" y="-28447"/>
                  <a:pt x="1204366" y="17706"/>
                  <a:pt x="1403041" y="0"/>
                </a:cubicBezTo>
                <a:cubicBezTo>
                  <a:pt x="1601716" y="-17706"/>
                  <a:pt x="1811930" y="41308"/>
                  <a:pt x="1921974" y="0"/>
                </a:cubicBezTo>
                <a:cubicBezTo>
                  <a:pt x="1943932" y="112320"/>
                  <a:pt x="1903870" y="288394"/>
                  <a:pt x="1921974" y="404234"/>
                </a:cubicBezTo>
                <a:cubicBezTo>
                  <a:pt x="1800909" y="434414"/>
                  <a:pt x="1621787" y="368701"/>
                  <a:pt x="1479920" y="404234"/>
                </a:cubicBezTo>
                <a:cubicBezTo>
                  <a:pt x="1338053" y="439767"/>
                  <a:pt x="1246095" y="356927"/>
                  <a:pt x="1037866" y="404234"/>
                </a:cubicBezTo>
                <a:cubicBezTo>
                  <a:pt x="829637" y="451541"/>
                  <a:pt x="700786" y="398805"/>
                  <a:pt x="518933" y="404234"/>
                </a:cubicBezTo>
                <a:cubicBezTo>
                  <a:pt x="337080" y="409663"/>
                  <a:pt x="157916" y="355976"/>
                  <a:pt x="0" y="404234"/>
                </a:cubicBezTo>
                <a:cubicBezTo>
                  <a:pt x="-20566" y="295285"/>
                  <a:pt x="17064" y="101104"/>
                  <a:pt x="0" y="0"/>
                </a:cubicBezTo>
                <a:close/>
              </a:path>
            </a:pathLst>
          </a:custGeom>
          <a:noFill/>
          <a:ln w="2540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000" b="0" i="0" u="none" strike="noStrike" cap="none">
                <a:solidFill>
                  <a:srgbClr val="19191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pPr marL="0" indent="0"/>
            <a:r>
              <a:rPr lang="en-US" sz="1600" dirty="0"/>
              <a:t>Unified Theory</a:t>
            </a:r>
            <a:endParaRPr lang="en-GB" sz="1600" dirty="0"/>
          </a:p>
        </p:txBody>
      </p:sp>
      <p:sp>
        <p:nvSpPr>
          <p:cNvPr id="17" name="Google Shape;1035;p46">
            <a:extLst>
              <a:ext uri="{FF2B5EF4-FFF2-40B4-BE49-F238E27FC236}">
                <a16:creationId xmlns:a16="http://schemas.microsoft.com/office/drawing/2014/main" id="{ED2551E0-A069-7055-CF9B-68619D6064D2}"/>
              </a:ext>
            </a:extLst>
          </p:cNvPr>
          <p:cNvSpPr txBox="1">
            <a:spLocks/>
          </p:cNvSpPr>
          <p:nvPr/>
        </p:nvSpPr>
        <p:spPr>
          <a:xfrm>
            <a:off x="7091214" y="974945"/>
            <a:ext cx="1921974" cy="305929"/>
          </a:xfrm>
          <a:custGeom>
            <a:avLst/>
            <a:gdLst>
              <a:gd name="csX0" fmla="*/ 0 w 1921974"/>
              <a:gd name="csY0" fmla="*/ 0 h 305929"/>
              <a:gd name="csX1" fmla="*/ 461274 w 1921974"/>
              <a:gd name="csY1" fmla="*/ 0 h 305929"/>
              <a:gd name="csX2" fmla="*/ 884108 w 1921974"/>
              <a:gd name="csY2" fmla="*/ 0 h 305929"/>
              <a:gd name="csX3" fmla="*/ 1403041 w 1921974"/>
              <a:gd name="csY3" fmla="*/ 0 h 305929"/>
              <a:gd name="csX4" fmla="*/ 1921974 w 1921974"/>
              <a:gd name="csY4" fmla="*/ 0 h 305929"/>
              <a:gd name="csX5" fmla="*/ 1921974 w 1921974"/>
              <a:gd name="csY5" fmla="*/ 305929 h 305929"/>
              <a:gd name="csX6" fmla="*/ 1479920 w 1921974"/>
              <a:gd name="csY6" fmla="*/ 305929 h 305929"/>
              <a:gd name="csX7" fmla="*/ 1037866 w 1921974"/>
              <a:gd name="csY7" fmla="*/ 305929 h 305929"/>
              <a:gd name="csX8" fmla="*/ 518933 w 1921974"/>
              <a:gd name="csY8" fmla="*/ 305929 h 305929"/>
              <a:gd name="csX9" fmla="*/ 0 w 1921974"/>
              <a:gd name="csY9" fmla="*/ 305929 h 305929"/>
              <a:gd name="csX10" fmla="*/ 0 w 1921974"/>
              <a:gd name="csY10" fmla="*/ 0 h 30592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1921974" h="305929" extrusionOk="0">
                <a:moveTo>
                  <a:pt x="0" y="0"/>
                </a:moveTo>
                <a:cubicBezTo>
                  <a:pt x="177969" y="-49061"/>
                  <a:pt x="323508" y="27101"/>
                  <a:pt x="461274" y="0"/>
                </a:cubicBezTo>
                <a:cubicBezTo>
                  <a:pt x="599040" y="-27101"/>
                  <a:pt x="699904" y="28447"/>
                  <a:pt x="884108" y="0"/>
                </a:cubicBezTo>
                <a:cubicBezTo>
                  <a:pt x="1068312" y="-28447"/>
                  <a:pt x="1204366" y="17706"/>
                  <a:pt x="1403041" y="0"/>
                </a:cubicBezTo>
                <a:cubicBezTo>
                  <a:pt x="1601716" y="-17706"/>
                  <a:pt x="1811930" y="41308"/>
                  <a:pt x="1921974" y="0"/>
                </a:cubicBezTo>
                <a:cubicBezTo>
                  <a:pt x="1943434" y="114204"/>
                  <a:pt x="1906710" y="189576"/>
                  <a:pt x="1921974" y="305929"/>
                </a:cubicBezTo>
                <a:cubicBezTo>
                  <a:pt x="1800909" y="336109"/>
                  <a:pt x="1621787" y="270396"/>
                  <a:pt x="1479920" y="305929"/>
                </a:cubicBezTo>
                <a:cubicBezTo>
                  <a:pt x="1338053" y="341462"/>
                  <a:pt x="1246095" y="258622"/>
                  <a:pt x="1037866" y="305929"/>
                </a:cubicBezTo>
                <a:cubicBezTo>
                  <a:pt x="829637" y="353236"/>
                  <a:pt x="700786" y="300500"/>
                  <a:pt x="518933" y="305929"/>
                </a:cubicBezTo>
                <a:cubicBezTo>
                  <a:pt x="337080" y="311358"/>
                  <a:pt x="157916" y="257671"/>
                  <a:pt x="0" y="305929"/>
                </a:cubicBezTo>
                <a:cubicBezTo>
                  <a:pt x="-11007" y="167848"/>
                  <a:pt x="12890" y="97359"/>
                  <a:pt x="0" y="0"/>
                </a:cubicBezTo>
                <a:close/>
              </a:path>
            </a:pathLst>
          </a:custGeom>
          <a:noFill/>
          <a:ln w="2540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000" b="0" i="0" u="none" strike="noStrike" cap="none">
                <a:solidFill>
                  <a:srgbClr val="19191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pPr marL="0" indent="0"/>
            <a:r>
              <a:rPr lang="en-US" sz="1600" dirty="0"/>
              <a:t>Impact Theory</a:t>
            </a:r>
            <a:endParaRPr lang="en-GB" sz="1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D41547C-8CE5-514A-9194-7C7800A25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800" y="1422000"/>
            <a:ext cx="5294025" cy="320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31508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040895-0599-8E62-F5A0-66D9DA9A5C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2562CCE-0630-D065-FEBF-822089E557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LU" dirty="0"/>
              <a:t>siebenaler@strw.leidenuniv.nl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96CA45D8-09D3-5555-2570-93543A1DEFF6}"/>
              </a:ext>
            </a:extLst>
          </p:cNvPr>
          <p:cNvSpPr txBox="1">
            <a:spLocks/>
          </p:cNvSpPr>
          <p:nvPr/>
        </p:nvSpPr>
        <p:spPr>
          <a:xfrm>
            <a:off x="162435" y="124708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r>
              <a:rPr lang="en-LU" dirty="0"/>
              <a:t>Jupiter Stable Layers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D2B6A51-90EF-8B91-4FCC-8679229EF61C}"/>
              </a:ext>
            </a:extLst>
          </p:cNvPr>
          <p:cNvSpPr txBox="1">
            <a:spLocks/>
          </p:cNvSpPr>
          <p:nvPr/>
        </p:nvSpPr>
        <p:spPr>
          <a:xfrm>
            <a:off x="8594844" y="0"/>
            <a:ext cx="238180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000" b="0" i="0" u="none" strike="noStrike" cap="none">
                <a:solidFill>
                  <a:srgbClr val="19191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r>
              <a:rPr lang="en-LU" sz="1400" b="1" dirty="0"/>
              <a:t>11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FF7FE5-46CA-63AC-A607-57AA989F3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7186" y="697408"/>
            <a:ext cx="2578775" cy="201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394626"/>
      </p:ext>
    </p:extLst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D5810C-38C3-293E-FD19-D538839C40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462B3F7-B152-4F0F-059C-5799890267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LU" dirty="0"/>
              <a:t>siebenaler@strw.leidenuniv.nl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7503B8EC-1E08-45C2-41E6-BF98810A1507}"/>
              </a:ext>
            </a:extLst>
          </p:cNvPr>
          <p:cNvSpPr txBox="1">
            <a:spLocks/>
          </p:cNvSpPr>
          <p:nvPr/>
        </p:nvSpPr>
        <p:spPr>
          <a:xfrm>
            <a:off x="162435" y="124708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r>
              <a:rPr lang="en-LU" dirty="0"/>
              <a:t>Jupiter Stable Layers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B028136-B030-31B7-3B76-FAD36371279E}"/>
              </a:ext>
            </a:extLst>
          </p:cNvPr>
          <p:cNvSpPr txBox="1">
            <a:spLocks/>
          </p:cNvSpPr>
          <p:nvPr/>
        </p:nvSpPr>
        <p:spPr>
          <a:xfrm>
            <a:off x="8594844" y="0"/>
            <a:ext cx="238180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000" b="0" i="0" u="none" strike="noStrike" cap="none">
                <a:solidFill>
                  <a:srgbClr val="19191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r>
              <a:rPr lang="en-LU" sz="1400" b="1" dirty="0"/>
              <a:t>11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078629-FD4F-5D9B-F66E-EBA15F70B29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88039" y="905547"/>
            <a:ext cx="5056281" cy="41132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EF3E5D-4781-5145-D51A-FB0EECD190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7186" y="697408"/>
            <a:ext cx="2578775" cy="201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8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18A9CE-7179-A174-7C85-E96E0F5008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CE482DB-E650-1039-51C4-A3DCAB71B2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LU" dirty="0"/>
              <a:t>siebenaler@strw.leidenuniv.nl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0105933-0C83-9EEC-5E0C-119F5D909E34}"/>
              </a:ext>
            </a:extLst>
          </p:cNvPr>
          <p:cNvSpPr txBox="1">
            <a:spLocks/>
          </p:cNvSpPr>
          <p:nvPr/>
        </p:nvSpPr>
        <p:spPr>
          <a:xfrm>
            <a:off x="162435" y="124708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r>
              <a:rPr lang="en-LU" dirty="0"/>
              <a:t>Jupiter Stable Layers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B9592B3-2E05-4933-6E2C-180FC2EE4666}"/>
              </a:ext>
            </a:extLst>
          </p:cNvPr>
          <p:cNvSpPr txBox="1">
            <a:spLocks/>
          </p:cNvSpPr>
          <p:nvPr/>
        </p:nvSpPr>
        <p:spPr>
          <a:xfrm>
            <a:off x="8594844" y="0"/>
            <a:ext cx="238180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000" b="0" i="0" u="none" strike="noStrike" cap="none">
                <a:solidFill>
                  <a:srgbClr val="19191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r>
              <a:rPr lang="en-LU" sz="1400" b="1" dirty="0"/>
              <a:t>11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40FAFE-012F-737A-2945-4C6763C0FAB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89600" y="905547"/>
            <a:ext cx="5056281" cy="411324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A4E0ED6-A8A9-6009-11A0-54CCCD390E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7186" y="697408"/>
            <a:ext cx="2578775" cy="201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21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B39FC3-F727-0493-D3FE-6AE45EC02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035;p46">
            <a:extLst>
              <a:ext uri="{FF2B5EF4-FFF2-40B4-BE49-F238E27FC236}">
                <a16:creationId xmlns:a16="http://schemas.microsoft.com/office/drawing/2014/main" id="{EC19DB5B-639D-5CCD-58DB-54D7E58CAAC0}"/>
              </a:ext>
            </a:extLst>
          </p:cNvPr>
          <p:cNvSpPr txBox="1">
            <a:spLocks/>
          </p:cNvSpPr>
          <p:nvPr/>
        </p:nvSpPr>
        <p:spPr>
          <a:xfrm>
            <a:off x="5957556" y="3137535"/>
            <a:ext cx="2696844" cy="1120587"/>
          </a:xfrm>
          <a:custGeom>
            <a:avLst/>
            <a:gdLst>
              <a:gd name="csX0" fmla="*/ 0 w 2696844"/>
              <a:gd name="csY0" fmla="*/ 0 h 1120587"/>
              <a:gd name="csX1" fmla="*/ 512400 w 2696844"/>
              <a:gd name="csY1" fmla="*/ 0 h 1120587"/>
              <a:gd name="csX2" fmla="*/ 970864 w 2696844"/>
              <a:gd name="csY2" fmla="*/ 0 h 1120587"/>
              <a:gd name="csX3" fmla="*/ 1564170 w 2696844"/>
              <a:gd name="csY3" fmla="*/ 0 h 1120587"/>
              <a:gd name="csX4" fmla="*/ 2076570 w 2696844"/>
              <a:gd name="csY4" fmla="*/ 0 h 1120587"/>
              <a:gd name="csX5" fmla="*/ 2696844 w 2696844"/>
              <a:gd name="csY5" fmla="*/ 0 h 1120587"/>
              <a:gd name="csX6" fmla="*/ 2696844 w 2696844"/>
              <a:gd name="csY6" fmla="*/ 582705 h 1120587"/>
              <a:gd name="csX7" fmla="*/ 2696844 w 2696844"/>
              <a:gd name="csY7" fmla="*/ 1120587 h 1120587"/>
              <a:gd name="csX8" fmla="*/ 2157475 w 2696844"/>
              <a:gd name="csY8" fmla="*/ 1120587 h 1120587"/>
              <a:gd name="csX9" fmla="*/ 1699012 w 2696844"/>
              <a:gd name="csY9" fmla="*/ 1120587 h 1120587"/>
              <a:gd name="csX10" fmla="*/ 1159643 w 2696844"/>
              <a:gd name="csY10" fmla="*/ 1120587 h 1120587"/>
              <a:gd name="csX11" fmla="*/ 620274 w 2696844"/>
              <a:gd name="csY11" fmla="*/ 1120587 h 1120587"/>
              <a:gd name="csX12" fmla="*/ 0 w 2696844"/>
              <a:gd name="csY12" fmla="*/ 1120587 h 1120587"/>
              <a:gd name="csX13" fmla="*/ 0 w 2696844"/>
              <a:gd name="csY13" fmla="*/ 537882 h 1120587"/>
              <a:gd name="csX14" fmla="*/ 0 w 2696844"/>
              <a:gd name="csY14" fmla="*/ 0 h 112058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2696844" h="1120587" extrusionOk="0">
                <a:moveTo>
                  <a:pt x="0" y="0"/>
                </a:moveTo>
                <a:cubicBezTo>
                  <a:pt x="251489" y="-40189"/>
                  <a:pt x="381245" y="15971"/>
                  <a:pt x="512400" y="0"/>
                </a:cubicBezTo>
                <a:cubicBezTo>
                  <a:pt x="643555" y="-15971"/>
                  <a:pt x="769641" y="26800"/>
                  <a:pt x="970864" y="0"/>
                </a:cubicBezTo>
                <a:cubicBezTo>
                  <a:pt x="1172087" y="-26800"/>
                  <a:pt x="1422830" y="16025"/>
                  <a:pt x="1564170" y="0"/>
                </a:cubicBezTo>
                <a:cubicBezTo>
                  <a:pt x="1705510" y="-16025"/>
                  <a:pt x="1902952" y="52389"/>
                  <a:pt x="2076570" y="0"/>
                </a:cubicBezTo>
                <a:cubicBezTo>
                  <a:pt x="2250188" y="-52389"/>
                  <a:pt x="2539625" y="34301"/>
                  <a:pt x="2696844" y="0"/>
                </a:cubicBezTo>
                <a:cubicBezTo>
                  <a:pt x="2744806" y="182692"/>
                  <a:pt x="2630867" y="406368"/>
                  <a:pt x="2696844" y="582705"/>
                </a:cubicBezTo>
                <a:cubicBezTo>
                  <a:pt x="2762821" y="759042"/>
                  <a:pt x="2658201" y="877017"/>
                  <a:pt x="2696844" y="1120587"/>
                </a:cubicBezTo>
                <a:cubicBezTo>
                  <a:pt x="2480600" y="1160757"/>
                  <a:pt x="2406876" y="1105319"/>
                  <a:pt x="2157475" y="1120587"/>
                </a:cubicBezTo>
                <a:cubicBezTo>
                  <a:pt x="1908074" y="1135855"/>
                  <a:pt x="1837494" y="1107548"/>
                  <a:pt x="1699012" y="1120587"/>
                </a:cubicBezTo>
                <a:cubicBezTo>
                  <a:pt x="1560530" y="1133626"/>
                  <a:pt x="1346781" y="1067382"/>
                  <a:pt x="1159643" y="1120587"/>
                </a:cubicBezTo>
                <a:cubicBezTo>
                  <a:pt x="972505" y="1173792"/>
                  <a:pt x="799156" y="1080710"/>
                  <a:pt x="620274" y="1120587"/>
                </a:cubicBezTo>
                <a:cubicBezTo>
                  <a:pt x="441392" y="1160464"/>
                  <a:pt x="190402" y="1112292"/>
                  <a:pt x="0" y="1120587"/>
                </a:cubicBezTo>
                <a:cubicBezTo>
                  <a:pt x="-58316" y="979489"/>
                  <a:pt x="20536" y="681108"/>
                  <a:pt x="0" y="537882"/>
                </a:cubicBezTo>
                <a:cubicBezTo>
                  <a:pt x="-20536" y="394656"/>
                  <a:pt x="19752" y="177752"/>
                  <a:pt x="0" y="0"/>
                </a:cubicBezTo>
                <a:close/>
              </a:path>
            </a:pathLst>
          </a:custGeom>
          <a:noFill/>
          <a:ln w="2540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000" b="0" i="0" u="none" strike="noStrike" cap="none">
                <a:solidFill>
                  <a:srgbClr val="19191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pPr marL="0" indent="0"/>
            <a:r>
              <a:rPr lang="en-US" sz="1800" dirty="0"/>
              <a:t>Stable layers develop easiest in warm gas giants with low </a:t>
            </a:r>
            <a:r>
              <a:rPr lang="en-US" sz="1800" i="1" dirty="0"/>
              <a:t>T</a:t>
            </a:r>
            <a:r>
              <a:rPr lang="en-US" sz="1800" baseline="-25000" dirty="0"/>
              <a:t>int</a:t>
            </a:r>
            <a:endParaRPr lang="en-GB" sz="1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2E2997-95DA-9A14-908C-23592934FE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LU" dirty="0"/>
              <a:t>siebenaler@strw.leidenuniv.nl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23CEFD67-9EE3-DE6B-B2B5-2F97B8219631}"/>
              </a:ext>
            </a:extLst>
          </p:cNvPr>
          <p:cNvSpPr txBox="1">
            <a:spLocks/>
          </p:cNvSpPr>
          <p:nvPr/>
        </p:nvSpPr>
        <p:spPr>
          <a:xfrm>
            <a:off x="162435" y="124708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r>
              <a:rPr lang="en-LU" dirty="0"/>
              <a:t>Jupiter Stable Layers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2BA7D2F-5EA5-75BE-8BFB-1B9FEA38FE39}"/>
              </a:ext>
            </a:extLst>
          </p:cNvPr>
          <p:cNvSpPr txBox="1">
            <a:spLocks/>
          </p:cNvSpPr>
          <p:nvPr/>
        </p:nvSpPr>
        <p:spPr>
          <a:xfrm>
            <a:off x="8594844" y="0"/>
            <a:ext cx="238180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000" b="0" i="0" u="none" strike="noStrike" cap="none">
                <a:solidFill>
                  <a:srgbClr val="19191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r>
              <a:rPr lang="en-LU" sz="1400" b="1" dirty="0"/>
              <a:t>11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738F9A-033A-555F-C56D-845830DDD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600" y="905547"/>
            <a:ext cx="5056282" cy="411324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3E2BFEE-85CA-A320-0C06-BDDA37D2E1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7186" y="697408"/>
            <a:ext cx="2578775" cy="201233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D56EEA8-8E50-8677-809D-AB08807A675F}"/>
              </a:ext>
            </a:extLst>
          </p:cNvPr>
          <p:cNvSpPr/>
          <p:nvPr/>
        </p:nvSpPr>
        <p:spPr>
          <a:xfrm>
            <a:off x="5898000" y="3182472"/>
            <a:ext cx="2696844" cy="1030714"/>
          </a:xfrm>
          <a:custGeom>
            <a:avLst/>
            <a:gdLst>
              <a:gd name="csX0" fmla="*/ 0 w 2696844"/>
              <a:gd name="csY0" fmla="*/ 171789 h 1030714"/>
              <a:gd name="csX1" fmla="*/ 171789 w 2696844"/>
              <a:gd name="csY1" fmla="*/ 0 h 1030714"/>
              <a:gd name="csX2" fmla="*/ 807171 w 2696844"/>
              <a:gd name="csY2" fmla="*/ 0 h 1030714"/>
              <a:gd name="csX3" fmla="*/ 1371955 w 2696844"/>
              <a:gd name="csY3" fmla="*/ 0 h 1030714"/>
              <a:gd name="csX4" fmla="*/ 1913206 w 2696844"/>
              <a:gd name="csY4" fmla="*/ 0 h 1030714"/>
              <a:gd name="csX5" fmla="*/ 2525055 w 2696844"/>
              <a:gd name="csY5" fmla="*/ 0 h 1030714"/>
              <a:gd name="csX6" fmla="*/ 2696844 w 2696844"/>
              <a:gd name="csY6" fmla="*/ 171789 h 1030714"/>
              <a:gd name="csX7" fmla="*/ 2696844 w 2696844"/>
              <a:gd name="csY7" fmla="*/ 515357 h 1030714"/>
              <a:gd name="csX8" fmla="*/ 2696844 w 2696844"/>
              <a:gd name="csY8" fmla="*/ 858925 h 1030714"/>
              <a:gd name="csX9" fmla="*/ 2525055 w 2696844"/>
              <a:gd name="csY9" fmla="*/ 1030714 h 1030714"/>
              <a:gd name="csX10" fmla="*/ 1936739 w 2696844"/>
              <a:gd name="csY10" fmla="*/ 1030714 h 1030714"/>
              <a:gd name="csX11" fmla="*/ 1371955 w 2696844"/>
              <a:gd name="csY11" fmla="*/ 1030714 h 1030714"/>
              <a:gd name="csX12" fmla="*/ 736573 w 2696844"/>
              <a:gd name="csY12" fmla="*/ 1030714 h 1030714"/>
              <a:gd name="csX13" fmla="*/ 171789 w 2696844"/>
              <a:gd name="csY13" fmla="*/ 1030714 h 1030714"/>
              <a:gd name="csX14" fmla="*/ 0 w 2696844"/>
              <a:gd name="csY14" fmla="*/ 858925 h 1030714"/>
              <a:gd name="csX15" fmla="*/ 0 w 2696844"/>
              <a:gd name="csY15" fmla="*/ 508486 h 1030714"/>
              <a:gd name="csX16" fmla="*/ 0 w 2696844"/>
              <a:gd name="csY16" fmla="*/ 171789 h 103071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2696844" h="1030714" extrusionOk="0">
                <a:moveTo>
                  <a:pt x="0" y="171789"/>
                </a:moveTo>
                <a:cubicBezTo>
                  <a:pt x="-18443" y="65537"/>
                  <a:pt x="54786" y="8305"/>
                  <a:pt x="171789" y="0"/>
                </a:cubicBezTo>
                <a:cubicBezTo>
                  <a:pt x="482830" y="-13066"/>
                  <a:pt x="619707" y="48231"/>
                  <a:pt x="807171" y="0"/>
                </a:cubicBezTo>
                <a:cubicBezTo>
                  <a:pt x="994635" y="-48231"/>
                  <a:pt x="1226281" y="26824"/>
                  <a:pt x="1371955" y="0"/>
                </a:cubicBezTo>
                <a:cubicBezTo>
                  <a:pt x="1517629" y="-26824"/>
                  <a:pt x="1777934" y="45438"/>
                  <a:pt x="1913206" y="0"/>
                </a:cubicBezTo>
                <a:cubicBezTo>
                  <a:pt x="2048478" y="-45438"/>
                  <a:pt x="2258927" y="64689"/>
                  <a:pt x="2525055" y="0"/>
                </a:cubicBezTo>
                <a:cubicBezTo>
                  <a:pt x="2628407" y="-17444"/>
                  <a:pt x="2675190" y="73597"/>
                  <a:pt x="2696844" y="171789"/>
                </a:cubicBezTo>
                <a:cubicBezTo>
                  <a:pt x="2716047" y="243000"/>
                  <a:pt x="2674570" y="413029"/>
                  <a:pt x="2696844" y="515357"/>
                </a:cubicBezTo>
                <a:cubicBezTo>
                  <a:pt x="2719118" y="617685"/>
                  <a:pt x="2678078" y="774082"/>
                  <a:pt x="2696844" y="858925"/>
                </a:cubicBezTo>
                <a:cubicBezTo>
                  <a:pt x="2716545" y="958538"/>
                  <a:pt x="2594921" y="1026669"/>
                  <a:pt x="2525055" y="1030714"/>
                </a:cubicBezTo>
                <a:cubicBezTo>
                  <a:pt x="2241641" y="1061034"/>
                  <a:pt x="2101032" y="1000025"/>
                  <a:pt x="1936739" y="1030714"/>
                </a:cubicBezTo>
                <a:cubicBezTo>
                  <a:pt x="1772446" y="1061403"/>
                  <a:pt x="1553869" y="1030675"/>
                  <a:pt x="1371955" y="1030714"/>
                </a:cubicBezTo>
                <a:cubicBezTo>
                  <a:pt x="1190041" y="1030753"/>
                  <a:pt x="1040609" y="991473"/>
                  <a:pt x="736573" y="1030714"/>
                </a:cubicBezTo>
                <a:cubicBezTo>
                  <a:pt x="432537" y="1069955"/>
                  <a:pt x="407928" y="986073"/>
                  <a:pt x="171789" y="1030714"/>
                </a:cubicBezTo>
                <a:cubicBezTo>
                  <a:pt x="54890" y="1034331"/>
                  <a:pt x="-2086" y="952361"/>
                  <a:pt x="0" y="858925"/>
                </a:cubicBezTo>
                <a:cubicBezTo>
                  <a:pt x="-4332" y="690304"/>
                  <a:pt x="35402" y="613231"/>
                  <a:pt x="0" y="508486"/>
                </a:cubicBezTo>
                <a:cubicBezTo>
                  <a:pt x="-35402" y="403741"/>
                  <a:pt x="9217" y="287132"/>
                  <a:pt x="0" y="171789"/>
                </a:cubicBezTo>
                <a:close/>
              </a:path>
            </a:pathLst>
          </a:custGeom>
          <a:noFill/>
          <a:ln>
            <a:solidFill>
              <a:srgbClr val="29221C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96698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0C3F0E-2EF3-AD2D-3E0B-8EAC54E14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AD18E70-CF9E-1190-645B-DA360C3E00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LU" dirty="0"/>
              <a:t>siebenaler@strw.leidenuniv.nl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95AA8E49-36F5-555F-6413-59237F397327}"/>
              </a:ext>
            </a:extLst>
          </p:cNvPr>
          <p:cNvSpPr txBox="1">
            <a:spLocks/>
          </p:cNvSpPr>
          <p:nvPr/>
        </p:nvSpPr>
        <p:spPr>
          <a:xfrm>
            <a:off x="162435" y="124708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r>
              <a:rPr lang="en-LU" dirty="0"/>
              <a:t>Importance of Na D and K D lines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D783299F-3558-9924-0A80-CBFA0AE049B7}"/>
              </a:ext>
            </a:extLst>
          </p:cNvPr>
          <p:cNvSpPr txBox="1">
            <a:spLocks/>
          </p:cNvSpPr>
          <p:nvPr/>
        </p:nvSpPr>
        <p:spPr>
          <a:xfrm>
            <a:off x="8594844" y="0"/>
            <a:ext cx="238180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000" b="0" i="0" u="none" strike="noStrike" cap="none">
                <a:solidFill>
                  <a:srgbClr val="19191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r>
              <a:rPr lang="en-LU" sz="1400" b="1" dirty="0"/>
              <a:t>1</a:t>
            </a:r>
          </a:p>
        </p:txBody>
      </p:sp>
      <p:sp>
        <p:nvSpPr>
          <p:cNvPr id="4" name="Google Shape;1035;p46">
            <a:extLst>
              <a:ext uri="{FF2B5EF4-FFF2-40B4-BE49-F238E27FC236}">
                <a16:creationId xmlns:a16="http://schemas.microsoft.com/office/drawing/2014/main" id="{6A3818C4-EC0C-4827-B995-7D669591C930}"/>
              </a:ext>
            </a:extLst>
          </p:cNvPr>
          <p:cNvSpPr txBox="1">
            <a:spLocks/>
          </p:cNvSpPr>
          <p:nvPr/>
        </p:nvSpPr>
        <p:spPr>
          <a:xfrm>
            <a:off x="1237721" y="1148026"/>
            <a:ext cx="2638999" cy="276999"/>
          </a:xfrm>
          <a:prstGeom prst="rect">
            <a:avLst/>
          </a:prstGeom>
          <a:noFill/>
          <a:ln w="25400"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sX0" fmla="*/ 0 w 1144402"/>
                      <a:gd name="csY0" fmla="*/ 0 h 407632"/>
                      <a:gd name="csX1" fmla="*/ 1144402 w 1144402"/>
                      <a:gd name="csY1" fmla="*/ 0 h 407632"/>
                      <a:gd name="csX2" fmla="*/ 1144402 w 1144402"/>
                      <a:gd name="csY2" fmla="*/ 407632 h 407632"/>
                      <a:gd name="csX3" fmla="*/ 0 w 1144402"/>
                      <a:gd name="csY3" fmla="*/ 407632 h 407632"/>
                      <a:gd name="csX4" fmla="*/ 0 w 1144402"/>
                      <a:gd name="csY4" fmla="*/ 0 h 407632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</a:cxnLst>
                    <a:rect l="l" t="t" r="r" b="b"/>
                    <a:pathLst>
                      <a:path w="1144402" h="407632" extrusionOk="0">
                        <a:moveTo>
                          <a:pt x="0" y="0"/>
                        </a:moveTo>
                        <a:cubicBezTo>
                          <a:pt x="309538" y="-50076"/>
                          <a:pt x="870774" y="-32964"/>
                          <a:pt x="1144402" y="0"/>
                        </a:cubicBezTo>
                        <a:cubicBezTo>
                          <a:pt x="1160943" y="169371"/>
                          <a:pt x="1157178" y="321265"/>
                          <a:pt x="1144402" y="407632"/>
                        </a:cubicBezTo>
                        <a:cubicBezTo>
                          <a:pt x="630014" y="318463"/>
                          <a:pt x="373289" y="452676"/>
                          <a:pt x="0" y="407632"/>
                        </a:cubicBezTo>
                        <a:cubicBezTo>
                          <a:pt x="13931" y="209523"/>
                          <a:pt x="-21906" y="14624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000" b="0" i="0" u="none" strike="noStrike" cap="none">
                <a:solidFill>
                  <a:srgbClr val="19191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pPr marL="0" indent="0"/>
            <a:r>
              <a:rPr lang="en-GB" sz="1600" dirty="0">
                <a:solidFill>
                  <a:srgbClr val="DA71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D</a:t>
            </a:r>
            <a:endParaRPr lang="en-GB" sz="1200" dirty="0">
              <a:solidFill>
                <a:srgbClr val="DA71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Google Shape;1035;p46">
            <a:extLst>
              <a:ext uri="{FF2B5EF4-FFF2-40B4-BE49-F238E27FC236}">
                <a16:creationId xmlns:a16="http://schemas.microsoft.com/office/drawing/2014/main" id="{F3361689-22CE-B98E-90F8-74FA3675CA62}"/>
              </a:ext>
            </a:extLst>
          </p:cNvPr>
          <p:cNvSpPr txBox="1">
            <a:spLocks/>
          </p:cNvSpPr>
          <p:nvPr/>
        </p:nvSpPr>
        <p:spPr>
          <a:xfrm>
            <a:off x="2032310" y="1522906"/>
            <a:ext cx="2057925" cy="276999"/>
          </a:xfrm>
          <a:prstGeom prst="rect">
            <a:avLst/>
          </a:prstGeom>
          <a:noFill/>
          <a:ln w="25400"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sX0" fmla="*/ 0 w 1144402"/>
                      <a:gd name="csY0" fmla="*/ 0 h 407632"/>
                      <a:gd name="csX1" fmla="*/ 1144402 w 1144402"/>
                      <a:gd name="csY1" fmla="*/ 0 h 407632"/>
                      <a:gd name="csX2" fmla="*/ 1144402 w 1144402"/>
                      <a:gd name="csY2" fmla="*/ 407632 h 407632"/>
                      <a:gd name="csX3" fmla="*/ 0 w 1144402"/>
                      <a:gd name="csY3" fmla="*/ 407632 h 407632"/>
                      <a:gd name="csX4" fmla="*/ 0 w 1144402"/>
                      <a:gd name="csY4" fmla="*/ 0 h 407632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</a:cxnLst>
                    <a:rect l="l" t="t" r="r" b="b"/>
                    <a:pathLst>
                      <a:path w="1144402" h="407632" extrusionOk="0">
                        <a:moveTo>
                          <a:pt x="0" y="0"/>
                        </a:moveTo>
                        <a:cubicBezTo>
                          <a:pt x="309538" y="-50076"/>
                          <a:pt x="870774" y="-32964"/>
                          <a:pt x="1144402" y="0"/>
                        </a:cubicBezTo>
                        <a:cubicBezTo>
                          <a:pt x="1160943" y="169371"/>
                          <a:pt x="1157178" y="321265"/>
                          <a:pt x="1144402" y="407632"/>
                        </a:cubicBezTo>
                        <a:cubicBezTo>
                          <a:pt x="630014" y="318463"/>
                          <a:pt x="373289" y="452676"/>
                          <a:pt x="0" y="407632"/>
                        </a:cubicBezTo>
                        <a:cubicBezTo>
                          <a:pt x="13931" y="209523"/>
                          <a:pt x="-21906" y="14624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000" b="0" i="0" u="none" strike="noStrike" cap="none">
                <a:solidFill>
                  <a:srgbClr val="19191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pPr marL="0" indent="0"/>
            <a:r>
              <a:rPr lang="en-GB" sz="1600" dirty="0">
                <a:solidFill>
                  <a:srgbClr val="DA71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D</a:t>
            </a:r>
            <a:endParaRPr lang="en-GB" sz="1200" dirty="0">
              <a:solidFill>
                <a:srgbClr val="DA71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Google Shape;1035;p46">
                <a:extLst>
                  <a:ext uri="{FF2B5EF4-FFF2-40B4-BE49-F238E27FC236}">
                    <a16:creationId xmlns:a16="http://schemas.microsoft.com/office/drawing/2014/main" id="{FF23FD69-911C-6E68-C66C-BE335D66F21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60110" y="1661405"/>
                <a:ext cx="2854034" cy="1385894"/>
              </a:xfrm>
              <a:custGeom>
                <a:avLst/>
                <a:gdLst>
                  <a:gd name="csX0" fmla="*/ 0 w 2854034"/>
                  <a:gd name="csY0" fmla="*/ 0 h 1385894"/>
                  <a:gd name="csX1" fmla="*/ 542266 w 2854034"/>
                  <a:gd name="csY1" fmla="*/ 0 h 1385894"/>
                  <a:gd name="csX2" fmla="*/ 1027452 w 2854034"/>
                  <a:gd name="csY2" fmla="*/ 0 h 1385894"/>
                  <a:gd name="csX3" fmla="*/ 1655340 w 2854034"/>
                  <a:gd name="csY3" fmla="*/ 0 h 1385894"/>
                  <a:gd name="csX4" fmla="*/ 2197606 w 2854034"/>
                  <a:gd name="csY4" fmla="*/ 0 h 1385894"/>
                  <a:gd name="csX5" fmla="*/ 2854034 w 2854034"/>
                  <a:gd name="csY5" fmla="*/ 0 h 1385894"/>
                  <a:gd name="csX6" fmla="*/ 2854034 w 2854034"/>
                  <a:gd name="csY6" fmla="*/ 489683 h 1385894"/>
                  <a:gd name="csX7" fmla="*/ 2854034 w 2854034"/>
                  <a:gd name="csY7" fmla="*/ 951647 h 1385894"/>
                  <a:gd name="csX8" fmla="*/ 2854034 w 2854034"/>
                  <a:gd name="csY8" fmla="*/ 1385894 h 1385894"/>
                  <a:gd name="csX9" fmla="*/ 2340308 w 2854034"/>
                  <a:gd name="csY9" fmla="*/ 1385894 h 1385894"/>
                  <a:gd name="csX10" fmla="*/ 1769501 w 2854034"/>
                  <a:gd name="csY10" fmla="*/ 1385894 h 1385894"/>
                  <a:gd name="csX11" fmla="*/ 1198694 w 2854034"/>
                  <a:gd name="csY11" fmla="*/ 1385894 h 1385894"/>
                  <a:gd name="csX12" fmla="*/ 656428 w 2854034"/>
                  <a:gd name="csY12" fmla="*/ 1385894 h 1385894"/>
                  <a:gd name="csX13" fmla="*/ 0 w 2854034"/>
                  <a:gd name="csY13" fmla="*/ 1385894 h 1385894"/>
                  <a:gd name="csX14" fmla="*/ 0 w 2854034"/>
                  <a:gd name="csY14" fmla="*/ 896211 h 1385894"/>
                  <a:gd name="csX15" fmla="*/ 0 w 2854034"/>
                  <a:gd name="csY15" fmla="*/ 406529 h 1385894"/>
                  <a:gd name="csX16" fmla="*/ 0 w 2854034"/>
                  <a:gd name="csY16" fmla="*/ 0 h 138589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</a:cxnLst>
                <a:rect l="l" t="t" r="r" b="b"/>
                <a:pathLst>
                  <a:path w="2854034" h="1385894" extrusionOk="0">
                    <a:moveTo>
                      <a:pt x="0" y="0"/>
                    </a:moveTo>
                    <a:cubicBezTo>
                      <a:pt x="258043" y="-20339"/>
                      <a:pt x="431227" y="31010"/>
                      <a:pt x="542266" y="0"/>
                    </a:cubicBezTo>
                    <a:cubicBezTo>
                      <a:pt x="653305" y="-31010"/>
                      <a:pt x="854370" y="14391"/>
                      <a:pt x="1027452" y="0"/>
                    </a:cubicBezTo>
                    <a:cubicBezTo>
                      <a:pt x="1200534" y="-14391"/>
                      <a:pt x="1383304" y="70467"/>
                      <a:pt x="1655340" y="0"/>
                    </a:cubicBezTo>
                    <a:cubicBezTo>
                      <a:pt x="1927376" y="-70467"/>
                      <a:pt x="1951414" y="18018"/>
                      <a:pt x="2197606" y="0"/>
                    </a:cubicBezTo>
                    <a:cubicBezTo>
                      <a:pt x="2443798" y="-18018"/>
                      <a:pt x="2627472" y="33357"/>
                      <a:pt x="2854034" y="0"/>
                    </a:cubicBezTo>
                    <a:cubicBezTo>
                      <a:pt x="2878452" y="119756"/>
                      <a:pt x="2828881" y="338162"/>
                      <a:pt x="2854034" y="489683"/>
                    </a:cubicBezTo>
                    <a:cubicBezTo>
                      <a:pt x="2879187" y="641204"/>
                      <a:pt x="2849348" y="770411"/>
                      <a:pt x="2854034" y="951647"/>
                    </a:cubicBezTo>
                    <a:cubicBezTo>
                      <a:pt x="2858720" y="1132883"/>
                      <a:pt x="2816351" y="1274664"/>
                      <a:pt x="2854034" y="1385894"/>
                    </a:cubicBezTo>
                    <a:cubicBezTo>
                      <a:pt x="2748376" y="1412787"/>
                      <a:pt x="2483350" y="1350573"/>
                      <a:pt x="2340308" y="1385894"/>
                    </a:cubicBezTo>
                    <a:cubicBezTo>
                      <a:pt x="2197266" y="1421215"/>
                      <a:pt x="2050671" y="1331544"/>
                      <a:pt x="1769501" y="1385894"/>
                    </a:cubicBezTo>
                    <a:cubicBezTo>
                      <a:pt x="1488331" y="1440244"/>
                      <a:pt x="1364186" y="1370640"/>
                      <a:pt x="1198694" y="1385894"/>
                    </a:cubicBezTo>
                    <a:cubicBezTo>
                      <a:pt x="1033202" y="1401148"/>
                      <a:pt x="768797" y="1321043"/>
                      <a:pt x="656428" y="1385894"/>
                    </a:cubicBezTo>
                    <a:cubicBezTo>
                      <a:pt x="544059" y="1450745"/>
                      <a:pt x="178034" y="1373526"/>
                      <a:pt x="0" y="1385894"/>
                    </a:cubicBezTo>
                    <a:cubicBezTo>
                      <a:pt x="-20138" y="1154418"/>
                      <a:pt x="54814" y="1118190"/>
                      <a:pt x="0" y="896211"/>
                    </a:cubicBezTo>
                    <a:cubicBezTo>
                      <a:pt x="-54814" y="674232"/>
                      <a:pt x="7386" y="559409"/>
                      <a:pt x="0" y="406529"/>
                    </a:cubicBezTo>
                    <a:cubicBezTo>
                      <a:pt x="-7386" y="253649"/>
                      <a:pt x="36206" y="109899"/>
                      <a:pt x="0" y="0"/>
                    </a:cubicBezTo>
                    <a:close/>
                  </a:path>
                </a:pathLst>
              </a:custGeom>
              <a:noFill/>
              <a:ln w="25400">
                <a:noFill/>
                <a:extLst>
                  <a:ext uri="{C807C97D-BFC1-408E-A445-0C87EB9F89A2}">
                    <ask:lineSketchStyleProps xmlns:ask="http://schemas.microsoft.com/office/drawing/2018/sketchyshapes" sd="1219033472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Lexend"/>
                  <a:buNone/>
                  <a:defRPr sz="1000" b="0" i="0" u="none" strike="noStrike" cap="none">
                    <a:solidFill>
                      <a:srgbClr val="191919"/>
                    </a:solidFill>
                    <a:latin typeface="Lexend"/>
                    <a:ea typeface="Lexend"/>
                    <a:cs typeface="Lexend"/>
                    <a:sym typeface="Lexend"/>
                  </a:defRPr>
                </a:lvl1pPr>
                <a:lvl2pPr marL="914400" marR="0" lvl="1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Lexend"/>
                  <a:buNone/>
                  <a:defRPr sz="1400" b="0" i="0" u="none" strike="noStrike" cap="none">
                    <a:solidFill>
                      <a:schemeClr val="dk1"/>
                    </a:solidFill>
                    <a:latin typeface="Lexend"/>
                    <a:ea typeface="Lexend"/>
                    <a:cs typeface="Lexend"/>
                    <a:sym typeface="Lexend"/>
                  </a:defRPr>
                </a:lvl2pPr>
                <a:lvl3pPr marL="1371600" marR="0" lvl="2" indent="-317500" algn="ct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Lexend"/>
                  <a:buNone/>
                  <a:defRPr sz="1400" b="0" i="0" u="none" strike="noStrike" cap="none">
                    <a:solidFill>
                      <a:schemeClr val="dk1"/>
                    </a:solidFill>
                    <a:latin typeface="Lexend"/>
                    <a:ea typeface="Lexend"/>
                    <a:cs typeface="Lexend"/>
                    <a:sym typeface="Lexend"/>
                  </a:defRPr>
                </a:lvl3pPr>
                <a:lvl4pPr marL="1828800" marR="0" lvl="3" indent="-317500" algn="ct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Lexend"/>
                  <a:buNone/>
                  <a:defRPr sz="1400" b="0" i="0" u="none" strike="noStrike" cap="none">
                    <a:solidFill>
                      <a:schemeClr val="dk1"/>
                    </a:solidFill>
                    <a:latin typeface="Lexend"/>
                    <a:ea typeface="Lexend"/>
                    <a:cs typeface="Lexend"/>
                    <a:sym typeface="Lexend"/>
                  </a:defRPr>
                </a:lvl4pPr>
                <a:lvl5pPr marL="2286000" marR="0" lvl="4" indent="-317500" algn="ct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Lexend"/>
                  <a:buNone/>
                  <a:defRPr sz="1400" b="0" i="0" u="none" strike="noStrike" cap="none">
                    <a:solidFill>
                      <a:schemeClr val="dk1"/>
                    </a:solidFill>
                    <a:latin typeface="Lexend"/>
                    <a:ea typeface="Lexend"/>
                    <a:cs typeface="Lexend"/>
                    <a:sym typeface="Lexend"/>
                  </a:defRPr>
                </a:lvl5pPr>
                <a:lvl6pPr marL="2743200" marR="0" lvl="5" indent="-317500" algn="ct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Lexend"/>
                  <a:buNone/>
                  <a:defRPr sz="1400" b="0" i="0" u="none" strike="noStrike" cap="none">
                    <a:solidFill>
                      <a:schemeClr val="dk1"/>
                    </a:solidFill>
                    <a:latin typeface="Lexend"/>
                    <a:ea typeface="Lexend"/>
                    <a:cs typeface="Lexend"/>
                    <a:sym typeface="Lexend"/>
                  </a:defRPr>
                </a:lvl6pPr>
                <a:lvl7pPr marL="3200400" marR="0" lvl="6" indent="-317500" algn="ct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Lexend"/>
                  <a:buNone/>
                  <a:defRPr sz="1400" b="0" i="0" u="none" strike="noStrike" cap="none">
                    <a:solidFill>
                      <a:schemeClr val="dk1"/>
                    </a:solidFill>
                    <a:latin typeface="Lexend"/>
                    <a:ea typeface="Lexend"/>
                    <a:cs typeface="Lexend"/>
                    <a:sym typeface="Lexend"/>
                  </a:defRPr>
                </a:lvl7pPr>
                <a:lvl8pPr marL="3657600" marR="0" lvl="7" indent="-317500" algn="ct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Lexend"/>
                  <a:buNone/>
                  <a:defRPr sz="1400" b="0" i="0" u="none" strike="noStrike" cap="none">
                    <a:solidFill>
                      <a:schemeClr val="dk1"/>
                    </a:solidFill>
                    <a:latin typeface="Lexend"/>
                    <a:ea typeface="Lexend"/>
                    <a:cs typeface="Lexend"/>
                    <a:sym typeface="Lexend"/>
                  </a:defRPr>
                </a:lvl8pPr>
                <a:lvl9pPr marL="4114800" marR="0" lvl="8" indent="-317500" algn="ct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chemeClr val="dk1"/>
                  </a:buClr>
                  <a:buSzPts val="1400"/>
                  <a:buFont typeface="Lexend"/>
                  <a:buNone/>
                  <a:defRPr sz="1400" b="0" i="0" u="none" strike="noStrike" cap="none">
                    <a:solidFill>
                      <a:schemeClr val="dk1"/>
                    </a:solidFill>
                    <a:latin typeface="Lexend"/>
                    <a:ea typeface="Lexend"/>
                    <a:cs typeface="Lexend"/>
                    <a:sym typeface="Lexend"/>
                  </a:defRPr>
                </a:lvl9pPr>
              </a:lstStyle>
              <a:p>
                <a:pPr marL="0" indent="0"/>
                <a:r>
                  <a:rPr lang="en-US" sz="1600" dirty="0"/>
                  <a:t>Between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GB" sz="1600" dirty="0"/>
                  <a:t> 1000 – 2000K Na D and K D lines shape the absorption spectrum between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600" dirty="0"/>
                  <a:t>0.5 – 1 microns</a:t>
                </a:r>
              </a:p>
            </p:txBody>
          </p:sp>
        </mc:Choice>
        <mc:Fallback xmlns="">
          <p:sp>
            <p:nvSpPr>
              <p:cNvPr id="13" name="Google Shape;1035;p46">
                <a:extLst>
                  <a:ext uri="{FF2B5EF4-FFF2-40B4-BE49-F238E27FC236}">
                    <a16:creationId xmlns:a16="http://schemas.microsoft.com/office/drawing/2014/main" id="{FF23FD69-911C-6E68-C66C-BE335D66F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110" y="1661405"/>
                <a:ext cx="2854034" cy="1385894"/>
              </a:xfrm>
              <a:prstGeom prst="rect">
                <a:avLst/>
              </a:prstGeom>
              <a:blipFill>
                <a:blip r:embed="rId3"/>
                <a:stretch>
                  <a:fillRect l="-1327"/>
                </a:stretch>
              </a:blipFill>
              <a:ln w="25400">
                <a:noFill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sX0" fmla="*/ 0 w 2854034"/>
                          <a:gd name="csY0" fmla="*/ 0 h 1385894"/>
                          <a:gd name="csX1" fmla="*/ 542266 w 2854034"/>
                          <a:gd name="csY1" fmla="*/ 0 h 1385894"/>
                          <a:gd name="csX2" fmla="*/ 1027452 w 2854034"/>
                          <a:gd name="csY2" fmla="*/ 0 h 1385894"/>
                          <a:gd name="csX3" fmla="*/ 1655340 w 2854034"/>
                          <a:gd name="csY3" fmla="*/ 0 h 1385894"/>
                          <a:gd name="csX4" fmla="*/ 2197606 w 2854034"/>
                          <a:gd name="csY4" fmla="*/ 0 h 1385894"/>
                          <a:gd name="csX5" fmla="*/ 2854034 w 2854034"/>
                          <a:gd name="csY5" fmla="*/ 0 h 1385894"/>
                          <a:gd name="csX6" fmla="*/ 2854034 w 2854034"/>
                          <a:gd name="csY6" fmla="*/ 489683 h 1385894"/>
                          <a:gd name="csX7" fmla="*/ 2854034 w 2854034"/>
                          <a:gd name="csY7" fmla="*/ 951647 h 1385894"/>
                          <a:gd name="csX8" fmla="*/ 2854034 w 2854034"/>
                          <a:gd name="csY8" fmla="*/ 1385894 h 1385894"/>
                          <a:gd name="csX9" fmla="*/ 2340308 w 2854034"/>
                          <a:gd name="csY9" fmla="*/ 1385894 h 1385894"/>
                          <a:gd name="csX10" fmla="*/ 1769501 w 2854034"/>
                          <a:gd name="csY10" fmla="*/ 1385894 h 1385894"/>
                          <a:gd name="csX11" fmla="*/ 1198694 w 2854034"/>
                          <a:gd name="csY11" fmla="*/ 1385894 h 1385894"/>
                          <a:gd name="csX12" fmla="*/ 656428 w 2854034"/>
                          <a:gd name="csY12" fmla="*/ 1385894 h 1385894"/>
                          <a:gd name="csX13" fmla="*/ 0 w 2854034"/>
                          <a:gd name="csY13" fmla="*/ 1385894 h 1385894"/>
                          <a:gd name="csX14" fmla="*/ 0 w 2854034"/>
                          <a:gd name="csY14" fmla="*/ 896211 h 1385894"/>
                          <a:gd name="csX15" fmla="*/ 0 w 2854034"/>
                          <a:gd name="csY15" fmla="*/ 406529 h 1385894"/>
                          <a:gd name="csX16" fmla="*/ 0 w 2854034"/>
                          <a:gd name="csY16" fmla="*/ 0 h 1385894"/>
                        </a:gdLst>
                        <a:ahLst/>
                        <a:cxnLst>
                          <a:cxn ang="0">
                            <a:pos x="csX0" y="csY0"/>
                          </a:cxn>
                          <a:cxn ang="0">
                            <a:pos x="csX1" y="csY1"/>
                          </a:cxn>
                          <a:cxn ang="0">
                            <a:pos x="csX2" y="csY2"/>
                          </a:cxn>
                          <a:cxn ang="0">
                            <a:pos x="csX3" y="csY3"/>
                          </a:cxn>
                          <a:cxn ang="0">
                            <a:pos x="csX4" y="csY4"/>
                          </a:cxn>
                          <a:cxn ang="0">
                            <a:pos x="csX5" y="csY5"/>
                          </a:cxn>
                          <a:cxn ang="0">
                            <a:pos x="csX6" y="csY6"/>
                          </a:cxn>
                          <a:cxn ang="0">
                            <a:pos x="csX7" y="csY7"/>
                          </a:cxn>
                          <a:cxn ang="0">
                            <a:pos x="csX8" y="csY8"/>
                          </a:cxn>
                          <a:cxn ang="0">
                            <a:pos x="csX9" y="csY9"/>
                          </a:cxn>
                          <a:cxn ang="0">
                            <a:pos x="csX10" y="csY10"/>
                          </a:cxn>
                          <a:cxn ang="0">
                            <a:pos x="csX11" y="csY11"/>
                          </a:cxn>
                          <a:cxn ang="0">
                            <a:pos x="csX12" y="csY12"/>
                          </a:cxn>
                          <a:cxn ang="0">
                            <a:pos x="csX13" y="csY13"/>
                          </a:cxn>
                          <a:cxn ang="0">
                            <a:pos x="csX14" y="csY14"/>
                          </a:cxn>
                          <a:cxn ang="0">
                            <a:pos x="csX15" y="csY15"/>
                          </a:cxn>
                          <a:cxn ang="0">
                            <a:pos x="csX16" y="csY16"/>
                          </a:cxn>
                        </a:cxnLst>
                        <a:rect l="l" t="t" r="r" b="b"/>
                        <a:pathLst>
                          <a:path w="2854034" h="1385894" extrusionOk="0">
                            <a:moveTo>
                              <a:pt x="0" y="0"/>
                            </a:moveTo>
                            <a:cubicBezTo>
                              <a:pt x="258043" y="-20339"/>
                              <a:pt x="431227" y="31010"/>
                              <a:pt x="542266" y="0"/>
                            </a:cubicBezTo>
                            <a:cubicBezTo>
                              <a:pt x="653305" y="-31010"/>
                              <a:pt x="854370" y="14391"/>
                              <a:pt x="1027452" y="0"/>
                            </a:cubicBezTo>
                            <a:cubicBezTo>
                              <a:pt x="1200534" y="-14391"/>
                              <a:pt x="1383304" y="70467"/>
                              <a:pt x="1655340" y="0"/>
                            </a:cubicBezTo>
                            <a:cubicBezTo>
                              <a:pt x="1927376" y="-70467"/>
                              <a:pt x="1951414" y="18018"/>
                              <a:pt x="2197606" y="0"/>
                            </a:cubicBezTo>
                            <a:cubicBezTo>
                              <a:pt x="2443798" y="-18018"/>
                              <a:pt x="2627472" y="33357"/>
                              <a:pt x="2854034" y="0"/>
                            </a:cubicBezTo>
                            <a:cubicBezTo>
                              <a:pt x="2878452" y="119756"/>
                              <a:pt x="2828881" y="338162"/>
                              <a:pt x="2854034" y="489683"/>
                            </a:cubicBezTo>
                            <a:cubicBezTo>
                              <a:pt x="2879187" y="641204"/>
                              <a:pt x="2849348" y="770411"/>
                              <a:pt x="2854034" y="951647"/>
                            </a:cubicBezTo>
                            <a:cubicBezTo>
                              <a:pt x="2858720" y="1132883"/>
                              <a:pt x="2816351" y="1274664"/>
                              <a:pt x="2854034" y="1385894"/>
                            </a:cubicBezTo>
                            <a:cubicBezTo>
                              <a:pt x="2748376" y="1412787"/>
                              <a:pt x="2483350" y="1350573"/>
                              <a:pt x="2340308" y="1385894"/>
                            </a:cubicBezTo>
                            <a:cubicBezTo>
                              <a:pt x="2197266" y="1421215"/>
                              <a:pt x="2050671" y="1331544"/>
                              <a:pt x="1769501" y="1385894"/>
                            </a:cubicBezTo>
                            <a:cubicBezTo>
                              <a:pt x="1488331" y="1440244"/>
                              <a:pt x="1364186" y="1370640"/>
                              <a:pt x="1198694" y="1385894"/>
                            </a:cubicBezTo>
                            <a:cubicBezTo>
                              <a:pt x="1033202" y="1401148"/>
                              <a:pt x="768797" y="1321043"/>
                              <a:pt x="656428" y="1385894"/>
                            </a:cubicBezTo>
                            <a:cubicBezTo>
                              <a:pt x="544059" y="1450745"/>
                              <a:pt x="178034" y="1373526"/>
                              <a:pt x="0" y="1385894"/>
                            </a:cubicBezTo>
                            <a:cubicBezTo>
                              <a:pt x="-20138" y="1154418"/>
                              <a:pt x="54814" y="1118190"/>
                              <a:pt x="0" y="896211"/>
                            </a:cubicBezTo>
                            <a:cubicBezTo>
                              <a:pt x="-54814" y="674232"/>
                              <a:pt x="7386" y="559409"/>
                              <a:pt x="0" y="406529"/>
                            </a:cubicBezTo>
                            <a:cubicBezTo>
                              <a:pt x="-7386" y="253649"/>
                              <a:pt x="36206" y="109899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L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Google Shape;1035;p46">
            <a:extLst>
              <a:ext uri="{FF2B5EF4-FFF2-40B4-BE49-F238E27FC236}">
                <a16:creationId xmlns:a16="http://schemas.microsoft.com/office/drawing/2014/main" id="{57FDB827-862D-164A-A72D-806B97C03B3E}"/>
              </a:ext>
            </a:extLst>
          </p:cNvPr>
          <p:cNvSpPr txBox="1">
            <a:spLocks/>
          </p:cNvSpPr>
          <p:nvPr/>
        </p:nvSpPr>
        <p:spPr>
          <a:xfrm>
            <a:off x="1715178" y="1205098"/>
            <a:ext cx="2638999" cy="276999"/>
          </a:xfrm>
          <a:prstGeom prst="rect">
            <a:avLst/>
          </a:prstGeom>
          <a:noFill/>
          <a:ln w="25400"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sX0" fmla="*/ 0 w 1144402"/>
                      <a:gd name="csY0" fmla="*/ 0 h 407632"/>
                      <a:gd name="csX1" fmla="*/ 1144402 w 1144402"/>
                      <a:gd name="csY1" fmla="*/ 0 h 407632"/>
                      <a:gd name="csX2" fmla="*/ 1144402 w 1144402"/>
                      <a:gd name="csY2" fmla="*/ 407632 h 407632"/>
                      <a:gd name="csX3" fmla="*/ 0 w 1144402"/>
                      <a:gd name="csY3" fmla="*/ 407632 h 407632"/>
                      <a:gd name="csX4" fmla="*/ 0 w 1144402"/>
                      <a:gd name="csY4" fmla="*/ 0 h 407632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</a:cxnLst>
                    <a:rect l="l" t="t" r="r" b="b"/>
                    <a:pathLst>
                      <a:path w="1144402" h="407632" extrusionOk="0">
                        <a:moveTo>
                          <a:pt x="0" y="0"/>
                        </a:moveTo>
                        <a:cubicBezTo>
                          <a:pt x="309538" y="-50076"/>
                          <a:pt x="870774" y="-32964"/>
                          <a:pt x="1144402" y="0"/>
                        </a:cubicBezTo>
                        <a:cubicBezTo>
                          <a:pt x="1160943" y="169371"/>
                          <a:pt x="1157178" y="321265"/>
                          <a:pt x="1144402" y="407632"/>
                        </a:cubicBezTo>
                        <a:cubicBezTo>
                          <a:pt x="630014" y="318463"/>
                          <a:pt x="373289" y="452676"/>
                          <a:pt x="0" y="407632"/>
                        </a:cubicBezTo>
                        <a:cubicBezTo>
                          <a:pt x="13931" y="209523"/>
                          <a:pt x="-21906" y="14624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000" b="0" i="0" u="none" strike="noStrike" cap="none">
                <a:solidFill>
                  <a:srgbClr val="19191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pPr marL="0" indent="0"/>
            <a:r>
              <a:rPr lang="en-GB" dirty="0">
                <a:solidFill>
                  <a:srgbClr val="DA71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(0.5891, 0.5897 nm)</a:t>
            </a:r>
          </a:p>
        </p:txBody>
      </p:sp>
      <p:sp>
        <p:nvSpPr>
          <p:cNvPr id="15" name="Google Shape;1035;p46">
            <a:extLst>
              <a:ext uri="{FF2B5EF4-FFF2-40B4-BE49-F238E27FC236}">
                <a16:creationId xmlns:a16="http://schemas.microsoft.com/office/drawing/2014/main" id="{63499902-807F-0CA4-C03C-282FCC6DA8A9}"/>
              </a:ext>
            </a:extLst>
          </p:cNvPr>
          <p:cNvSpPr txBox="1">
            <a:spLocks/>
          </p:cNvSpPr>
          <p:nvPr/>
        </p:nvSpPr>
        <p:spPr>
          <a:xfrm>
            <a:off x="2420930" y="1584534"/>
            <a:ext cx="2057925" cy="276999"/>
          </a:xfrm>
          <a:prstGeom prst="rect">
            <a:avLst/>
          </a:prstGeom>
          <a:noFill/>
          <a:ln w="25400"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sX0" fmla="*/ 0 w 1144402"/>
                      <a:gd name="csY0" fmla="*/ 0 h 407632"/>
                      <a:gd name="csX1" fmla="*/ 1144402 w 1144402"/>
                      <a:gd name="csY1" fmla="*/ 0 h 407632"/>
                      <a:gd name="csX2" fmla="*/ 1144402 w 1144402"/>
                      <a:gd name="csY2" fmla="*/ 407632 h 407632"/>
                      <a:gd name="csX3" fmla="*/ 0 w 1144402"/>
                      <a:gd name="csY3" fmla="*/ 407632 h 407632"/>
                      <a:gd name="csX4" fmla="*/ 0 w 1144402"/>
                      <a:gd name="csY4" fmla="*/ 0 h 407632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</a:cxnLst>
                    <a:rect l="l" t="t" r="r" b="b"/>
                    <a:pathLst>
                      <a:path w="1144402" h="407632" extrusionOk="0">
                        <a:moveTo>
                          <a:pt x="0" y="0"/>
                        </a:moveTo>
                        <a:cubicBezTo>
                          <a:pt x="309538" y="-50076"/>
                          <a:pt x="870774" y="-32964"/>
                          <a:pt x="1144402" y="0"/>
                        </a:cubicBezTo>
                        <a:cubicBezTo>
                          <a:pt x="1160943" y="169371"/>
                          <a:pt x="1157178" y="321265"/>
                          <a:pt x="1144402" y="407632"/>
                        </a:cubicBezTo>
                        <a:cubicBezTo>
                          <a:pt x="630014" y="318463"/>
                          <a:pt x="373289" y="452676"/>
                          <a:pt x="0" y="407632"/>
                        </a:cubicBezTo>
                        <a:cubicBezTo>
                          <a:pt x="13931" y="209523"/>
                          <a:pt x="-21906" y="14624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000" b="0" i="0" u="none" strike="noStrike" cap="none">
                <a:solidFill>
                  <a:srgbClr val="19191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pPr marL="0" indent="0"/>
            <a:r>
              <a:rPr lang="en-GB" dirty="0">
                <a:solidFill>
                  <a:srgbClr val="DA71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(0.7667, 0.7701 nm)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400E13-A747-C4A0-8D78-E2E2955F08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000" y="1144800"/>
            <a:ext cx="5663805" cy="351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65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11E5E6-7CFA-975F-B506-E3F3894178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09169EF-E30A-68E8-E6F2-CD23C20F78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LU" dirty="0"/>
              <a:t>siebenaler@strw.leidenuniv.nl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57BAEC67-B9FB-3FDA-7A45-9F15241112F2}"/>
              </a:ext>
            </a:extLst>
          </p:cNvPr>
          <p:cNvSpPr txBox="1">
            <a:spLocks/>
          </p:cNvSpPr>
          <p:nvPr/>
        </p:nvSpPr>
        <p:spPr>
          <a:xfrm>
            <a:off x="162435" y="124708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r>
              <a:rPr lang="en-LU" dirty="0"/>
              <a:t>Summary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EE863772-8554-9E08-D3A6-C430F9BAEE39}"/>
              </a:ext>
            </a:extLst>
          </p:cNvPr>
          <p:cNvSpPr txBox="1">
            <a:spLocks/>
          </p:cNvSpPr>
          <p:nvPr/>
        </p:nvSpPr>
        <p:spPr>
          <a:xfrm>
            <a:off x="8594844" y="0"/>
            <a:ext cx="238180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000" b="0" i="0" u="none" strike="noStrike" cap="none">
                <a:solidFill>
                  <a:srgbClr val="19191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r>
              <a:rPr lang="en-LU" sz="1400" b="1" dirty="0"/>
              <a:t>12</a:t>
            </a:r>
          </a:p>
        </p:txBody>
      </p:sp>
      <p:sp>
        <p:nvSpPr>
          <p:cNvPr id="56" name="Google Shape;1035;p46">
            <a:extLst>
              <a:ext uri="{FF2B5EF4-FFF2-40B4-BE49-F238E27FC236}">
                <a16:creationId xmlns:a16="http://schemas.microsoft.com/office/drawing/2014/main" id="{9680C00A-FD91-14D4-FDBF-AE1572DF3602}"/>
              </a:ext>
            </a:extLst>
          </p:cNvPr>
          <p:cNvSpPr txBox="1">
            <a:spLocks/>
          </p:cNvSpPr>
          <p:nvPr/>
        </p:nvSpPr>
        <p:spPr>
          <a:xfrm>
            <a:off x="1008810" y="890495"/>
            <a:ext cx="3563190" cy="1248754"/>
          </a:xfrm>
          <a:custGeom>
            <a:avLst/>
            <a:gdLst>
              <a:gd name="csX0" fmla="*/ 0 w 3563190"/>
              <a:gd name="csY0" fmla="*/ 0 h 1248754"/>
              <a:gd name="csX1" fmla="*/ 558233 w 3563190"/>
              <a:gd name="csY1" fmla="*/ 0 h 1248754"/>
              <a:gd name="csX2" fmla="*/ 1045202 w 3563190"/>
              <a:gd name="csY2" fmla="*/ 0 h 1248754"/>
              <a:gd name="csX3" fmla="*/ 1710331 w 3563190"/>
              <a:gd name="csY3" fmla="*/ 0 h 1248754"/>
              <a:gd name="csX4" fmla="*/ 2268564 w 3563190"/>
              <a:gd name="csY4" fmla="*/ 0 h 1248754"/>
              <a:gd name="csX5" fmla="*/ 2826797 w 3563190"/>
              <a:gd name="csY5" fmla="*/ 0 h 1248754"/>
              <a:gd name="csX6" fmla="*/ 3563190 w 3563190"/>
              <a:gd name="csY6" fmla="*/ 0 h 1248754"/>
              <a:gd name="csX7" fmla="*/ 3563190 w 3563190"/>
              <a:gd name="csY7" fmla="*/ 391276 h 1248754"/>
              <a:gd name="csX8" fmla="*/ 3563190 w 3563190"/>
              <a:gd name="csY8" fmla="*/ 807528 h 1248754"/>
              <a:gd name="csX9" fmla="*/ 3563190 w 3563190"/>
              <a:gd name="csY9" fmla="*/ 1248754 h 1248754"/>
              <a:gd name="csX10" fmla="*/ 3040589 w 3563190"/>
              <a:gd name="csY10" fmla="*/ 1248754 h 1248754"/>
              <a:gd name="csX11" fmla="*/ 2446724 w 3563190"/>
              <a:gd name="csY11" fmla="*/ 1248754 h 1248754"/>
              <a:gd name="csX12" fmla="*/ 1888491 w 3563190"/>
              <a:gd name="csY12" fmla="*/ 1248754 h 1248754"/>
              <a:gd name="csX13" fmla="*/ 1223362 w 3563190"/>
              <a:gd name="csY13" fmla="*/ 1248754 h 1248754"/>
              <a:gd name="csX14" fmla="*/ 558233 w 3563190"/>
              <a:gd name="csY14" fmla="*/ 1248754 h 1248754"/>
              <a:gd name="csX15" fmla="*/ 0 w 3563190"/>
              <a:gd name="csY15" fmla="*/ 1248754 h 1248754"/>
              <a:gd name="csX16" fmla="*/ 0 w 3563190"/>
              <a:gd name="csY16" fmla="*/ 832503 h 1248754"/>
              <a:gd name="csX17" fmla="*/ 0 w 3563190"/>
              <a:gd name="csY17" fmla="*/ 428739 h 1248754"/>
              <a:gd name="csX18" fmla="*/ 0 w 3563190"/>
              <a:gd name="csY18" fmla="*/ 0 h 124875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3563190" h="1248754" extrusionOk="0">
                <a:moveTo>
                  <a:pt x="0" y="0"/>
                </a:moveTo>
                <a:cubicBezTo>
                  <a:pt x="202087" y="-24006"/>
                  <a:pt x="353822" y="15831"/>
                  <a:pt x="558233" y="0"/>
                </a:cubicBezTo>
                <a:cubicBezTo>
                  <a:pt x="762644" y="-15831"/>
                  <a:pt x="942205" y="28845"/>
                  <a:pt x="1045202" y="0"/>
                </a:cubicBezTo>
                <a:cubicBezTo>
                  <a:pt x="1148199" y="-28845"/>
                  <a:pt x="1424128" y="8979"/>
                  <a:pt x="1710331" y="0"/>
                </a:cubicBezTo>
                <a:cubicBezTo>
                  <a:pt x="1996534" y="-8979"/>
                  <a:pt x="2111894" y="38727"/>
                  <a:pt x="2268564" y="0"/>
                </a:cubicBezTo>
                <a:cubicBezTo>
                  <a:pt x="2425234" y="-38727"/>
                  <a:pt x="2687652" y="39319"/>
                  <a:pt x="2826797" y="0"/>
                </a:cubicBezTo>
                <a:cubicBezTo>
                  <a:pt x="2965942" y="-39319"/>
                  <a:pt x="3344446" y="39547"/>
                  <a:pt x="3563190" y="0"/>
                </a:cubicBezTo>
                <a:cubicBezTo>
                  <a:pt x="3597658" y="178732"/>
                  <a:pt x="3559663" y="289758"/>
                  <a:pt x="3563190" y="391276"/>
                </a:cubicBezTo>
                <a:cubicBezTo>
                  <a:pt x="3566717" y="492794"/>
                  <a:pt x="3557116" y="655314"/>
                  <a:pt x="3563190" y="807528"/>
                </a:cubicBezTo>
                <a:cubicBezTo>
                  <a:pt x="3569264" y="959742"/>
                  <a:pt x="3517445" y="1071568"/>
                  <a:pt x="3563190" y="1248754"/>
                </a:cubicBezTo>
                <a:cubicBezTo>
                  <a:pt x="3457463" y="1255826"/>
                  <a:pt x="3239551" y="1202298"/>
                  <a:pt x="3040589" y="1248754"/>
                </a:cubicBezTo>
                <a:cubicBezTo>
                  <a:pt x="2841627" y="1295210"/>
                  <a:pt x="2584364" y="1223589"/>
                  <a:pt x="2446724" y="1248754"/>
                </a:cubicBezTo>
                <a:cubicBezTo>
                  <a:pt x="2309084" y="1273919"/>
                  <a:pt x="2119826" y="1233564"/>
                  <a:pt x="1888491" y="1248754"/>
                </a:cubicBezTo>
                <a:cubicBezTo>
                  <a:pt x="1657156" y="1263944"/>
                  <a:pt x="1359970" y="1184292"/>
                  <a:pt x="1223362" y="1248754"/>
                </a:cubicBezTo>
                <a:cubicBezTo>
                  <a:pt x="1086754" y="1313216"/>
                  <a:pt x="734252" y="1244280"/>
                  <a:pt x="558233" y="1248754"/>
                </a:cubicBezTo>
                <a:cubicBezTo>
                  <a:pt x="382214" y="1253228"/>
                  <a:pt x="157967" y="1209328"/>
                  <a:pt x="0" y="1248754"/>
                </a:cubicBezTo>
                <a:cubicBezTo>
                  <a:pt x="-5604" y="1120288"/>
                  <a:pt x="43051" y="984747"/>
                  <a:pt x="0" y="832503"/>
                </a:cubicBezTo>
                <a:cubicBezTo>
                  <a:pt x="-43051" y="680259"/>
                  <a:pt x="4651" y="607205"/>
                  <a:pt x="0" y="428739"/>
                </a:cubicBezTo>
                <a:cubicBezTo>
                  <a:pt x="-4651" y="250273"/>
                  <a:pt x="42230" y="86971"/>
                  <a:pt x="0" y="0"/>
                </a:cubicBezTo>
                <a:close/>
              </a:path>
            </a:pathLst>
          </a:custGeom>
          <a:noFill/>
          <a:ln w="2540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000" b="0" i="0" u="none" strike="noStrike" cap="none">
                <a:solidFill>
                  <a:srgbClr val="19191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pPr marL="0" indent="0"/>
            <a:r>
              <a:rPr lang="en-US" sz="2400" b="1" dirty="0"/>
              <a:t>Unified Theory is crucial</a:t>
            </a:r>
          </a:p>
          <a:p>
            <a:pPr marL="0" indent="0"/>
            <a:r>
              <a:rPr lang="en-US" sz="1600" dirty="0"/>
              <a:t>At </a:t>
            </a:r>
            <a:r>
              <a:rPr lang="en-US" sz="1600" i="1" dirty="0"/>
              <a:t>P </a:t>
            </a:r>
            <a:r>
              <a:rPr lang="en-US" sz="1600" dirty="0"/>
              <a:t>&gt;500 bar the line profiles show strong deviations from Lorentz profiles</a:t>
            </a:r>
          </a:p>
        </p:txBody>
      </p:sp>
      <p:sp>
        <p:nvSpPr>
          <p:cNvPr id="57" name="Google Shape;1035;p46">
            <a:extLst>
              <a:ext uri="{FF2B5EF4-FFF2-40B4-BE49-F238E27FC236}">
                <a16:creationId xmlns:a16="http://schemas.microsoft.com/office/drawing/2014/main" id="{F36DF8F2-1938-DD7D-A762-25A15307F726}"/>
              </a:ext>
            </a:extLst>
          </p:cNvPr>
          <p:cNvSpPr txBox="1">
            <a:spLocks/>
          </p:cNvSpPr>
          <p:nvPr/>
        </p:nvSpPr>
        <p:spPr>
          <a:xfrm>
            <a:off x="498172" y="942172"/>
            <a:ext cx="784364" cy="572700"/>
          </a:xfrm>
          <a:custGeom>
            <a:avLst/>
            <a:gdLst>
              <a:gd name="csX0" fmla="*/ 0 w 784364"/>
              <a:gd name="csY0" fmla="*/ 0 h 572700"/>
              <a:gd name="csX1" fmla="*/ 384338 w 784364"/>
              <a:gd name="csY1" fmla="*/ 0 h 572700"/>
              <a:gd name="csX2" fmla="*/ 784364 w 784364"/>
              <a:gd name="csY2" fmla="*/ 0 h 572700"/>
              <a:gd name="csX3" fmla="*/ 784364 w 784364"/>
              <a:gd name="csY3" fmla="*/ 572700 h 572700"/>
              <a:gd name="csX4" fmla="*/ 392182 w 784364"/>
              <a:gd name="csY4" fmla="*/ 572700 h 572700"/>
              <a:gd name="csX5" fmla="*/ 0 w 784364"/>
              <a:gd name="csY5" fmla="*/ 572700 h 572700"/>
              <a:gd name="csX6" fmla="*/ 0 w 784364"/>
              <a:gd name="csY6" fmla="*/ 0 h 5727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784364" h="572700" extrusionOk="0">
                <a:moveTo>
                  <a:pt x="0" y="0"/>
                </a:moveTo>
                <a:cubicBezTo>
                  <a:pt x="138242" y="-32690"/>
                  <a:pt x="268997" y="44366"/>
                  <a:pt x="384338" y="0"/>
                </a:cubicBezTo>
                <a:cubicBezTo>
                  <a:pt x="499679" y="-44366"/>
                  <a:pt x="693189" y="4167"/>
                  <a:pt x="784364" y="0"/>
                </a:cubicBezTo>
                <a:cubicBezTo>
                  <a:pt x="789543" y="165741"/>
                  <a:pt x="745723" y="367698"/>
                  <a:pt x="784364" y="572700"/>
                </a:cubicBezTo>
                <a:cubicBezTo>
                  <a:pt x="648163" y="578294"/>
                  <a:pt x="563670" y="540167"/>
                  <a:pt x="392182" y="572700"/>
                </a:cubicBezTo>
                <a:cubicBezTo>
                  <a:pt x="220694" y="605233"/>
                  <a:pt x="147539" y="557741"/>
                  <a:pt x="0" y="572700"/>
                </a:cubicBezTo>
                <a:cubicBezTo>
                  <a:pt x="-3565" y="382886"/>
                  <a:pt x="29823" y="276848"/>
                  <a:pt x="0" y="0"/>
                </a:cubicBezTo>
                <a:close/>
              </a:path>
            </a:pathLst>
          </a:custGeom>
          <a:noFill/>
          <a:ln w="2540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000" b="0" i="0" u="none" strike="noStrike" cap="none">
                <a:solidFill>
                  <a:srgbClr val="19191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pPr marL="0" indent="0"/>
            <a:r>
              <a:rPr lang="en-US" sz="3600" b="1" dirty="0">
                <a:solidFill>
                  <a:srgbClr val="3A3A6F"/>
                </a:solidFill>
              </a:rPr>
              <a:t>1</a:t>
            </a:r>
            <a:endParaRPr lang="en-GB" sz="3600" b="1" dirty="0">
              <a:solidFill>
                <a:srgbClr val="3A3A6F"/>
              </a:solidFill>
            </a:endParaRPr>
          </a:p>
        </p:txBody>
      </p:sp>
      <p:sp>
        <p:nvSpPr>
          <p:cNvPr id="62" name="Google Shape;1035;p46">
            <a:extLst>
              <a:ext uri="{FF2B5EF4-FFF2-40B4-BE49-F238E27FC236}">
                <a16:creationId xmlns:a16="http://schemas.microsoft.com/office/drawing/2014/main" id="{A7363ED0-13F0-521D-6100-12E5D4FCA5CD}"/>
              </a:ext>
            </a:extLst>
          </p:cNvPr>
          <p:cNvSpPr txBox="1">
            <a:spLocks/>
          </p:cNvSpPr>
          <p:nvPr/>
        </p:nvSpPr>
        <p:spPr>
          <a:xfrm>
            <a:off x="5082638" y="889200"/>
            <a:ext cx="3563190" cy="1248754"/>
          </a:xfrm>
          <a:custGeom>
            <a:avLst/>
            <a:gdLst>
              <a:gd name="csX0" fmla="*/ 0 w 3563190"/>
              <a:gd name="csY0" fmla="*/ 0 h 1248754"/>
              <a:gd name="csX1" fmla="*/ 558233 w 3563190"/>
              <a:gd name="csY1" fmla="*/ 0 h 1248754"/>
              <a:gd name="csX2" fmla="*/ 1045202 w 3563190"/>
              <a:gd name="csY2" fmla="*/ 0 h 1248754"/>
              <a:gd name="csX3" fmla="*/ 1710331 w 3563190"/>
              <a:gd name="csY3" fmla="*/ 0 h 1248754"/>
              <a:gd name="csX4" fmla="*/ 2268564 w 3563190"/>
              <a:gd name="csY4" fmla="*/ 0 h 1248754"/>
              <a:gd name="csX5" fmla="*/ 2826797 w 3563190"/>
              <a:gd name="csY5" fmla="*/ 0 h 1248754"/>
              <a:gd name="csX6" fmla="*/ 3563190 w 3563190"/>
              <a:gd name="csY6" fmla="*/ 0 h 1248754"/>
              <a:gd name="csX7" fmla="*/ 3563190 w 3563190"/>
              <a:gd name="csY7" fmla="*/ 391276 h 1248754"/>
              <a:gd name="csX8" fmla="*/ 3563190 w 3563190"/>
              <a:gd name="csY8" fmla="*/ 807528 h 1248754"/>
              <a:gd name="csX9" fmla="*/ 3563190 w 3563190"/>
              <a:gd name="csY9" fmla="*/ 1248754 h 1248754"/>
              <a:gd name="csX10" fmla="*/ 3040589 w 3563190"/>
              <a:gd name="csY10" fmla="*/ 1248754 h 1248754"/>
              <a:gd name="csX11" fmla="*/ 2446724 w 3563190"/>
              <a:gd name="csY11" fmla="*/ 1248754 h 1248754"/>
              <a:gd name="csX12" fmla="*/ 1888491 w 3563190"/>
              <a:gd name="csY12" fmla="*/ 1248754 h 1248754"/>
              <a:gd name="csX13" fmla="*/ 1223362 w 3563190"/>
              <a:gd name="csY13" fmla="*/ 1248754 h 1248754"/>
              <a:gd name="csX14" fmla="*/ 558233 w 3563190"/>
              <a:gd name="csY14" fmla="*/ 1248754 h 1248754"/>
              <a:gd name="csX15" fmla="*/ 0 w 3563190"/>
              <a:gd name="csY15" fmla="*/ 1248754 h 1248754"/>
              <a:gd name="csX16" fmla="*/ 0 w 3563190"/>
              <a:gd name="csY16" fmla="*/ 832503 h 1248754"/>
              <a:gd name="csX17" fmla="*/ 0 w 3563190"/>
              <a:gd name="csY17" fmla="*/ 428739 h 1248754"/>
              <a:gd name="csX18" fmla="*/ 0 w 3563190"/>
              <a:gd name="csY18" fmla="*/ 0 h 124875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3563190" h="1248754" extrusionOk="0">
                <a:moveTo>
                  <a:pt x="0" y="0"/>
                </a:moveTo>
                <a:cubicBezTo>
                  <a:pt x="202087" y="-24006"/>
                  <a:pt x="353822" y="15831"/>
                  <a:pt x="558233" y="0"/>
                </a:cubicBezTo>
                <a:cubicBezTo>
                  <a:pt x="762644" y="-15831"/>
                  <a:pt x="942205" y="28845"/>
                  <a:pt x="1045202" y="0"/>
                </a:cubicBezTo>
                <a:cubicBezTo>
                  <a:pt x="1148199" y="-28845"/>
                  <a:pt x="1424128" y="8979"/>
                  <a:pt x="1710331" y="0"/>
                </a:cubicBezTo>
                <a:cubicBezTo>
                  <a:pt x="1996534" y="-8979"/>
                  <a:pt x="2111894" y="38727"/>
                  <a:pt x="2268564" y="0"/>
                </a:cubicBezTo>
                <a:cubicBezTo>
                  <a:pt x="2425234" y="-38727"/>
                  <a:pt x="2687652" y="39319"/>
                  <a:pt x="2826797" y="0"/>
                </a:cubicBezTo>
                <a:cubicBezTo>
                  <a:pt x="2965942" y="-39319"/>
                  <a:pt x="3344446" y="39547"/>
                  <a:pt x="3563190" y="0"/>
                </a:cubicBezTo>
                <a:cubicBezTo>
                  <a:pt x="3597658" y="178732"/>
                  <a:pt x="3559663" y="289758"/>
                  <a:pt x="3563190" y="391276"/>
                </a:cubicBezTo>
                <a:cubicBezTo>
                  <a:pt x="3566717" y="492794"/>
                  <a:pt x="3557116" y="655314"/>
                  <a:pt x="3563190" y="807528"/>
                </a:cubicBezTo>
                <a:cubicBezTo>
                  <a:pt x="3569264" y="959742"/>
                  <a:pt x="3517445" y="1071568"/>
                  <a:pt x="3563190" y="1248754"/>
                </a:cubicBezTo>
                <a:cubicBezTo>
                  <a:pt x="3457463" y="1255826"/>
                  <a:pt x="3239551" y="1202298"/>
                  <a:pt x="3040589" y="1248754"/>
                </a:cubicBezTo>
                <a:cubicBezTo>
                  <a:pt x="2841627" y="1295210"/>
                  <a:pt x="2584364" y="1223589"/>
                  <a:pt x="2446724" y="1248754"/>
                </a:cubicBezTo>
                <a:cubicBezTo>
                  <a:pt x="2309084" y="1273919"/>
                  <a:pt x="2119826" y="1233564"/>
                  <a:pt x="1888491" y="1248754"/>
                </a:cubicBezTo>
                <a:cubicBezTo>
                  <a:pt x="1657156" y="1263944"/>
                  <a:pt x="1359970" y="1184292"/>
                  <a:pt x="1223362" y="1248754"/>
                </a:cubicBezTo>
                <a:cubicBezTo>
                  <a:pt x="1086754" y="1313216"/>
                  <a:pt x="734252" y="1244280"/>
                  <a:pt x="558233" y="1248754"/>
                </a:cubicBezTo>
                <a:cubicBezTo>
                  <a:pt x="382214" y="1253228"/>
                  <a:pt x="157967" y="1209328"/>
                  <a:pt x="0" y="1248754"/>
                </a:cubicBezTo>
                <a:cubicBezTo>
                  <a:pt x="-5604" y="1120288"/>
                  <a:pt x="43051" y="984747"/>
                  <a:pt x="0" y="832503"/>
                </a:cubicBezTo>
                <a:cubicBezTo>
                  <a:pt x="-43051" y="680259"/>
                  <a:pt x="4651" y="607205"/>
                  <a:pt x="0" y="428739"/>
                </a:cubicBezTo>
                <a:cubicBezTo>
                  <a:pt x="-4651" y="250273"/>
                  <a:pt x="42230" y="86971"/>
                  <a:pt x="0" y="0"/>
                </a:cubicBezTo>
                <a:close/>
              </a:path>
            </a:pathLst>
          </a:custGeom>
          <a:noFill/>
          <a:ln w="2540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000" b="0" i="0" u="none" strike="noStrike" cap="none">
                <a:solidFill>
                  <a:srgbClr val="19191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pPr marL="0" indent="0"/>
            <a:r>
              <a:rPr lang="en-US" sz="2400" b="1" dirty="0"/>
              <a:t>Mean Opacities increase</a:t>
            </a:r>
          </a:p>
          <a:p>
            <a:pPr marL="0" indent="0"/>
            <a:r>
              <a:rPr lang="en-US" sz="1600" dirty="0"/>
              <a:t>Between 1000 – 4000 K there is a significant increase in the Rosseland-mean opacities</a:t>
            </a:r>
            <a:endParaRPr lang="en-GB" sz="1600" dirty="0"/>
          </a:p>
        </p:txBody>
      </p:sp>
      <p:sp>
        <p:nvSpPr>
          <p:cNvPr id="63" name="Google Shape;1035;p46">
            <a:extLst>
              <a:ext uri="{FF2B5EF4-FFF2-40B4-BE49-F238E27FC236}">
                <a16:creationId xmlns:a16="http://schemas.microsoft.com/office/drawing/2014/main" id="{14EA7906-1F91-E4A0-F59C-3732A1C8BFED}"/>
              </a:ext>
            </a:extLst>
          </p:cNvPr>
          <p:cNvSpPr txBox="1">
            <a:spLocks/>
          </p:cNvSpPr>
          <p:nvPr/>
        </p:nvSpPr>
        <p:spPr>
          <a:xfrm>
            <a:off x="4572000" y="943200"/>
            <a:ext cx="784364" cy="572700"/>
          </a:xfrm>
          <a:custGeom>
            <a:avLst/>
            <a:gdLst>
              <a:gd name="csX0" fmla="*/ 0 w 784364"/>
              <a:gd name="csY0" fmla="*/ 0 h 572700"/>
              <a:gd name="csX1" fmla="*/ 384338 w 784364"/>
              <a:gd name="csY1" fmla="*/ 0 h 572700"/>
              <a:gd name="csX2" fmla="*/ 784364 w 784364"/>
              <a:gd name="csY2" fmla="*/ 0 h 572700"/>
              <a:gd name="csX3" fmla="*/ 784364 w 784364"/>
              <a:gd name="csY3" fmla="*/ 572700 h 572700"/>
              <a:gd name="csX4" fmla="*/ 392182 w 784364"/>
              <a:gd name="csY4" fmla="*/ 572700 h 572700"/>
              <a:gd name="csX5" fmla="*/ 0 w 784364"/>
              <a:gd name="csY5" fmla="*/ 572700 h 572700"/>
              <a:gd name="csX6" fmla="*/ 0 w 784364"/>
              <a:gd name="csY6" fmla="*/ 0 h 5727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784364" h="572700" extrusionOk="0">
                <a:moveTo>
                  <a:pt x="0" y="0"/>
                </a:moveTo>
                <a:cubicBezTo>
                  <a:pt x="138242" y="-32690"/>
                  <a:pt x="268997" y="44366"/>
                  <a:pt x="384338" y="0"/>
                </a:cubicBezTo>
                <a:cubicBezTo>
                  <a:pt x="499679" y="-44366"/>
                  <a:pt x="693189" y="4167"/>
                  <a:pt x="784364" y="0"/>
                </a:cubicBezTo>
                <a:cubicBezTo>
                  <a:pt x="789543" y="165741"/>
                  <a:pt x="745723" y="367698"/>
                  <a:pt x="784364" y="572700"/>
                </a:cubicBezTo>
                <a:cubicBezTo>
                  <a:pt x="648163" y="578294"/>
                  <a:pt x="563670" y="540167"/>
                  <a:pt x="392182" y="572700"/>
                </a:cubicBezTo>
                <a:cubicBezTo>
                  <a:pt x="220694" y="605233"/>
                  <a:pt x="147539" y="557741"/>
                  <a:pt x="0" y="572700"/>
                </a:cubicBezTo>
                <a:cubicBezTo>
                  <a:pt x="-3565" y="382886"/>
                  <a:pt x="29823" y="276848"/>
                  <a:pt x="0" y="0"/>
                </a:cubicBezTo>
                <a:close/>
              </a:path>
            </a:pathLst>
          </a:custGeom>
          <a:noFill/>
          <a:ln w="2540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000" b="0" i="0" u="none" strike="noStrike" cap="none">
                <a:solidFill>
                  <a:srgbClr val="19191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pPr marL="0" indent="0"/>
            <a:r>
              <a:rPr lang="en-US" sz="3600" b="1" dirty="0">
                <a:solidFill>
                  <a:srgbClr val="3A3A6F"/>
                </a:solidFill>
              </a:rPr>
              <a:t>2</a:t>
            </a:r>
            <a:endParaRPr lang="en-GB" sz="3600" b="1" dirty="0">
              <a:solidFill>
                <a:srgbClr val="3A3A6F"/>
              </a:solidFill>
            </a:endParaRPr>
          </a:p>
        </p:txBody>
      </p:sp>
      <p:sp>
        <p:nvSpPr>
          <p:cNvPr id="64" name="Google Shape;1035;p46">
            <a:extLst>
              <a:ext uri="{FF2B5EF4-FFF2-40B4-BE49-F238E27FC236}">
                <a16:creationId xmlns:a16="http://schemas.microsoft.com/office/drawing/2014/main" id="{8206A667-93C6-43C4-A02A-BCBC77C36530}"/>
              </a:ext>
            </a:extLst>
          </p:cNvPr>
          <p:cNvSpPr txBox="1">
            <a:spLocks/>
          </p:cNvSpPr>
          <p:nvPr/>
        </p:nvSpPr>
        <p:spPr>
          <a:xfrm>
            <a:off x="1008810" y="3004252"/>
            <a:ext cx="3563190" cy="1248754"/>
          </a:xfrm>
          <a:custGeom>
            <a:avLst/>
            <a:gdLst>
              <a:gd name="csX0" fmla="*/ 0 w 3563190"/>
              <a:gd name="csY0" fmla="*/ 0 h 1248754"/>
              <a:gd name="csX1" fmla="*/ 558233 w 3563190"/>
              <a:gd name="csY1" fmla="*/ 0 h 1248754"/>
              <a:gd name="csX2" fmla="*/ 1045202 w 3563190"/>
              <a:gd name="csY2" fmla="*/ 0 h 1248754"/>
              <a:gd name="csX3" fmla="*/ 1710331 w 3563190"/>
              <a:gd name="csY3" fmla="*/ 0 h 1248754"/>
              <a:gd name="csX4" fmla="*/ 2268564 w 3563190"/>
              <a:gd name="csY4" fmla="*/ 0 h 1248754"/>
              <a:gd name="csX5" fmla="*/ 2826797 w 3563190"/>
              <a:gd name="csY5" fmla="*/ 0 h 1248754"/>
              <a:gd name="csX6" fmla="*/ 3563190 w 3563190"/>
              <a:gd name="csY6" fmla="*/ 0 h 1248754"/>
              <a:gd name="csX7" fmla="*/ 3563190 w 3563190"/>
              <a:gd name="csY7" fmla="*/ 391276 h 1248754"/>
              <a:gd name="csX8" fmla="*/ 3563190 w 3563190"/>
              <a:gd name="csY8" fmla="*/ 807528 h 1248754"/>
              <a:gd name="csX9" fmla="*/ 3563190 w 3563190"/>
              <a:gd name="csY9" fmla="*/ 1248754 h 1248754"/>
              <a:gd name="csX10" fmla="*/ 3040589 w 3563190"/>
              <a:gd name="csY10" fmla="*/ 1248754 h 1248754"/>
              <a:gd name="csX11" fmla="*/ 2446724 w 3563190"/>
              <a:gd name="csY11" fmla="*/ 1248754 h 1248754"/>
              <a:gd name="csX12" fmla="*/ 1888491 w 3563190"/>
              <a:gd name="csY12" fmla="*/ 1248754 h 1248754"/>
              <a:gd name="csX13" fmla="*/ 1223362 w 3563190"/>
              <a:gd name="csY13" fmla="*/ 1248754 h 1248754"/>
              <a:gd name="csX14" fmla="*/ 558233 w 3563190"/>
              <a:gd name="csY14" fmla="*/ 1248754 h 1248754"/>
              <a:gd name="csX15" fmla="*/ 0 w 3563190"/>
              <a:gd name="csY15" fmla="*/ 1248754 h 1248754"/>
              <a:gd name="csX16" fmla="*/ 0 w 3563190"/>
              <a:gd name="csY16" fmla="*/ 832503 h 1248754"/>
              <a:gd name="csX17" fmla="*/ 0 w 3563190"/>
              <a:gd name="csY17" fmla="*/ 428739 h 1248754"/>
              <a:gd name="csX18" fmla="*/ 0 w 3563190"/>
              <a:gd name="csY18" fmla="*/ 0 h 124875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3563190" h="1248754" extrusionOk="0">
                <a:moveTo>
                  <a:pt x="0" y="0"/>
                </a:moveTo>
                <a:cubicBezTo>
                  <a:pt x="202087" y="-24006"/>
                  <a:pt x="353822" y="15831"/>
                  <a:pt x="558233" y="0"/>
                </a:cubicBezTo>
                <a:cubicBezTo>
                  <a:pt x="762644" y="-15831"/>
                  <a:pt x="942205" y="28845"/>
                  <a:pt x="1045202" y="0"/>
                </a:cubicBezTo>
                <a:cubicBezTo>
                  <a:pt x="1148199" y="-28845"/>
                  <a:pt x="1424128" y="8979"/>
                  <a:pt x="1710331" y="0"/>
                </a:cubicBezTo>
                <a:cubicBezTo>
                  <a:pt x="1996534" y="-8979"/>
                  <a:pt x="2111894" y="38727"/>
                  <a:pt x="2268564" y="0"/>
                </a:cubicBezTo>
                <a:cubicBezTo>
                  <a:pt x="2425234" y="-38727"/>
                  <a:pt x="2687652" y="39319"/>
                  <a:pt x="2826797" y="0"/>
                </a:cubicBezTo>
                <a:cubicBezTo>
                  <a:pt x="2965942" y="-39319"/>
                  <a:pt x="3344446" y="39547"/>
                  <a:pt x="3563190" y="0"/>
                </a:cubicBezTo>
                <a:cubicBezTo>
                  <a:pt x="3597658" y="178732"/>
                  <a:pt x="3559663" y="289758"/>
                  <a:pt x="3563190" y="391276"/>
                </a:cubicBezTo>
                <a:cubicBezTo>
                  <a:pt x="3566717" y="492794"/>
                  <a:pt x="3557116" y="655314"/>
                  <a:pt x="3563190" y="807528"/>
                </a:cubicBezTo>
                <a:cubicBezTo>
                  <a:pt x="3569264" y="959742"/>
                  <a:pt x="3517445" y="1071568"/>
                  <a:pt x="3563190" y="1248754"/>
                </a:cubicBezTo>
                <a:cubicBezTo>
                  <a:pt x="3457463" y="1255826"/>
                  <a:pt x="3239551" y="1202298"/>
                  <a:pt x="3040589" y="1248754"/>
                </a:cubicBezTo>
                <a:cubicBezTo>
                  <a:pt x="2841627" y="1295210"/>
                  <a:pt x="2584364" y="1223589"/>
                  <a:pt x="2446724" y="1248754"/>
                </a:cubicBezTo>
                <a:cubicBezTo>
                  <a:pt x="2309084" y="1273919"/>
                  <a:pt x="2119826" y="1233564"/>
                  <a:pt x="1888491" y="1248754"/>
                </a:cubicBezTo>
                <a:cubicBezTo>
                  <a:pt x="1657156" y="1263944"/>
                  <a:pt x="1359970" y="1184292"/>
                  <a:pt x="1223362" y="1248754"/>
                </a:cubicBezTo>
                <a:cubicBezTo>
                  <a:pt x="1086754" y="1313216"/>
                  <a:pt x="734252" y="1244280"/>
                  <a:pt x="558233" y="1248754"/>
                </a:cubicBezTo>
                <a:cubicBezTo>
                  <a:pt x="382214" y="1253228"/>
                  <a:pt x="157967" y="1209328"/>
                  <a:pt x="0" y="1248754"/>
                </a:cubicBezTo>
                <a:cubicBezTo>
                  <a:pt x="-5604" y="1120288"/>
                  <a:pt x="43051" y="984747"/>
                  <a:pt x="0" y="832503"/>
                </a:cubicBezTo>
                <a:cubicBezTo>
                  <a:pt x="-43051" y="680259"/>
                  <a:pt x="4651" y="607205"/>
                  <a:pt x="0" y="428739"/>
                </a:cubicBezTo>
                <a:cubicBezTo>
                  <a:pt x="-4651" y="250273"/>
                  <a:pt x="42230" y="86971"/>
                  <a:pt x="0" y="0"/>
                </a:cubicBezTo>
                <a:close/>
              </a:path>
            </a:pathLst>
          </a:custGeom>
          <a:noFill/>
          <a:ln w="2540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000" b="0" i="0" u="none" strike="noStrike" cap="none">
                <a:solidFill>
                  <a:srgbClr val="19191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pPr marL="0" indent="0"/>
            <a:r>
              <a:rPr lang="en-US" sz="2400" b="1" dirty="0"/>
              <a:t>New opacities heat up the interior</a:t>
            </a:r>
          </a:p>
          <a:p>
            <a:pPr marL="0" indent="0"/>
            <a:r>
              <a:rPr lang="en-US" sz="1600" dirty="0"/>
              <a:t>Warm/Hot </a:t>
            </a:r>
            <a:r>
              <a:rPr lang="en-US" sz="1600" dirty="0" err="1"/>
              <a:t>Jupiters</a:t>
            </a:r>
            <a:r>
              <a:rPr lang="en-US" sz="1600" dirty="0"/>
              <a:t> have warmer interiors when using the new opacities</a:t>
            </a:r>
          </a:p>
        </p:txBody>
      </p:sp>
      <p:sp>
        <p:nvSpPr>
          <p:cNvPr id="65" name="Google Shape;1035;p46">
            <a:extLst>
              <a:ext uri="{FF2B5EF4-FFF2-40B4-BE49-F238E27FC236}">
                <a16:creationId xmlns:a16="http://schemas.microsoft.com/office/drawing/2014/main" id="{265D6A9A-0C98-8098-18DC-632A52E33DD8}"/>
              </a:ext>
            </a:extLst>
          </p:cNvPr>
          <p:cNvSpPr txBox="1">
            <a:spLocks/>
          </p:cNvSpPr>
          <p:nvPr/>
        </p:nvSpPr>
        <p:spPr>
          <a:xfrm>
            <a:off x="498172" y="3055929"/>
            <a:ext cx="784364" cy="572700"/>
          </a:xfrm>
          <a:custGeom>
            <a:avLst/>
            <a:gdLst>
              <a:gd name="csX0" fmla="*/ 0 w 784364"/>
              <a:gd name="csY0" fmla="*/ 0 h 572700"/>
              <a:gd name="csX1" fmla="*/ 384338 w 784364"/>
              <a:gd name="csY1" fmla="*/ 0 h 572700"/>
              <a:gd name="csX2" fmla="*/ 784364 w 784364"/>
              <a:gd name="csY2" fmla="*/ 0 h 572700"/>
              <a:gd name="csX3" fmla="*/ 784364 w 784364"/>
              <a:gd name="csY3" fmla="*/ 572700 h 572700"/>
              <a:gd name="csX4" fmla="*/ 392182 w 784364"/>
              <a:gd name="csY4" fmla="*/ 572700 h 572700"/>
              <a:gd name="csX5" fmla="*/ 0 w 784364"/>
              <a:gd name="csY5" fmla="*/ 572700 h 572700"/>
              <a:gd name="csX6" fmla="*/ 0 w 784364"/>
              <a:gd name="csY6" fmla="*/ 0 h 5727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784364" h="572700" extrusionOk="0">
                <a:moveTo>
                  <a:pt x="0" y="0"/>
                </a:moveTo>
                <a:cubicBezTo>
                  <a:pt x="138242" y="-32690"/>
                  <a:pt x="268997" y="44366"/>
                  <a:pt x="384338" y="0"/>
                </a:cubicBezTo>
                <a:cubicBezTo>
                  <a:pt x="499679" y="-44366"/>
                  <a:pt x="693189" y="4167"/>
                  <a:pt x="784364" y="0"/>
                </a:cubicBezTo>
                <a:cubicBezTo>
                  <a:pt x="789543" y="165741"/>
                  <a:pt x="745723" y="367698"/>
                  <a:pt x="784364" y="572700"/>
                </a:cubicBezTo>
                <a:cubicBezTo>
                  <a:pt x="648163" y="578294"/>
                  <a:pt x="563670" y="540167"/>
                  <a:pt x="392182" y="572700"/>
                </a:cubicBezTo>
                <a:cubicBezTo>
                  <a:pt x="220694" y="605233"/>
                  <a:pt x="147539" y="557741"/>
                  <a:pt x="0" y="572700"/>
                </a:cubicBezTo>
                <a:cubicBezTo>
                  <a:pt x="-3565" y="382886"/>
                  <a:pt x="29823" y="276848"/>
                  <a:pt x="0" y="0"/>
                </a:cubicBezTo>
                <a:close/>
              </a:path>
            </a:pathLst>
          </a:custGeom>
          <a:noFill/>
          <a:ln w="2540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000" b="0" i="0" u="none" strike="noStrike" cap="none">
                <a:solidFill>
                  <a:srgbClr val="19191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pPr marL="0" indent="0"/>
            <a:r>
              <a:rPr lang="en-US" sz="3600" b="1" dirty="0">
                <a:solidFill>
                  <a:srgbClr val="3A3A6F"/>
                </a:solidFill>
              </a:rPr>
              <a:t>3</a:t>
            </a:r>
            <a:endParaRPr lang="en-GB" sz="3600" b="1" dirty="0">
              <a:solidFill>
                <a:srgbClr val="3A3A6F"/>
              </a:solidFill>
            </a:endParaRPr>
          </a:p>
        </p:txBody>
      </p:sp>
      <p:sp>
        <p:nvSpPr>
          <p:cNvPr id="66" name="Google Shape;1035;p46">
            <a:extLst>
              <a:ext uri="{FF2B5EF4-FFF2-40B4-BE49-F238E27FC236}">
                <a16:creationId xmlns:a16="http://schemas.microsoft.com/office/drawing/2014/main" id="{C4593F6E-D96A-BD48-6C09-930911F6FB61}"/>
              </a:ext>
            </a:extLst>
          </p:cNvPr>
          <p:cNvSpPr txBox="1">
            <a:spLocks/>
          </p:cNvSpPr>
          <p:nvPr/>
        </p:nvSpPr>
        <p:spPr>
          <a:xfrm>
            <a:off x="5082638" y="3006000"/>
            <a:ext cx="3563190" cy="1248754"/>
          </a:xfrm>
          <a:custGeom>
            <a:avLst/>
            <a:gdLst>
              <a:gd name="csX0" fmla="*/ 0 w 3563190"/>
              <a:gd name="csY0" fmla="*/ 0 h 1248754"/>
              <a:gd name="csX1" fmla="*/ 558233 w 3563190"/>
              <a:gd name="csY1" fmla="*/ 0 h 1248754"/>
              <a:gd name="csX2" fmla="*/ 1045202 w 3563190"/>
              <a:gd name="csY2" fmla="*/ 0 h 1248754"/>
              <a:gd name="csX3" fmla="*/ 1710331 w 3563190"/>
              <a:gd name="csY3" fmla="*/ 0 h 1248754"/>
              <a:gd name="csX4" fmla="*/ 2268564 w 3563190"/>
              <a:gd name="csY4" fmla="*/ 0 h 1248754"/>
              <a:gd name="csX5" fmla="*/ 2826797 w 3563190"/>
              <a:gd name="csY5" fmla="*/ 0 h 1248754"/>
              <a:gd name="csX6" fmla="*/ 3563190 w 3563190"/>
              <a:gd name="csY6" fmla="*/ 0 h 1248754"/>
              <a:gd name="csX7" fmla="*/ 3563190 w 3563190"/>
              <a:gd name="csY7" fmla="*/ 391276 h 1248754"/>
              <a:gd name="csX8" fmla="*/ 3563190 w 3563190"/>
              <a:gd name="csY8" fmla="*/ 807528 h 1248754"/>
              <a:gd name="csX9" fmla="*/ 3563190 w 3563190"/>
              <a:gd name="csY9" fmla="*/ 1248754 h 1248754"/>
              <a:gd name="csX10" fmla="*/ 3040589 w 3563190"/>
              <a:gd name="csY10" fmla="*/ 1248754 h 1248754"/>
              <a:gd name="csX11" fmla="*/ 2446724 w 3563190"/>
              <a:gd name="csY11" fmla="*/ 1248754 h 1248754"/>
              <a:gd name="csX12" fmla="*/ 1888491 w 3563190"/>
              <a:gd name="csY12" fmla="*/ 1248754 h 1248754"/>
              <a:gd name="csX13" fmla="*/ 1223362 w 3563190"/>
              <a:gd name="csY13" fmla="*/ 1248754 h 1248754"/>
              <a:gd name="csX14" fmla="*/ 558233 w 3563190"/>
              <a:gd name="csY14" fmla="*/ 1248754 h 1248754"/>
              <a:gd name="csX15" fmla="*/ 0 w 3563190"/>
              <a:gd name="csY15" fmla="*/ 1248754 h 1248754"/>
              <a:gd name="csX16" fmla="*/ 0 w 3563190"/>
              <a:gd name="csY16" fmla="*/ 832503 h 1248754"/>
              <a:gd name="csX17" fmla="*/ 0 w 3563190"/>
              <a:gd name="csY17" fmla="*/ 428739 h 1248754"/>
              <a:gd name="csX18" fmla="*/ 0 w 3563190"/>
              <a:gd name="csY18" fmla="*/ 0 h 124875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3563190" h="1248754" extrusionOk="0">
                <a:moveTo>
                  <a:pt x="0" y="0"/>
                </a:moveTo>
                <a:cubicBezTo>
                  <a:pt x="202087" y="-24006"/>
                  <a:pt x="353822" y="15831"/>
                  <a:pt x="558233" y="0"/>
                </a:cubicBezTo>
                <a:cubicBezTo>
                  <a:pt x="762644" y="-15831"/>
                  <a:pt x="942205" y="28845"/>
                  <a:pt x="1045202" y="0"/>
                </a:cubicBezTo>
                <a:cubicBezTo>
                  <a:pt x="1148199" y="-28845"/>
                  <a:pt x="1424128" y="8979"/>
                  <a:pt x="1710331" y="0"/>
                </a:cubicBezTo>
                <a:cubicBezTo>
                  <a:pt x="1996534" y="-8979"/>
                  <a:pt x="2111894" y="38727"/>
                  <a:pt x="2268564" y="0"/>
                </a:cubicBezTo>
                <a:cubicBezTo>
                  <a:pt x="2425234" y="-38727"/>
                  <a:pt x="2687652" y="39319"/>
                  <a:pt x="2826797" y="0"/>
                </a:cubicBezTo>
                <a:cubicBezTo>
                  <a:pt x="2965942" y="-39319"/>
                  <a:pt x="3344446" y="39547"/>
                  <a:pt x="3563190" y="0"/>
                </a:cubicBezTo>
                <a:cubicBezTo>
                  <a:pt x="3597658" y="178732"/>
                  <a:pt x="3559663" y="289758"/>
                  <a:pt x="3563190" y="391276"/>
                </a:cubicBezTo>
                <a:cubicBezTo>
                  <a:pt x="3566717" y="492794"/>
                  <a:pt x="3557116" y="655314"/>
                  <a:pt x="3563190" y="807528"/>
                </a:cubicBezTo>
                <a:cubicBezTo>
                  <a:pt x="3569264" y="959742"/>
                  <a:pt x="3517445" y="1071568"/>
                  <a:pt x="3563190" y="1248754"/>
                </a:cubicBezTo>
                <a:cubicBezTo>
                  <a:pt x="3457463" y="1255826"/>
                  <a:pt x="3239551" y="1202298"/>
                  <a:pt x="3040589" y="1248754"/>
                </a:cubicBezTo>
                <a:cubicBezTo>
                  <a:pt x="2841627" y="1295210"/>
                  <a:pt x="2584364" y="1223589"/>
                  <a:pt x="2446724" y="1248754"/>
                </a:cubicBezTo>
                <a:cubicBezTo>
                  <a:pt x="2309084" y="1273919"/>
                  <a:pt x="2119826" y="1233564"/>
                  <a:pt x="1888491" y="1248754"/>
                </a:cubicBezTo>
                <a:cubicBezTo>
                  <a:pt x="1657156" y="1263944"/>
                  <a:pt x="1359970" y="1184292"/>
                  <a:pt x="1223362" y="1248754"/>
                </a:cubicBezTo>
                <a:cubicBezTo>
                  <a:pt x="1086754" y="1313216"/>
                  <a:pt x="734252" y="1244280"/>
                  <a:pt x="558233" y="1248754"/>
                </a:cubicBezTo>
                <a:cubicBezTo>
                  <a:pt x="382214" y="1253228"/>
                  <a:pt x="157967" y="1209328"/>
                  <a:pt x="0" y="1248754"/>
                </a:cubicBezTo>
                <a:cubicBezTo>
                  <a:pt x="-5604" y="1120288"/>
                  <a:pt x="43051" y="984747"/>
                  <a:pt x="0" y="832503"/>
                </a:cubicBezTo>
                <a:cubicBezTo>
                  <a:pt x="-43051" y="680259"/>
                  <a:pt x="4651" y="607205"/>
                  <a:pt x="0" y="428739"/>
                </a:cubicBezTo>
                <a:cubicBezTo>
                  <a:pt x="-4651" y="250273"/>
                  <a:pt x="42230" y="86971"/>
                  <a:pt x="0" y="0"/>
                </a:cubicBezTo>
                <a:close/>
              </a:path>
            </a:pathLst>
          </a:custGeom>
          <a:noFill/>
          <a:ln w="2540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000" b="0" i="0" u="none" strike="noStrike" cap="none">
                <a:solidFill>
                  <a:srgbClr val="19191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pPr marL="0" indent="0"/>
            <a:r>
              <a:rPr lang="en-US" sz="2400" b="1" dirty="0"/>
              <a:t>Jupiter stable layer is unlikely</a:t>
            </a:r>
          </a:p>
          <a:p>
            <a:pPr marL="0" indent="0"/>
            <a:r>
              <a:rPr lang="en-US" sz="1600" dirty="0"/>
              <a:t>Old warm gas giants are the best candidates for stable layers </a:t>
            </a:r>
          </a:p>
        </p:txBody>
      </p:sp>
      <p:sp>
        <p:nvSpPr>
          <p:cNvPr id="67" name="Google Shape;1035;p46">
            <a:extLst>
              <a:ext uri="{FF2B5EF4-FFF2-40B4-BE49-F238E27FC236}">
                <a16:creationId xmlns:a16="http://schemas.microsoft.com/office/drawing/2014/main" id="{45C3AE61-4CD7-1509-D7AF-92AEEFA605D1}"/>
              </a:ext>
            </a:extLst>
          </p:cNvPr>
          <p:cNvSpPr txBox="1">
            <a:spLocks/>
          </p:cNvSpPr>
          <p:nvPr/>
        </p:nvSpPr>
        <p:spPr>
          <a:xfrm>
            <a:off x="4572000" y="3056400"/>
            <a:ext cx="784364" cy="572700"/>
          </a:xfrm>
          <a:custGeom>
            <a:avLst/>
            <a:gdLst>
              <a:gd name="csX0" fmla="*/ 0 w 784364"/>
              <a:gd name="csY0" fmla="*/ 0 h 572700"/>
              <a:gd name="csX1" fmla="*/ 384338 w 784364"/>
              <a:gd name="csY1" fmla="*/ 0 h 572700"/>
              <a:gd name="csX2" fmla="*/ 784364 w 784364"/>
              <a:gd name="csY2" fmla="*/ 0 h 572700"/>
              <a:gd name="csX3" fmla="*/ 784364 w 784364"/>
              <a:gd name="csY3" fmla="*/ 572700 h 572700"/>
              <a:gd name="csX4" fmla="*/ 392182 w 784364"/>
              <a:gd name="csY4" fmla="*/ 572700 h 572700"/>
              <a:gd name="csX5" fmla="*/ 0 w 784364"/>
              <a:gd name="csY5" fmla="*/ 572700 h 572700"/>
              <a:gd name="csX6" fmla="*/ 0 w 784364"/>
              <a:gd name="csY6" fmla="*/ 0 h 5727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784364" h="572700" extrusionOk="0">
                <a:moveTo>
                  <a:pt x="0" y="0"/>
                </a:moveTo>
                <a:cubicBezTo>
                  <a:pt x="138242" y="-32690"/>
                  <a:pt x="268997" y="44366"/>
                  <a:pt x="384338" y="0"/>
                </a:cubicBezTo>
                <a:cubicBezTo>
                  <a:pt x="499679" y="-44366"/>
                  <a:pt x="693189" y="4167"/>
                  <a:pt x="784364" y="0"/>
                </a:cubicBezTo>
                <a:cubicBezTo>
                  <a:pt x="789543" y="165741"/>
                  <a:pt x="745723" y="367698"/>
                  <a:pt x="784364" y="572700"/>
                </a:cubicBezTo>
                <a:cubicBezTo>
                  <a:pt x="648163" y="578294"/>
                  <a:pt x="563670" y="540167"/>
                  <a:pt x="392182" y="572700"/>
                </a:cubicBezTo>
                <a:cubicBezTo>
                  <a:pt x="220694" y="605233"/>
                  <a:pt x="147539" y="557741"/>
                  <a:pt x="0" y="572700"/>
                </a:cubicBezTo>
                <a:cubicBezTo>
                  <a:pt x="-3565" y="382886"/>
                  <a:pt x="29823" y="276848"/>
                  <a:pt x="0" y="0"/>
                </a:cubicBezTo>
                <a:close/>
              </a:path>
            </a:pathLst>
          </a:custGeom>
          <a:noFill/>
          <a:ln w="2540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000" b="0" i="0" u="none" strike="noStrike" cap="none">
                <a:solidFill>
                  <a:srgbClr val="19191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pPr marL="0" indent="0"/>
            <a:r>
              <a:rPr lang="en-US" sz="3600" b="1" dirty="0">
                <a:solidFill>
                  <a:srgbClr val="3A3A6F"/>
                </a:solidFill>
              </a:rPr>
              <a:t>4</a:t>
            </a:r>
            <a:endParaRPr lang="en-GB" sz="3600" b="1" dirty="0">
              <a:solidFill>
                <a:srgbClr val="3A3A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18581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4BAFD5-C0BD-C1FA-882C-A4ED223903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76B650A-5783-A218-69BD-6537B1DA17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LU" dirty="0"/>
              <a:t>siebenaler@strw.leidenuniv.nl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BF50F63C-885C-BA1B-3E91-DF37A505AE7E}"/>
              </a:ext>
            </a:extLst>
          </p:cNvPr>
          <p:cNvSpPr txBox="1">
            <a:spLocks/>
          </p:cNvSpPr>
          <p:nvPr/>
        </p:nvSpPr>
        <p:spPr>
          <a:xfrm>
            <a:off x="162435" y="124708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r>
              <a:rPr lang="en-LU" dirty="0"/>
              <a:t>Importance of Na D and K D lines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BC87C33C-C84D-8A54-0B14-AD2E8FD00463}"/>
              </a:ext>
            </a:extLst>
          </p:cNvPr>
          <p:cNvSpPr txBox="1">
            <a:spLocks/>
          </p:cNvSpPr>
          <p:nvPr/>
        </p:nvSpPr>
        <p:spPr>
          <a:xfrm>
            <a:off x="8594844" y="0"/>
            <a:ext cx="238180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000" b="0" i="0" u="none" strike="noStrike" cap="none">
                <a:solidFill>
                  <a:srgbClr val="19191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r>
              <a:rPr lang="en-LU" sz="1400" b="1" dirty="0"/>
              <a:t>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21B183-5FEC-2C02-C6FE-03340AF5E0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431" y="5507995"/>
            <a:ext cx="3289300" cy="2209800"/>
          </a:xfrm>
          <a:prstGeom prst="rect">
            <a:avLst/>
          </a:prstGeom>
        </p:spPr>
      </p:pic>
      <p:sp>
        <p:nvSpPr>
          <p:cNvPr id="6" name="Google Shape;1035;p46">
            <a:extLst>
              <a:ext uri="{FF2B5EF4-FFF2-40B4-BE49-F238E27FC236}">
                <a16:creationId xmlns:a16="http://schemas.microsoft.com/office/drawing/2014/main" id="{B840D30A-89A8-208F-3204-3DC06D2BC0D1}"/>
              </a:ext>
            </a:extLst>
          </p:cNvPr>
          <p:cNvSpPr txBox="1">
            <a:spLocks/>
          </p:cNvSpPr>
          <p:nvPr/>
        </p:nvSpPr>
        <p:spPr>
          <a:xfrm>
            <a:off x="8394923" y="7693815"/>
            <a:ext cx="3625327" cy="276999"/>
          </a:xfrm>
          <a:prstGeom prst="rect">
            <a:avLst/>
          </a:prstGeom>
          <a:noFill/>
          <a:ln w="25400"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sX0" fmla="*/ 0 w 1144402"/>
                      <a:gd name="csY0" fmla="*/ 0 h 407632"/>
                      <a:gd name="csX1" fmla="*/ 1144402 w 1144402"/>
                      <a:gd name="csY1" fmla="*/ 0 h 407632"/>
                      <a:gd name="csX2" fmla="*/ 1144402 w 1144402"/>
                      <a:gd name="csY2" fmla="*/ 407632 h 407632"/>
                      <a:gd name="csX3" fmla="*/ 0 w 1144402"/>
                      <a:gd name="csY3" fmla="*/ 407632 h 407632"/>
                      <a:gd name="csX4" fmla="*/ 0 w 1144402"/>
                      <a:gd name="csY4" fmla="*/ 0 h 407632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</a:cxnLst>
                    <a:rect l="l" t="t" r="r" b="b"/>
                    <a:pathLst>
                      <a:path w="1144402" h="407632" extrusionOk="0">
                        <a:moveTo>
                          <a:pt x="0" y="0"/>
                        </a:moveTo>
                        <a:cubicBezTo>
                          <a:pt x="309538" y="-50076"/>
                          <a:pt x="870774" y="-32964"/>
                          <a:pt x="1144402" y="0"/>
                        </a:cubicBezTo>
                        <a:cubicBezTo>
                          <a:pt x="1160943" y="169371"/>
                          <a:pt x="1157178" y="321265"/>
                          <a:pt x="1144402" y="407632"/>
                        </a:cubicBezTo>
                        <a:cubicBezTo>
                          <a:pt x="630014" y="318463"/>
                          <a:pt x="373289" y="452676"/>
                          <a:pt x="0" y="407632"/>
                        </a:cubicBezTo>
                        <a:cubicBezTo>
                          <a:pt x="13931" y="209523"/>
                          <a:pt x="-21906" y="14624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000" b="0" i="0" u="none" strike="noStrike" cap="none">
                <a:solidFill>
                  <a:srgbClr val="19191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pPr marL="0" indent="0"/>
            <a:r>
              <a:rPr lang="en-GB" sz="1200" dirty="0" err="1"/>
              <a:t>Casasayas</a:t>
            </a:r>
            <a:r>
              <a:rPr lang="en-GB" sz="1200" dirty="0"/>
              <a:t>-Barris et al. 2017</a:t>
            </a:r>
          </a:p>
          <a:p>
            <a:pPr marL="0" indent="0"/>
            <a:endParaRPr lang="en-GB" sz="1600" dirty="0"/>
          </a:p>
        </p:txBody>
      </p:sp>
      <p:sp>
        <p:nvSpPr>
          <p:cNvPr id="4" name="Google Shape;1035;p46">
            <a:extLst>
              <a:ext uri="{FF2B5EF4-FFF2-40B4-BE49-F238E27FC236}">
                <a16:creationId xmlns:a16="http://schemas.microsoft.com/office/drawing/2014/main" id="{88A9AA52-1E67-4B1E-936B-4952A6E2E777}"/>
              </a:ext>
            </a:extLst>
          </p:cNvPr>
          <p:cNvSpPr txBox="1">
            <a:spLocks/>
          </p:cNvSpPr>
          <p:nvPr/>
        </p:nvSpPr>
        <p:spPr>
          <a:xfrm>
            <a:off x="1237721" y="1148026"/>
            <a:ext cx="2638999" cy="276999"/>
          </a:xfrm>
          <a:prstGeom prst="rect">
            <a:avLst/>
          </a:prstGeom>
          <a:noFill/>
          <a:ln w="25400"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sX0" fmla="*/ 0 w 1144402"/>
                      <a:gd name="csY0" fmla="*/ 0 h 407632"/>
                      <a:gd name="csX1" fmla="*/ 1144402 w 1144402"/>
                      <a:gd name="csY1" fmla="*/ 0 h 407632"/>
                      <a:gd name="csX2" fmla="*/ 1144402 w 1144402"/>
                      <a:gd name="csY2" fmla="*/ 407632 h 407632"/>
                      <a:gd name="csX3" fmla="*/ 0 w 1144402"/>
                      <a:gd name="csY3" fmla="*/ 407632 h 407632"/>
                      <a:gd name="csX4" fmla="*/ 0 w 1144402"/>
                      <a:gd name="csY4" fmla="*/ 0 h 407632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</a:cxnLst>
                    <a:rect l="l" t="t" r="r" b="b"/>
                    <a:pathLst>
                      <a:path w="1144402" h="407632" extrusionOk="0">
                        <a:moveTo>
                          <a:pt x="0" y="0"/>
                        </a:moveTo>
                        <a:cubicBezTo>
                          <a:pt x="309538" y="-50076"/>
                          <a:pt x="870774" y="-32964"/>
                          <a:pt x="1144402" y="0"/>
                        </a:cubicBezTo>
                        <a:cubicBezTo>
                          <a:pt x="1160943" y="169371"/>
                          <a:pt x="1157178" y="321265"/>
                          <a:pt x="1144402" y="407632"/>
                        </a:cubicBezTo>
                        <a:cubicBezTo>
                          <a:pt x="630014" y="318463"/>
                          <a:pt x="373289" y="452676"/>
                          <a:pt x="0" y="407632"/>
                        </a:cubicBezTo>
                        <a:cubicBezTo>
                          <a:pt x="13931" y="209523"/>
                          <a:pt x="-21906" y="14624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000" b="0" i="0" u="none" strike="noStrike" cap="none">
                <a:solidFill>
                  <a:srgbClr val="19191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pPr marL="0" indent="0"/>
            <a:r>
              <a:rPr lang="en-GB" sz="1600" dirty="0">
                <a:solidFill>
                  <a:srgbClr val="DA71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D</a:t>
            </a:r>
            <a:endParaRPr lang="en-GB" sz="1200" dirty="0">
              <a:solidFill>
                <a:srgbClr val="DA71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Google Shape;1035;p46">
            <a:extLst>
              <a:ext uri="{FF2B5EF4-FFF2-40B4-BE49-F238E27FC236}">
                <a16:creationId xmlns:a16="http://schemas.microsoft.com/office/drawing/2014/main" id="{8026A157-F3F4-E552-A038-2F1BDFD77B95}"/>
              </a:ext>
            </a:extLst>
          </p:cNvPr>
          <p:cNvSpPr txBox="1">
            <a:spLocks/>
          </p:cNvSpPr>
          <p:nvPr/>
        </p:nvSpPr>
        <p:spPr>
          <a:xfrm>
            <a:off x="2032310" y="1522906"/>
            <a:ext cx="2057925" cy="276999"/>
          </a:xfrm>
          <a:prstGeom prst="rect">
            <a:avLst/>
          </a:prstGeom>
          <a:noFill/>
          <a:ln w="25400"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sX0" fmla="*/ 0 w 1144402"/>
                      <a:gd name="csY0" fmla="*/ 0 h 407632"/>
                      <a:gd name="csX1" fmla="*/ 1144402 w 1144402"/>
                      <a:gd name="csY1" fmla="*/ 0 h 407632"/>
                      <a:gd name="csX2" fmla="*/ 1144402 w 1144402"/>
                      <a:gd name="csY2" fmla="*/ 407632 h 407632"/>
                      <a:gd name="csX3" fmla="*/ 0 w 1144402"/>
                      <a:gd name="csY3" fmla="*/ 407632 h 407632"/>
                      <a:gd name="csX4" fmla="*/ 0 w 1144402"/>
                      <a:gd name="csY4" fmla="*/ 0 h 407632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</a:cxnLst>
                    <a:rect l="l" t="t" r="r" b="b"/>
                    <a:pathLst>
                      <a:path w="1144402" h="407632" extrusionOk="0">
                        <a:moveTo>
                          <a:pt x="0" y="0"/>
                        </a:moveTo>
                        <a:cubicBezTo>
                          <a:pt x="309538" y="-50076"/>
                          <a:pt x="870774" y="-32964"/>
                          <a:pt x="1144402" y="0"/>
                        </a:cubicBezTo>
                        <a:cubicBezTo>
                          <a:pt x="1160943" y="169371"/>
                          <a:pt x="1157178" y="321265"/>
                          <a:pt x="1144402" y="407632"/>
                        </a:cubicBezTo>
                        <a:cubicBezTo>
                          <a:pt x="630014" y="318463"/>
                          <a:pt x="373289" y="452676"/>
                          <a:pt x="0" y="407632"/>
                        </a:cubicBezTo>
                        <a:cubicBezTo>
                          <a:pt x="13931" y="209523"/>
                          <a:pt x="-21906" y="14624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000" b="0" i="0" u="none" strike="noStrike" cap="none">
                <a:solidFill>
                  <a:srgbClr val="19191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pPr marL="0" indent="0"/>
            <a:r>
              <a:rPr lang="en-GB" sz="1600" dirty="0">
                <a:solidFill>
                  <a:srgbClr val="DA71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D</a:t>
            </a:r>
            <a:endParaRPr lang="en-GB" sz="1200" dirty="0">
              <a:solidFill>
                <a:srgbClr val="DA71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Google Shape;1035;p46">
                <a:extLst>
                  <a:ext uri="{FF2B5EF4-FFF2-40B4-BE49-F238E27FC236}">
                    <a16:creationId xmlns:a16="http://schemas.microsoft.com/office/drawing/2014/main" id="{0905194F-F843-2AFD-8D3B-B7C75F0CB84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60110" y="1661405"/>
                <a:ext cx="2854034" cy="1385894"/>
              </a:xfrm>
              <a:custGeom>
                <a:avLst/>
                <a:gdLst>
                  <a:gd name="csX0" fmla="*/ 0 w 2854034"/>
                  <a:gd name="csY0" fmla="*/ 0 h 1385894"/>
                  <a:gd name="csX1" fmla="*/ 542266 w 2854034"/>
                  <a:gd name="csY1" fmla="*/ 0 h 1385894"/>
                  <a:gd name="csX2" fmla="*/ 1027452 w 2854034"/>
                  <a:gd name="csY2" fmla="*/ 0 h 1385894"/>
                  <a:gd name="csX3" fmla="*/ 1655340 w 2854034"/>
                  <a:gd name="csY3" fmla="*/ 0 h 1385894"/>
                  <a:gd name="csX4" fmla="*/ 2197606 w 2854034"/>
                  <a:gd name="csY4" fmla="*/ 0 h 1385894"/>
                  <a:gd name="csX5" fmla="*/ 2854034 w 2854034"/>
                  <a:gd name="csY5" fmla="*/ 0 h 1385894"/>
                  <a:gd name="csX6" fmla="*/ 2854034 w 2854034"/>
                  <a:gd name="csY6" fmla="*/ 489683 h 1385894"/>
                  <a:gd name="csX7" fmla="*/ 2854034 w 2854034"/>
                  <a:gd name="csY7" fmla="*/ 951647 h 1385894"/>
                  <a:gd name="csX8" fmla="*/ 2854034 w 2854034"/>
                  <a:gd name="csY8" fmla="*/ 1385894 h 1385894"/>
                  <a:gd name="csX9" fmla="*/ 2340308 w 2854034"/>
                  <a:gd name="csY9" fmla="*/ 1385894 h 1385894"/>
                  <a:gd name="csX10" fmla="*/ 1769501 w 2854034"/>
                  <a:gd name="csY10" fmla="*/ 1385894 h 1385894"/>
                  <a:gd name="csX11" fmla="*/ 1198694 w 2854034"/>
                  <a:gd name="csY11" fmla="*/ 1385894 h 1385894"/>
                  <a:gd name="csX12" fmla="*/ 656428 w 2854034"/>
                  <a:gd name="csY12" fmla="*/ 1385894 h 1385894"/>
                  <a:gd name="csX13" fmla="*/ 0 w 2854034"/>
                  <a:gd name="csY13" fmla="*/ 1385894 h 1385894"/>
                  <a:gd name="csX14" fmla="*/ 0 w 2854034"/>
                  <a:gd name="csY14" fmla="*/ 896211 h 1385894"/>
                  <a:gd name="csX15" fmla="*/ 0 w 2854034"/>
                  <a:gd name="csY15" fmla="*/ 406529 h 1385894"/>
                  <a:gd name="csX16" fmla="*/ 0 w 2854034"/>
                  <a:gd name="csY16" fmla="*/ 0 h 138589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</a:cxnLst>
                <a:rect l="l" t="t" r="r" b="b"/>
                <a:pathLst>
                  <a:path w="2854034" h="1385894" extrusionOk="0">
                    <a:moveTo>
                      <a:pt x="0" y="0"/>
                    </a:moveTo>
                    <a:cubicBezTo>
                      <a:pt x="258043" y="-20339"/>
                      <a:pt x="431227" y="31010"/>
                      <a:pt x="542266" y="0"/>
                    </a:cubicBezTo>
                    <a:cubicBezTo>
                      <a:pt x="653305" y="-31010"/>
                      <a:pt x="854370" y="14391"/>
                      <a:pt x="1027452" y="0"/>
                    </a:cubicBezTo>
                    <a:cubicBezTo>
                      <a:pt x="1200534" y="-14391"/>
                      <a:pt x="1383304" y="70467"/>
                      <a:pt x="1655340" y="0"/>
                    </a:cubicBezTo>
                    <a:cubicBezTo>
                      <a:pt x="1927376" y="-70467"/>
                      <a:pt x="1951414" y="18018"/>
                      <a:pt x="2197606" y="0"/>
                    </a:cubicBezTo>
                    <a:cubicBezTo>
                      <a:pt x="2443798" y="-18018"/>
                      <a:pt x="2627472" y="33357"/>
                      <a:pt x="2854034" y="0"/>
                    </a:cubicBezTo>
                    <a:cubicBezTo>
                      <a:pt x="2878452" y="119756"/>
                      <a:pt x="2828881" y="338162"/>
                      <a:pt x="2854034" y="489683"/>
                    </a:cubicBezTo>
                    <a:cubicBezTo>
                      <a:pt x="2879187" y="641204"/>
                      <a:pt x="2849348" y="770411"/>
                      <a:pt x="2854034" y="951647"/>
                    </a:cubicBezTo>
                    <a:cubicBezTo>
                      <a:pt x="2858720" y="1132883"/>
                      <a:pt x="2816351" y="1274664"/>
                      <a:pt x="2854034" y="1385894"/>
                    </a:cubicBezTo>
                    <a:cubicBezTo>
                      <a:pt x="2748376" y="1412787"/>
                      <a:pt x="2483350" y="1350573"/>
                      <a:pt x="2340308" y="1385894"/>
                    </a:cubicBezTo>
                    <a:cubicBezTo>
                      <a:pt x="2197266" y="1421215"/>
                      <a:pt x="2050671" y="1331544"/>
                      <a:pt x="1769501" y="1385894"/>
                    </a:cubicBezTo>
                    <a:cubicBezTo>
                      <a:pt x="1488331" y="1440244"/>
                      <a:pt x="1364186" y="1370640"/>
                      <a:pt x="1198694" y="1385894"/>
                    </a:cubicBezTo>
                    <a:cubicBezTo>
                      <a:pt x="1033202" y="1401148"/>
                      <a:pt x="768797" y="1321043"/>
                      <a:pt x="656428" y="1385894"/>
                    </a:cubicBezTo>
                    <a:cubicBezTo>
                      <a:pt x="544059" y="1450745"/>
                      <a:pt x="178034" y="1373526"/>
                      <a:pt x="0" y="1385894"/>
                    </a:cubicBezTo>
                    <a:cubicBezTo>
                      <a:pt x="-20138" y="1154418"/>
                      <a:pt x="54814" y="1118190"/>
                      <a:pt x="0" y="896211"/>
                    </a:cubicBezTo>
                    <a:cubicBezTo>
                      <a:pt x="-54814" y="674232"/>
                      <a:pt x="7386" y="559409"/>
                      <a:pt x="0" y="406529"/>
                    </a:cubicBezTo>
                    <a:cubicBezTo>
                      <a:pt x="-7386" y="253649"/>
                      <a:pt x="36206" y="109899"/>
                      <a:pt x="0" y="0"/>
                    </a:cubicBezTo>
                    <a:close/>
                  </a:path>
                </a:pathLst>
              </a:custGeom>
              <a:noFill/>
              <a:ln w="25400">
                <a:noFill/>
                <a:extLst>
                  <a:ext uri="{C807C97D-BFC1-408E-A445-0C87EB9F89A2}">
                    <ask:lineSketchStyleProps xmlns:ask="http://schemas.microsoft.com/office/drawing/2018/sketchyshapes" sd="1219033472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Lexend"/>
                  <a:buNone/>
                  <a:defRPr sz="1000" b="0" i="0" u="none" strike="noStrike" cap="none">
                    <a:solidFill>
                      <a:srgbClr val="191919"/>
                    </a:solidFill>
                    <a:latin typeface="Lexend"/>
                    <a:ea typeface="Lexend"/>
                    <a:cs typeface="Lexend"/>
                    <a:sym typeface="Lexend"/>
                  </a:defRPr>
                </a:lvl1pPr>
                <a:lvl2pPr marL="914400" marR="0" lvl="1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Lexend"/>
                  <a:buNone/>
                  <a:defRPr sz="1400" b="0" i="0" u="none" strike="noStrike" cap="none">
                    <a:solidFill>
                      <a:schemeClr val="dk1"/>
                    </a:solidFill>
                    <a:latin typeface="Lexend"/>
                    <a:ea typeface="Lexend"/>
                    <a:cs typeface="Lexend"/>
                    <a:sym typeface="Lexend"/>
                  </a:defRPr>
                </a:lvl2pPr>
                <a:lvl3pPr marL="1371600" marR="0" lvl="2" indent="-317500" algn="ct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Lexend"/>
                  <a:buNone/>
                  <a:defRPr sz="1400" b="0" i="0" u="none" strike="noStrike" cap="none">
                    <a:solidFill>
                      <a:schemeClr val="dk1"/>
                    </a:solidFill>
                    <a:latin typeface="Lexend"/>
                    <a:ea typeface="Lexend"/>
                    <a:cs typeface="Lexend"/>
                    <a:sym typeface="Lexend"/>
                  </a:defRPr>
                </a:lvl3pPr>
                <a:lvl4pPr marL="1828800" marR="0" lvl="3" indent="-317500" algn="ct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Lexend"/>
                  <a:buNone/>
                  <a:defRPr sz="1400" b="0" i="0" u="none" strike="noStrike" cap="none">
                    <a:solidFill>
                      <a:schemeClr val="dk1"/>
                    </a:solidFill>
                    <a:latin typeface="Lexend"/>
                    <a:ea typeface="Lexend"/>
                    <a:cs typeface="Lexend"/>
                    <a:sym typeface="Lexend"/>
                  </a:defRPr>
                </a:lvl4pPr>
                <a:lvl5pPr marL="2286000" marR="0" lvl="4" indent="-317500" algn="ct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Lexend"/>
                  <a:buNone/>
                  <a:defRPr sz="1400" b="0" i="0" u="none" strike="noStrike" cap="none">
                    <a:solidFill>
                      <a:schemeClr val="dk1"/>
                    </a:solidFill>
                    <a:latin typeface="Lexend"/>
                    <a:ea typeface="Lexend"/>
                    <a:cs typeface="Lexend"/>
                    <a:sym typeface="Lexend"/>
                  </a:defRPr>
                </a:lvl5pPr>
                <a:lvl6pPr marL="2743200" marR="0" lvl="5" indent="-317500" algn="ct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Lexend"/>
                  <a:buNone/>
                  <a:defRPr sz="1400" b="0" i="0" u="none" strike="noStrike" cap="none">
                    <a:solidFill>
                      <a:schemeClr val="dk1"/>
                    </a:solidFill>
                    <a:latin typeface="Lexend"/>
                    <a:ea typeface="Lexend"/>
                    <a:cs typeface="Lexend"/>
                    <a:sym typeface="Lexend"/>
                  </a:defRPr>
                </a:lvl6pPr>
                <a:lvl7pPr marL="3200400" marR="0" lvl="6" indent="-317500" algn="ct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Lexend"/>
                  <a:buNone/>
                  <a:defRPr sz="1400" b="0" i="0" u="none" strike="noStrike" cap="none">
                    <a:solidFill>
                      <a:schemeClr val="dk1"/>
                    </a:solidFill>
                    <a:latin typeface="Lexend"/>
                    <a:ea typeface="Lexend"/>
                    <a:cs typeface="Lexend"/>
                    <a:sym typeface="Lexend"/>
                  </a:defRPr>
                </a:lvl7pPr>
                <a:lvl8pPr marL="3657600" marR="0" lvl="7" indent="-317500" algn="ct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Lexend"/>
                  <a:buNone/>
                  <a:defRPr sz="1400" b="0" i="0" u="none" strike="noStrike" cap="none">
                    <a:solidFill>
                      <a:schemeClr val="dk1"/>
                    </a:solidFill>
                    <a:latin typeface="Lexend"/>
                    <a:ea typeface="Lexend"/>
                    <a:cs typeface="Lexend"/>
                    <a:sym typeface="Lexend"/>
                  </a:defRPr>
                </a:lvl8pPr>
                <a:lvl9pPr marL="4114800" marR="0" lvl="8" indent="-317500" algn="ct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chemeClr val="dk1"/>
                  </a:buClr>
                  <a:buSzPts val="1400"/>
                  <a:buFont typeface="Lexend"/>
                  <a:buNone/>
                  <a:defRPr sz="1400" b="0" i="0" u="none" strike="noStrike" cap="none">
                    <a:solidFill>
                      <a:schemeClr val="dk1"/>
                    </a:solidFill>
                    <a:latin typeface="Lexend"/>
                    <a:ea typeface="Lexend"/>
                    <a:cs typeface="Lexend"/>
                    <a:sym typeface="Lexend"/>
                  </a:defRPr>
                </a:lvl9pPr>
              </a:lstStyle>
              <a:p>
                <a:pPr marL="0" indent="0"/>
                <a:r>
                  <a:rPr lang="en-US" sz="1600" dirty="0"/>
                  <a:t>Between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GB" sz="1600" dirty="0"/>
                  <a:t> 1000 – 2000K Na D and K D lines shape the absorption spectrum between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600" dirty="0"/>
                  <a:t>0.5 – 1 microns</a:t>
                </a:r>
              </a:p>
              <a:p>
                <a:pPr marL="0" indent="0"/>
                <a:r>
                  <a:rPr lang="en-GB" sz="1600" dirty="0">
                    <a:solidFill>
                      <a:srgbClr val="DA711F"/>
                    </a:solidFill>
                  </a:rPr>
                  <a:t>→ Strongly influence the thermal structure of giant planets</a:t>
                </a:r>
              </a:p>
              <a:p>
                <a:pPr marL="0" indent="0"/>
                <a:endParaRPr lang="en-GB" sz="1600" dirty="0"/>
              </a:p>
            </p:txBody>
          </p:sp>
        </mc:Choice>
        <mc:Fallback xmlns="">
          <p:sp>
            <p:nvSpPr>
              <p:cNvPr id="13" name="Google Shape;1035;p46">
                <a:extLst>
                  <a:ext uri="{FF2B5EF4-FFF2-40B4-BE49-F238E27FC236}">
                    <a16:creationId xmlns:a16="http://schemas.microsoft.com/office/drawing/2014/main" id="{0905194F-F843-2AFD-8D3B-B7C75F0CB8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110" y="1661405"/>
                <a:ext cx="2854034" cy="1385894"/>
              </a:xfrm>
              <a:prstGeom prst="rect">
                <a:avLst/>
              </a:prstGeom>
              <a:blipFill>
                <a:blip r:embed="rId4"/>
                <a:stretch>
                  <a:fillRect l="-1327" b="-54545"/>
                </a:stretch>
              </a:blipFill>
              <a:ln w="25400">
                <a:noFill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sX0" fmla="*/ 0 w 2854034"/>
                          <a:gd name="csY0" fmla="*/ 0 h 1385894"/>
                          <a:gd name="csX1" fmla="*/ 542266 w 2854034"/>
                          <a:gd name="csY1" fmla="*/ 0 h 1385894"/>
                          <a:gd name="csX2" fmla="*/ 1027452 w 2854034"/>
                          <a:gd name="csY2" fmla="*/ 0 h 1385894"/>
                          <a:gd name="csX3" fmla="*/ 1655340 w 2854034"/>
                          <a:gd name="csY3" fmla="*/ 0 h 1385894"/>
                          <a:gd name="csX4" fmla="*/ 2197606 w 2854034"/>
                          <a:gd name="csY4" fmla="*/ 0 h 1385894"/>
                          <a:gd name="csX5" fmla="*/ 2854034 w 2854034"/>
                          <a:gd name="csY5" fmla="*/ 0 h 1385894"/>
                          <a:gd name="csX6" fmla="*/ 2854034 w 2854034"/>
                          <a:gd name="csY6" fmla="*/ 489683 h 1385894"/>
                          <a:gd name="csX7" fmla="*/ 2854034 w 2854034"/>
                          <a:gd name="csY7" fmla="*/ 951647 h 1385894"/>
                          <a:gd name="csX8" fmla="*/ 2854034 w 2854034"/>
                          <a:gd name="csY8" fmla="*/ 1385894 h 1385894"/>
                          <a:gd name="csX9" fmla="*/ 2340308 w 2854034"/>
                          <a:gd name="csY9" fmla="*/ 1385894 h 1385894"/>
                          <a:gd name="csX10" fmla="*/ 1769501 w 2854034"/>
                          <a:gd name="csY10" fmla="*/ 1385894 h 1385894"/>
                          <a:gd name="csX11" fmla="*/ 1198694 w 2854034"/>
                          <a:gd name="csY11" fmla="*/ 1385894 h 1385894"/>
                          <a:gd name="csX12" fmla="*/ 656428 w 2854034"/>
                          <a:gd name="csY12" fmla="*/ 1385894 h 1385894"/>
                          <a:gd name="csX13" fmla="*/ 0 w 2854034"/>
                          <a:gd name="csY13" fmla="*/ 1385894 h 1385894"/>
                          <a:gd name="csX14" fmla="*/ 0 w 2854034"/>
                          <a:gd name="csY14" fmla="*/ 896211 h 1385894"/>
                          <a:gd name="csX15" fmla="*/ 0 w 2854034"/>
                          <a:gd name="csY15" fmla="*/ 406529 h 1385894"/>
                          <a:gd name="csX16" fmla="*/ 0 w 2854034"/>
                          <a:gd name="csY16" fmla="*/ 0 h 1385894"/>
                        </a:gdLst>
                        <a:ahLst/>
                        <a:cxnLst>
                          <a:cxn ang="0">
                            <a:pos x="csX0" y="csY0"/>
                          </a:cxn>
                          <a:cxn ang="0">
                            <a:pos x="csX1" y="csY1"/>
                          </a:cxn>
                          <a:cxn ang="0">
                            <a:pos x="csX2" y="csY2"/>
                          </a:cxn>
                          <a:cxn ang="0">
                            <a:pos x="csX3" y="csY3"/>
                          </a:cxn>
                          <a:cxn ang="0">
                            <a:pos x="csX4" y="csY4"/>
                          </a:cxn>
                          <a:cxn ang="0">
                            <a:pos x="csX5" y="csY5"/>
                          </a:cxn>
                          <a:cxn ang="0">
                            <a:pos x="csX6" y="csY6"/>
                          </a:cxn>
                          <a:cxn ang="0">
                            <a:pos x="csX7" y="csY7"/>
                          </a:cxn>
                          <a:cxn ang="0">
                            <a:pos x="csX8" y="csY8"/>
                          </a:cxn>
                          <a:cxn ang="0">
                            <a:pos x="csX9" y="csY9"/>
                          </a:cxn>
                          <a:cxn ang="0">
                            <a:pos x="csX10" y="csY10"/>
                          </a:cxn>
                          <a:cxn ang="0">
                            <a:pos x="csX11" y="csY11"/>
                          </a:cxn>
                          <a:cxn ang="0">
                            <a:pos x="csX12" y="csY12"/>
                          </a:cxn>
                          <a:cxn ang="0">
                            <a:pos x="csX13" y="csY13"/>
                          </a:cxn>
                          <a:cxn ang="0">
                            <a:pos x="csX14" y="csY14"/>
                          </a:cxn>
                          <a:cxn ang="0">
                            <a:pos x="csX15" y="csY15"/>
                          </a:cxn>
                          <a:cxn ang="0">
                            <a:pos x="csX16" y="csY16"/>
                          </a:cxn>
                        </a:cxnLst>
                        <a:rect l="l" t="t" r="r" b="b"/>
                        <a:pathLst>
                          <a:path w="2854034" h="1385894" extrusionOk="0">
                            <a:moveTo>
                              <a:pt x="0" y="0"/>
                            </a:moveTo>
                            <a:cubicBezTo>
                              <a:pt x="258043" y="-20339"/>
                              <a:pt x="431227" y="31010"/>
                              <a:pt x="542266" y="0"/>
                            </a:cubicBezTo>
                            <a:cubicBezTo>
                              <a:pt x="653305" y="-31010"/>
                              <a:pt x="854370" y="14391"/>
                              <a:pt x="1027452" y="0"/>
                            </a:cubicBezTo>
                            <a:cubicBezTo>
                              <a:pt x="1200534" y="-14391"/>
                              <a:pt x="1383304" y="70467"/>
                              <a:pt x="1655340" y="0"/>
                            </a:cubicBezTo>
                            <a:cubicBezTo>
                              <a:pt x="1927376" y="-70467"/>
                              <a:pt x="1951414" y="18018"/>
                              <a:pt x="2197606" y="0"/>
                            </a:cubicBezTo>
                            <a:cubicBezTo>
                              <a:pt x="2443798" y="-18018"/>
                              <a:pt x="2627472" y="33357"/>
                              <a:pt x="2854034" y="0"/>
                            </a:cubicBezTo>
                            <a:cubicBezTo>
                              <a:pt x="2878452" y="119756"/>
                              <a:pt x="2828881" y="338162"/>
                              <a:pt x="2854034" y="489683"/>
                            </a:cubicBezTo>
                            <a:cubicBezTo>
                              <a:pt x="2879187" y="641204"/>
                              <a:pt x="2849348" y="770411"/>
                              <a:pt x="2854034" y="951647"/>
                            </a:cubicBezTo>
                            <a:cubicBezTo>
                              <a:pt x="2858720" y="1132883"/>
                              <a:pt x="2816351" y="1274664"/>
                              <a:pt x="2854034" y="1385894"/>
                            </a:cubicBezTo>
                            <a:cubicBezTo>
                              <a:pt x="2748376" y="1412787"/>
                              <a:pt x="2483350" y="1350573"/>
                              <a:pt x="2340308" y="1385894"/>
                            </a:cubicBezTo>
                            <a:cubicBezTo>
                              <a:pt x="2197266" y="1421215"/>
                              <a:pt x="2050671" y="1331544"/>
                              <a:pt x="1769501" y="1385894"/>
                            </a:cubicBezTo>
                            <a:cubicBezTo>
                              <a:pt x="1488331" y="1440244"/>
                              <a:pt x="1364186" y="1370640"/>
                              <a:pt x="1198694" y="1385894"/>
                            </a:cubicBezTo>
                            <a:cubicBezTo>
                              <a:pt x="1033202" y="1401148"/>
                              <a:pt x="768797" y="1321043"/>
                              <a:pt x="656428" y="1385894"/>
                            </a:cubicBezTo>
                            <a:cubicBezTo>
                              <a:pt x="544059" y="1450745"/>
                              <a:pt x="178034" y="1373526"/>
                              <a:pt x="0" y="1385894"/>
                            </a:cubicBezTo>
                            <a:cubicBezTo>
                              <a:pt x="-20138" y="1154418"/>
                              <a:pt x="54814" y="1118190"/>
                              <a:pt x="0" y="896211"/>
                            </a:cubicBezTo>
                            <a:cubicBezTo>
                              <a:pt x="-54814" y="674232"/>
                              <a:pt x="7386" y="559409"/>
                              <a:pt x="0" y="406529"/>
                            </a:cubicBezTo>
                            <a:cubicBezTo>
                              <a:pt x="-7386" y="253649"/>
                              <a:pt x="36206" y="109899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L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Google Shape;1035;p46">
            <a:extLst>
              <a:ext uri="{FF2B5EF4-FFF2-40B4-BE49-F238E27FC236}">
                <a16:creationId xmlns:a16="http://schemas.microsoft.com/office/drawing/2014/main" id="{3BBD2877-5594-984F-0A41-01727D71E81F}"/>
              </a:ext>
            </a:extLst>
          </p:cNvPr>
          <p:cNvSpPr txBox="1">
            <a:spLocks/>
          </p:cNvSpPr>
          <p:nvPr/>
        </p:nvSpPr>
        <p:spPr>
          <a:xfrm>
            <a:off x="1715178" y="1205098"/>
            <a:ext cx="2638999" cy="276999"/>
          </a:xfrm>
          <a:prstGeom prst="rect">
            <a:avLst/>
          </a:prstGeom>
          <a:noFill/>
          <a:ln w="25400"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sX0" fmla="*/ 0 w 1144402"/>
                      <a:gd name="csY0" fmla="*/ 0 h 407632"/>
                      <a:gd name="csX1" fmla="*/ 1144402 w 1144402"/>
                      <a:gd name="csY1" fmla="*/ 0 h 407632"/>
                      <a:gd name="csX2" fmla="*/ 1144402 w 1144402"/>
                      <a:gd name="csY2" fmla="*/ 407632 h 407632"/>
                      <a:gd name="csX3" fmla="*/ 0 w 1144402"/>
                      <a:gd name="csY3" fmla="*/ 407632 h 407632"/>
                      <a:gd name="csX4" fmla="*/ 0 w 1144402"/>
                      <a:gd name="csY4" fmla="*/ 0 h 407632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</a:cxnLst>
                    <a:rect l="l" t="t" r="r" b="b"/>
                    <a:pathLst>
                      <a:path w="1144402" h="407632" extrusionOk="0">
                        <a:moveTo>
                          <a:pt x="0" y="0"/>
                        </a:moveTo>
                        <a:cubicBezTo>
                          <a:pt x="309538" y="-50076"/>
                          <a:pt x="870774" y="-32964"/>
                          <a:pt x="1144402" y="0"/>
                        </a:cubicBezTo>
                        <a:cubicBezTo>
                          <a:pt x="1160943" y="169371"/>
                          <a:pt x="1157178" y="321265"/>
                          <a:pt x="1144402" y="407632"/>
                        </a:cubicBezTo>
                        <a:cubicBezTo>
                          <a:pt x="630014" y="318463"/>
                          <a:pt x="373289" y="452676"/>
                          <a:pt x="0" y="407632"/>
                        </a:cubicBezTo>
                        <a:cubicBezTo>
                          <a:pt x="13931" y="209523"/>
                          <a:pt x="-21906" y="14624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000" b="0" i="0" u="none" strike="noStrike" cap="none">
                <a:solidFill>
                  <a:srgbClr val="19191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pPr marL="0" indent="0"/>
            <a:r>
              <a:rPr lang="en-GB" dirty="0">
                <a:solidFill>
                  <a:srgbClr val="DA71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(0.5891, 0.5897 nm)</a:t>
            </a:r>
          </a:p>
        </p:txBody>
      </p:sp>
      <p:sp>
        <p:nvSpPr>
          <p:cNvPr id="15" name="Google Shape;1035;p46">
            <a:extLst>
              <a:ext uri="{FF2B5EF4-FFF2-40B4-BE49-F238E27FC236}">
                <a16:creationId xmlns:a16="http://schemas.microsoft.com/office/drawing/2014/main" id="{774054EF-C157-37DA-F382-8A28A3AFF709}"/>
              </a:ext>
            </a:extLst>
          </p:cNvPr>
          <p:cNvSpPr txBox="1">
            <a:spLocks/>
          </p:cNvSpPr>
          <p:nvPr/>
        </p:nvSpPr>
        <p:spPr>
          <a:xfrm>
            <a:off x="2420930" y="1584534"/>
            <a:ext cx="2057925" cy="276999"/>
          </a:xfrm>
          <a:prstGeom prst="rect">
            <a:avLst/>
          </a:prstGeom>
          <a:noFill/>
          <a:ln w="25400"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sX0" fmla="*/ 0 w 1144402"/>
                      <a:gd name="csY0" fmla="*/ 0 h 407632"/>
                      <a:gd name="csX1" fmla="*/ 1144402 w 1144402"/>
                      <a:gd name="csY1" fmla="*/ 0 h 407632"/>
                      <a:gd name="csX2" fmla="*/ 1144402 w 1144402"/>
                      <a:gd name="csY2" fmla="*/ 407632 h 407632"/>
                      <a:gd name="csX3" fmla="*/ 0 w 1144402"/>
                      <a:gd name="csY3" fmla="*/ 407632 h 407632"/>
                      <a:gd name="csX4" fmla="*/ 0 w 1144402"/>
                      <a:gd name="csY4" fmla="*/ 0 h 407632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</a:cxnLst>
                    <a:rect l="l" t="t" r="r" b="b"/>
                    <a:pathLst>
                      <a:path w="1144402" h="407632" extrusionOk="0">
                        <a:moveTo>
                          <a:pt x="0" y="0"/>
                        </a:moveTo>
                        <a:cubicBezTo>
                          <a:pt x="309538" y="-50076"/>
                          <a:pt x="870774" y="-32964"/>
                          <a:pt x="1144402" y="0"/>
                        </a:cubicBezTo>
                        <a:cubicBezTo>
                          <a:pt x="1160943" y="169371"/>
                          <a:pt x="1157178" y="321265"/>
                          <a:pt x="1144402" y="407632"/>
                        </a:cubicBezTo>
                        <a:cubicBezTo>
                          <a:pt x="630014" y="318463"/>
                          <a:pt x="373289" y="452676"/>
                          <a:pt x="0" y="407632"/>
                        </a:cubicBezTo>
                        <a:cubicBezTo>
                          <a:pt x="13931" y="209523"/>
                          <a:pt x="-21906" y="14624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000" b="0" i="0" u="none" strike="noStrike" cap="none">
                <a:solidFill>
                  <a:srgbClr val="19191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pPr marL="0" indent="0"/>
            <a:r>
              <a:rPr lang="en-GB" dirty="0">
                <a:solidFill>
                  <a:srgbClr val="DA71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(0.7667, 0.7701 nm)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64A333-8E91-83D2-7F97-D4CF310740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000" y="1144800"/>
            <a:ext cx="5661187" cy="351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99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9208BD-FE55-F69F-D89B-1F0600491A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CF9FFB8-108C-E692-8E25-087AB08BD9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LU" dirty="0"/>
              <a:t>siebenaler@strw.leidenuniv.nl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432745FC-AA5E-95F6-97DC-2ADCC46DC1E1}"/>
              </a:ext>
            </a:extLst>
          </p:cNvPr>
          <p:cNvSpPr txBox="1">
            <a:spLocks/>
          </p:cNvSpPr>
          <p:nvPr/>
        </p:nvSpPr>
        <p:spPr>
          <a:xfrm>
            <a:off x="162435" y="124708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r>
              <a:rPr lang="en-LU" dirty="0"/>
              <a:t>Importance of Na D and K D lines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BC656916-EFDB-AD6C-001A-C51C1E4F82E5}"/>
              </a:ext>
            </a:extLst>
          </p:cNvPr>
          <p:cNvSpPr txBox="1">
            <a:spLocks/>
          </p:cNvSpPr>
          <p:nvPr/>
        </p:nvSpPr>
        <p:spPr>
          <a:xfrm>
            <a:off x="8594844" y="0"/>
            <a:ext cx="238180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000" b="0" i="0" u="none" strike="noStrike" cap="none">
                <a:solidFill>
                  <a:srgbClr val="19191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r>
              <a:rPr lang="en-LU" sz="1400" b="1" dirty="0"/>
              <a:t>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043032-1E99-5C14-6099-4AE91E3EA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56" y="1057931"/>
            <a:ext cx="5167430" cy="3720930"/>
          </a:xfrm>
          <a:prstGeom prst="rect">
            <a:avLst/>
          </a:prstGeom>
        </p:spPr>
      </p:pic>
      <p:sp>
        <p:nvSpPr>
          <p:cNvPr id="11" name="Google Shape;1035;p46">
            <a:extLst>
              <a:ext uri="{FF2B5EF4-FFF2-40B4-BE49-F238E27FC236}">
                <a16:creationId xmlns:a16="http://schemas.microsoft.com/office/drawing/2014/main" id="{AD23114E-8747-D1A5-6270-F65568485C3E}"/>
              </a:ext>
            </a:extLst>
          </p:cNvPr>
          <p:cNvSpPr txBox="1">
            <a:spLocks/>
          </p:cNvSpPr>
          <p:nvPr/>
        </p:nvSpPr>
        <p:spPr>
          <a:xfrm>
            <a:off x="946673" y="852616"/>
            <a:ext cx="4008386" cy="269641"/>
          </a:xfrm>
          <a:prstGeom prst="rect">
            <a:avLst/>
          </a:prstGeom>
          <a:noFill/>
          <a:ln w="25400"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sX0" fmla="*/ 0 w 1144402"/>
                      <a:gd name="csY0" fmla="*/ 0 h 407632"/>
                      <a:gd name="csX1" fmla="*/ 1144402 w 1144402"/>
                      <a:gd name="csY1" fmla="*/ 0 h 407632"/>
                      <a:gd name="csX2" fmla="*/ 1144402 w 1144402"/>
                      <a:gd name="csY2" fmla="*/ 407632 h 407632"/>
                      <a:gd name="csX3" fmla="*/ 0 w 1144402"/>
                      <a:gd name="csY3" fmla="*/ 407632 h 407632"/>
                      <a:gd name="csX4" fmla="*/ 0 w 1144402"/>
                      <a:gd name="csY4" fmla="*/ 0 h 407632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</a:cxnLst>
                    <a:rect l="l" t="t" r="r" b="b"/>
                    <a:pathLst>
                      <a:path w="1144402" h="407632" extrusionOk="0">
                        <a:moveTo>
                          <a:pt x="0" y="0"/>
                        </a:moveTo>
                        <a:cubicBezTo>
                          <a:pt x="309538" y="-50076"/>
                          <a:pt x="870774" y="-32964"/>
                          <a:pt x="1144402" y="0"/>
                        </a:cubicBezTo>
                        <a:cubicBezTo>
                          <a:pt x="1160943" y="169371"/>
                          <a:pt x="1157178" y="321265"/>
                          <a:pt x="1144402" y="407632"/>
                        </a:cubicBezTo>
                        <a:cubicBezTo>
                          <a:pt x="630014" y="318463"/>
                          <a:pt x="373289" y="452676"/>
                          <a:pt x="0" y="407632"/>
                        </a:cubicBezTo>
                        <a:cubicBezTo>
                          <a:pt x="13931" y="209523"/>
                          <a:pt x="-21906" y="14624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000" b="0" i="0" u="none" strike="noStrike" cap="none">
                <a:solidFill>
                  <a:srgbClr val="19191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pPr marL="0" indent="0"/>
            <a:r>
              <a:rPr lang="en-GB" sz="1200" dirty="0"/>
              <a:t>Siebenaler et al. 2025 (see also Guillot et al. 2004)</a:t>
            </a:r>
          </a:p>
          <a:p>
            <a:pPr marL="0" indent="0"/>
            <a:endParaRPr lang="en-GB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035;p46">
                <a:extLst>
                  <a:ext uri="{FF2B5EF4-FFF2-40B4-BE49-F238E27FC236}">
                    <a16:creationId xmlns:a16="http://schemas.microsoft.com/office/drawing/2014/main" id="{CB79AA24-FFEC-CF00-C56B-D5B1072D49E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60110" y="1661405"/>
                <a:ext cx="2854034" cy="1385894"/>
              </a:xfrm>
              <a:custGeom>
                <a:avLst/>
                <a:gdLst>
                  <a:gd name="csX0" fmla="*/ 0 w 2854034"/>
                  <a:gd name="csY0" fmla="*/ 0 h 1385894"/>
                  <a:gd name="csX1" fmla="*/ 542266 w 2854034"/>
                  <a:gd name="csY1" fmla="*/ 0 h 1385894"/>
                  <a:gd name="csX2" fmla="*/ 1027452 w 2854034"/>
                  <a:gd name="csY2" fmla="*/ 0 h 1385894"/>
                  <a:gd name="csX3" fmla="*/ 1655340 w 2854034"/>
                  <a:gd name="csY3" fmla="*/ 0 h 1385894"/>
                  <a:gd name="csX4" fmla="*/ 2197606 w 2854034"/>
                  <a:gd name="csY4" fmla="*/ 0 h 1385894"/>
                  <a:gd name="csX5" fmla="*/ 2854034 w 2854034"/>
                  <a:gd name="csY5" fmla="*/ 0 h 1385894"/>
                  <a:gd name="csX6" fmla="*/ 2854034 w 2854034"/>
                  <a:gd name="csY6" fmla="*/ 489683 h 1385894"/>
                  <a:gd name="csX7" fmla="*/ 2854034 w 2854034"/>
                  <a:gd name="csY7" fmla="*/ 951647 h 1385894"/>
                  <a:gd name="csX8" fmla="*/ 2854034 w 2854034"/>
                  <a:gd name="csY8" fmla="*/ 1385894 h 1385894"/>
                  <a:gd name="csX9" fmla="*/ 2340308 w 2854034"/>
                  <a:gd name="csY9" fmla="*/ 1385894 h 1385894"/>
                  <a:gd name="csX10" fmla="*/ 1769501 w 2854034"/>
                  <a:gd name="csY10" fmla="*/ 1385894 h 1385894"/>
                  <a:gd name="csX11" fmla="*/ 1198694 w 2854034"/>
                  <a:gd name="csY11" fmla="*/ 1385894 h 1385894"/>
                  <a:gd name="csX12" fmla="*/ 656428 w 2854034"/>
                  <a:gd name="csY12" fmla="*/ 1385894 h 1385894"/>
                  <a:gd name="csX13" fmla="*/ 0 w 2854034"/>
                  <a:gd name="csY13" fmla="*/ 1385894 h 1385894"/>
                  <a:gd name="csX14" fmla="*/ 0 w 2854034"/>
                  <a:gd name="csY14" fmla="*/ 896211 h 1385894"/>
                  <a:gd name="csX15" fmla="*/ 0 w 2854034"/>
                  <a:gd name="csY15" fmla="*/ 406529 h 1385894"/>
                  <a:gd name="csX16" fmla="*/ 0 w 2854034"/>
                  <a:gd name="csY16" fmla="*/ 0 h 138589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</a:cxnLst>
                <a:rect l="l" t="t" r="r" b="b"/>
                <a:pathLst>
                  <a:path w="2854034" h="1385894" extrusionOk="0">
                    <a:moveTo>
                      <a:pt x="0" y="0"/>
                    </a:moveTo>
                    <a:cubicBezTo>
                      <a:pt x="258043" y="-20339"/>
                      <a:pt x="431227" y="31010"/>
                      <a:pt x="542266" y="0"/>
                    </a:cubicBezTo>
                    <a:cubicBezTo>
                      <a:pt x="653305" y="-31010"/>
                      <a:pt x="854370" y="14391"/>
                      <a:pt x="1027452" y="0"/>
                    </a:cubicBezTo>
                    <a:cubicBezTo>
                      <a:pt x="1200534" y="-14391"/>
                      <a:pt x="1383304" y="70467"/>
                      <a:pt x="1655340" y="0"/>
                    </a:cubicBezTo>
                    <a:cubicBezTo>
                      <a:pt x="1927376" y="-70467"/>
                      <a:pt x="1951414" y="18018"/>
                      <a:pt x="2197606" y="0"/>
                    </a:cubicBezTo>
                    <a:cubicBezTo>
                      <a:pt x="2443798" y="-18018"/>
                      <a:pt x="2627472" y="33357"/>
                      <a:pt x="2854034" y="0"/>
                    </a:cubicBezTo>
                    <a:cubicBezTo>
                      <a:pt x="2878452" y="119756"/>
                      <a:pt x="2828881" y="338162"/>
                      <a:pt x="2854034" y="489683"/>
                    </a:cubicBezTo>
                    <a:cubicBezTo>
                      <a:pt x="2879187" y="641204"/>
                      <a:pt x="2849348" y="770411"/>
                      <a:pt x="2854034" y="951647"/>
                    </a:cubicBezTo>
                    <a:cubicBezTo>
                      <a:pt x="2858720" y="1132883"/>
                      <a:pt x="2816351" y="1274664"/>
                      <a:pt x="2854034" y="1385894"/>
                    </a:cubicBezTo>
                    <a:cubicBezTo>
                      <a:pt x="2748376" y="1412787"/>
                      <a:pt x="2483350" y="1350573"/>
                      <a:pt x="2340308" y="1385894"/>
                    </a:cubicBezTo>
                    <a:cubicBezTo>
                      <a:pt x="2197266" y="1421215"/>
                      <a:pt x="2050671" y="1331544"/>
                      <a:pt x="1769501" y="1385894"/>
                    </a:cubicBezTo>
                    <a:cubicBezTo>
                      <a:pt x="1488331" y="1440244"/>
                      <a:pt x="1364186" y="1370640"/>
                      <a:pt x="1198694" y="1385894"/>
                    </a:cubicBezTo>
                    <a:cubicBezTo>
                      <a:pt x="1033202" y="1401148"/>
                      <a:pt x="768797" y="1321043"/>
                      <a:pt x="656428" y="1385894"/>
                    </a:cubicBezTo>
                    <a:cubicBezTo>
                      <a:pt x="544059" y="1450745"/>
                      <a:pt x="178034" y="1373526"/>
                      <a:pt x="0" y="1385894"/>
                    </a:cubicBezTo>
                    <a:cubicBezTo>
                      <a:pt x="-20138" y="1154418"/>
                      <a:pt x="54814" y="1118190"/>
                      <a:pt x="0" y="896211"/>
                    </a:cubicBezTo>
                    <a:cubicBezTo>
                      <a:pt x="-54814" y="674232"/>
                      <a:pt x="7386" y="559409"/>
                      <a:pt x="0" y="406529"/>
                    </a:cubicBezTo>
                    <a:cubicBezTo>
                      <a:pt x="-7386" y="253649"/>
                      <a:pt x="36206" y="109899"/>
                      <a:pt x="0" y="0"/>
                    </a:cubicBezTo>
                    <a:close/>
                  </a:path>
                </a:pathLst>
              </a:custGeom>
              <a:noFill/>
              <a:ln w="25400">
                <a:noFill/>
                <a:extLst>
                  <a:ext uri="{C807C97D-BFC1-408E-A445-0C87EB9F89A2}">
                    <ask:lineSketchStyleProps xmlns:ask="http://schemas.microsoft.com/office/drawing/2018/sketchyshapes" sd="1219033472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Lexend"/>
                  <a:buNone/>
                  <a:defRPr sz="1000" b="0" i="0" u="none" strike="noStrike" cap="none">
                    <a:solidFill>
                      <a:srgbClr val="191919"/>
                    </a:solidFill>
                    <a:latin typeface="Lexend"/>
                    <a:ea typeface="Lexend"/>
                    <a:cs typeface="Lexend"/>
                    <a:sym typeface="Lexend"/>
                  </a:defRPr>
                </a:lvl1pPr>
                <a:lvl2pPr marL="914400" marR="0" lvl="1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Lexend"/>
                  <a:buNone/>
                  <a:defRPr sz="1400" b="0" i="0" u="none" strike="noStrike" cap="none">
                    <a:solidFill>
                      <a:schemeClr val="dk1"/>
                    </a:solidFill>
                    <a:latin typeface="Lexend"/>
                    <a:ea typeface="Lexend"/>
                    <a:cs typeface="Lexend"/>
                    <a:sym typeface="Lexend"/>
                  </a:defRPr>
                </a:lvl2pPr>
                <a:lvl3pPr marL="1371600" marR="0" lvl="2" indent="-317500" algn="ct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Lexend"/>
                  <a:buNone/>
                  <a:defRPr sz="1400" b="0" i="0" u="none" strike="noStrike" cap="none">
                    <a:solidFill>
                      <a:schemeClr val="dk1"/>
                    </a:solidFill>
                    <a:latin typeface="Lexend"/>
                    <a:ea typeface="Lexend"/>
                    <a:cs typeface="Lexend"/>
                    <a:sym typeface="Lexend"/>
                  </a:defRPr>
                </a:lvl3pPr>
                <a:lvl4pPr marL="1828800" marR="0" lvl="3" indent="-317500" algn="ct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Lexend"/>
                  <a:buNone/>
                  <a:defRPr sz="1400" b="0" i="0" u="none" strike="noStrike" cap="none">
                    <a:solidFill>
                      <a:schemeClr val="dk1"/>
                    </a:solidFill>
                    <a:latin typeface="Lexend"/>
                    <a:ea typeface="Lexend"/>
                    <a:cs typeface="Lexend"/>
                    <a:sym typeface="Lexend"/>
                  </a:defRPr>
                </a:lvl4pPr>
                <a:lvl5pPr marL="2286000" marR="0" lvl="4" indent="-317500" algn="ct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Lexend"/>
                  <a:buNone/>
                  <a:defRPr sz="1400" b="0" i="0" u="none" strike="noStrike" cap="none">
                    <a:solidFill>
                      <a:schemeClr val="dk1"/>
                    </a:solidFill>
                    <a:latin typeface="Lexend"/>
                    <a:ea typeface="Lexend"/>
                    <a:cs typeface="Lexend"/>
                    <a:sym typeface="Lexend"/>
                  </a:defRPr>
                </a:lvl5pPr>
                <a:lvl6pPr marL="2743200" marR="0" lvl="5" indent="-317500" algn="ct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Lexend"/>
                  <a:buNone/>
                  <a:defRPr sz="1400" b="0" i="0" u="none" strike="noStrike" cap="none">
                    <a:solidFill>
                      <a:schemeClr val="dk1"/>
                    </a:solidFill>
                    <a:latin typeface="Lexend"/>
                    <a:ea typeface="Lexend"/>
                    <a:cs typeface="Lexend"/>
                    <a:sym typeface="Lexend"/>
                  </a:defRPr>
                </a:lvl6pPr>
                <a:lvl7pPr marL="3200400" marR="0" lvl="6" indent="-317500" algn="ct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Lexend"/>
                  <a:buNone/>
                  <a:defRPr sz="1400" b="0" i="0" u="none" strike="noStrike" cap="none">
                    <a:solidFill>
                      <a:schemeClr val="dk1"/>
                    </a:solidFill>
                    <a:latin typeface="Lexend"/>
                    <a:ea typeface="Lexend"/>
                    <a:cs typeface="Lexend"/>
                    <a:sym typeface="Lexend"/>
                  </a:defRPr>
                </a:lvl7pPr>
                <a:lvl8pPr marL="3657600" marR="0" lvl="7" indent="-317500" algn="ct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Lexend"/>
                  <a:buNone/>
                  <a:defRPr sz="1400" b="0" i="0" u="none" strike="noStrike" cap="none">
                    <a:solidFill>
                      <a:schemeClr val="dk1"/>
                    </a:solidFill>
                    <a:latin typeface="Lexend"/>
                    <a:ea typeface="Lexend"/>
                    <a:cs typeface="Lexend"/>
                    <a:sym typeface="Lexend"/>
                  </a:defRPr>
                </a:lvl8pPr>
                <a:lvl9pPr marL="4114800" marR="0" lvl="8" indent="-317500" algn="ct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chemeClr val="dk1"/>
                  </a:buClr>
                  <a:buSzPts val="1400"/>
                  <a:buFont typeface="Lexend"/>
                  <a:buNone/>
                  <a:defRPr sz="1400" b="0" i="0" u="none" strike="noStrike" cap="none">
                    <a:solidFill>
                      <a:schemeClr val="dk1"/>
                    </a:solidFill>
                    <a:latin typeface="Lexend"/>
                    <a:ea typeface="Lexend"/>
                    <a:cs typeface="Lexend"/>
                    <a:sym typeface="Lexend"/>
                  </a:defRPr>
                </a:lvl9pPr>
              </a:lstStyle>
              <a:p>
                <a:pPr marL="0" indent="0"/>
                <a:r>
                  <a:rPr lang="en-US" sz="1600" dirty="0"/>
                  <a:t>Between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GB" sz="1600" dirty="0"/>
                  <a:t> 1000 – 2000K Na D and K D lines shape the absorption spectrum between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600" dirty="0"/>
                  <a:t>0.5 – 1 microns</a:t>
                </a:r>
              </a:p>
              <a:p>
                <a:pPr marL="0" indent="0"/>
                <a:r>
                  <a:rPr lang="en-GB" sz="1600" dirty="0">
                    <a:solidFill>
                      <a:srgbClr val="DA711F"/>
                    </a:solidFill>
                  </a:rPr>
                  <a:t>→ Strongly influence the thermal structure of giant planets</a:t>
                </a:r>
              </a:p>
              <a:p>
                <a:pPr marL="0" indent="0"/>
                <a:endParaRPr lang="en-GB" sz="1600" dirty="0"/>
              </a:p>
            </p:txBody>
          </p:sp>
        </mc:Choice>
        <mc:Fallback xmlns="">
          <p:sp>
            <p:nvSpPr>
              <p:cNvPr id="4" name="Google Shape;1035;p46">
                <a:extLst>
                  <a:ext uri="{FF2B5EF4-FFF2-40B4-BE49-F238E27FC236}">
                    <a16:creationId xmlns:a16="http://schemas.microsoft.com/office/drawing/2014/main" id="{CB79AA24-FFEC-CF00-C56B-D5B1072D49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110" y="1661405"/>
                <a:ext cx="2854034" cy="1385894"/>
              </a:xfrm>
              <a:prstGeom prst="rect">
                <a:avLst/>
              </a:prstGeom>
              <a:blipFill>
                <a:blip r:embed="rId4"/>
                <a:stretch>
                  <a:fillRect l="-1327" b="-54545"/>
                </a:stretch>
              </a:blipFill>
              <a:ln w="25400">
                <a:noFill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sX0" fmla="*/ 0 w 2854034"/>
                          <a:gd name="csY0" fmla="*/ 0 h 1385894"/>
                          <a:gd name="csX1" fmla="*/ 542266 w 2854034"/>
                          <a:gd name="csY1" fmla="*/ 0 h 1385894"/>
                          <a:gd name="csX2" fmla="*/ 1027452 w 2854034"/>
                          <a:gd name="csY2" fmla="*/ 0 h 1385894"/>
                          <a:gd name="csX3" fmla="*/ 1655340 w 2854034"/>
                          <a:gd name="csY3" fmla="*/ 0 h 1385894"/>
                          <a:gd name="csX4" fmla="*/ 2197606 w 2854034"/>
                          <a:gd name="csY4" fmla="*/ 0 h 1385894"/>
                          <a:gd name="csX5" fmla="*/ 2854034 w 2854034"/>
                          <a:gd name="csY5" fmla="*/ 0 h 1385894"/>
                          <a:gd name="csX6" fmla="*/ 2854034 w 2854034"/>
                          <a:gd name="csY6" fmla="*/ 489683 h 1385894"/>
                          <a:gd name="csX7" fmla="*/ 2854034 w 2854034"/>
                          <a:gd name="csY7" fmla="*/ 951647 h 1385894"/>
                          <a:gd name="csX8" fmla="*/ 2854034 w 2854034"/>
                          <a:gd name="csY8" fmla="*/ 1385894 h 1385894"/>
                          <a:gd name="csX9" fmla="*/ 2340308 w 2854034"/>
                          <a:gd name="csY9" fmla="*/ 1385894 h 1385894"/>
                          <a:gd name="csX10" fmla="*/ 1769501 w 2854034"/>
                          <a:gd name="csY10" fmla="*/ 1385894 h 1385894"/>
                          <a:gd name="csX11" fmla="*/ 1198694 w 2854034"/>
                          <a:gd name="csY11" fmla="*/ 1385894 h 1385894"/>
                          <a:gd name="csX12" fmla="*/ 656428 w 2854034"/>
                          <a:gd name="csY12" fmla="*/ 1385894 h 1385894"/>
                          <a:gd name="csX13" fmla="*/ 0 w 2854034"/>
                          <a:gd name="csY13" fmla="*/ 1385894 h 1385894"/>
                          <a:gd name="csX14" fmla="*/ 0 w 2854034"/>
                          <a:gd name="csY14" fmla="*/ 896211 h 1385894"/>
                          <a:gd name="csX15" fmla="*/ 0 w 2854034"/>
                          <a:gd name="csY15" fmla="*/ 406529 h 1385894"/>
                          <a:gd name="csX16" fmla="*/ 0 w 2854034"/>
                          <a:gd name="csY16" fmla="*/ 0 h 1385894"/>
                        </a:gdLst>
                        <a:ahLst/>
                        <a:cxnLst>
                          <a:cxn ang="0">
                            <a:pos x="csX0" y="csY0"/>
                          </a:cxn>
                          <a:cxn ang="0">
                            <a:pos x="csX1" y="csY1"/>
                          </a:cxn>
                          <a:cxn ang="0">
                            <a:pos x="csX2" y="csY2"/>
                          </a:cxn>
                          <a:cxn ang="0">
                            <a:pos x="csX3" y="csY3"/>
                          </a:cxn>
                          <a:cxn ang="0">
                            <a:pos x="csX4" y="csY4"/>
                          </a:cxn>
                          <a:cxn ang="0">
                            <a:pos x="csX5" y="csY5"/>
                          </a:cxn>
                          <a:cxn ang="0">
                            <a:pos x="csX6" y="csY6"/>
                          </a:cxn>
                          <a:cxn ang="0">
                            <a:pos x="csX7" y="csY7"/>
                          </a:cxn>
                          <a:cxn ang="0">
                            <a:pos x="csX8" y="csY8"/>
                          </a:cxn>
                          <a:cxn ang="0">
                            <a:pos x="csX9" y="csY9"/>
                          </a:cxn>
                          <a:cxn ang="0">
                            <a:pos x="csX10" y="csY10"/>
                          </a:cxn>
                          <a:cxn ang="0">
                            <a:pos x="csX11" y="csY11"/>
                          </a:cxn>
                          <a:cxn ang="0">
                            <a:pos x="csX12" y="csY12"/>
                          </a:cxn>
                          <a:cxn ang="0">
                            <a:pos x="csX13" y="csY13"/>
                          </a:cxn>
                          <a:cxn ang="0">
                            <a:pos x="csX14" y="csY14"/>
                          </a:cxn>
                          <a:cxn ang="0">
                            <a:pos x="csX15" y="csY15"/>
                          </a:cxn>
                          <a:cxn ang="0">
                            <a:pos x="csX16" y="csY16"/>
                          </a:cxn>
                        </a:cxnLst>
                        <a:rect l="l" t="t" r="r" b="b"/>
                        <a:pathLst>
                          <a:path w="2854034" h="1385894" extrusionOk="0">
                            <a:moveTo>
                              <a:pt x="0" y="0"/>
                            </a:moveTo>
                            <a:cubicBezTo>
                              <a:pt x="258043" y="-20339"/>
                              <a:pt x="431227" y="31010"/>
                              <a:pt x="542266" y="0"/>
                            </a:cubicBezTo>
                            <a:cubicBezTo>
                              <a:pt x="653305" y="-31010"/>
                              <a:pt x="854370" y="14391"/>
                              <a:pt x="1027452" y="0"/>
                            </a:cubicBezTo>
                            <a:cubicBezTo>
                              <a:pt x="1200534" y="-14391"/>
                              <a:pt x="1383304" y="70467"/>
                              <a:pt x="1655340" y="0"/>
                            </a:cubicBezTo>
                            <a:cubicBezTo>
                              <a:pt x="1927376" y="-70467"/>
                              <a:pt x="1951414" y="18018"/>
                              <a:pt x="2197606" y="0"/>
                            </a:cubicBezTo>
                            <a:cubicBezTo>
                              <a:pt x="2443798" y="-18018"/>
                              <a:pt x="2627472" y="33357"/>
                              <a:pt x="2854034" y="0"/>
                            </a:cubicBezTo>
                            <a:cubicBezTo>
                              <a:pt x="2878452" y="119756"/>
                              <a:pt x="2828881" y="338162"/>
                              <a:pt x="2854034" y="489683"/>
                            </a:cubicBezTo>
                            <a:cubicBezTo>
                              <a:pt x="2879187" y="641204"/>
                              <a:pt x="2849348" y="770411"/>
                              <a:pt x="2854034" y="951647"/>
                            </a:cubicBezTo>
                            <a:cubicBezTo>
                              <a:pt x="2858720" y="1132883"/>
                              <a:pt x="2816351" y="1274664"/>
                              <a:pt x="2854034" y="1385894"/>
                            </a:cubicBezTo>
                            <a:cubicBezTo>
                              <a:pt x="2748376" y="1412787"/>
                              <a:pt x="2483350" y="1350573"/>
                              <a:pt x="2340308" y="1385894"/>
                            </a:cubicBezTo>
                            <a:cubicBezTo>
                              <a:pt x="2197266" y="1421215"/>
                              <a:pt x="2050671" y="1331544"/>
                              <a:pt x="1769501" y="1385894"/>
                            </a:cubicBezTo>
                            <a:cubicBezTo>
                              <a:pt x="1488331" y="1440244"/>
                              <a:pt x="1364186" y="1370640"/>
                              <a:pt x="1198694" y="1385894"/>
                            </a:cubicBezTo>
                            <a:cubicBezTo>
                              <a:pt x="1033202" y="1401148"/>
                              <a:pt x="768797" y="1321043"/>
                              <a:pt x="656428" y="1385894"/>
                            </a:cubicBezTo>
                            <a:cubicBezTo>
                              <a:pt x="544059" y="1450745"/>
                              <a:pt x="178034" y="1373526"/>
                              <a:pt x="0" y="1385894"/>
                            </a:cubicBezTo>
                            <a:cubicBezTo>
                              <a:pt x="-20138" y="1154418"/>
                              <a:pt x="54814" y="1118190"/>
                              <a:pt x="0" y="896211"/>
                            </a:cubicBezTo>
                            <a:cubicBezTo>
                              <a:pt x="-54814" y="674232"/>
                              <a:pt x="7386" y="559409"/>
                              <a:pt x="0" y="406529"/>
                            </a:cubicBezTo>
                            <a:cubicBezTo>
                              <a:pt x="-7386" y="253649"/>
                              <a:pt x="36206" y="109899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L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347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A511D5-61D4-EE0A-E076-4FA7C3B944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598916E-0BBC-93C0-1673-31987ED92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56" y="1057931"/>
            <a:ext cx="5167430" cy="372093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A6198B4-046A-FEAD-3E83-C7133F778D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LU" dirty="0"/>
              <a:t>siebenaler@strw.leidenuniv.nl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CB3F041-FA77-7542-87D4-4228E5582656}"/>
              </a:ext>
            </a:extLst>
          </p:cNvPr>
          <p:cNvSpPr txBox="1">
            <a:spLocks/>
          </p:cNvSpPr>
          <p:nvPr/>
        </p:nvSpPr>
        <p:spPr>
          <a:xfrm>
            <a:off x="162435" y="124708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r>
              <a:rPr lang="en-LU" dirty="0"/>
              <a:t>Importance of Na D and K D lines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D545B95D-5E78-FF0C-3FCC-A4648385E74C}"/>
              </a:ext>
            </a:extLst>
          </p:cNvPr>
          <p:cNvSpPr txBox="1">
            <a:spLocks/>
          </p:cNvSpPr>
          <p:nvPr/>
        </p:nvSpPr>
        <p:spPr>
          <a:xfrm>
            <a:off x="8594844" y="0"/>
            <a:ext cx="238180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000" b="0" i="0" u="none" strike="noStrike" cap="none">
                <a:solidFill>
                  <a:srgbClr val="19191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r>
              <a:rPr lang="en-LU" sz="1400" b="1" dirty="0"/>
              <a:t>2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CC3EB0B8-4ADA-45AE-33B2-D8055EE8F6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3571" y="3227045"/>
            <a:ext cx="3099327" cy="1415383"/>
          </a:xfrm>
          <a:prstGeom prst="rect">
            <a:avLst/>
          </a:prstGeom>
        </p:spPr>
      </p:pic>
      <p:sp>
        <p:nvSpPr>
          <p:cNvPr id="37" name="Google Shape;1035;p46">
            <a:extLst>
              <a:ext uri="{FF2B5EF4-FFF2-40B4-BE49-F238E27FC236}">
                <a16:creationId xmlns:a16="http://schemas.microsoft.com/office/drawing/2014/main" id="{89D190F6-F064-3338-4B90-8FE0DB40866E}"/>
              </a:ext>
            </a:extLst>
          </p:cNvPr>
          <p:cNvSpPr txBox="1">
            <a:spLocks/>
          </p:cNvSpPr>
          <p:nvPr/>
        </p:nvSpPr>
        <p:spPr>
          <a:xfrm>
            <a:off x="6012898" y="2846448"/>
            <a:ext cx="3099326" cy="761193"/>
          </a:xfrm>
          <a:custGeom>
            <a:avLst/>
            <a:gdLst>
              <a:gd name="csX0" fmla="*/ 0 w 3099326"/>
              <a:gd name="csY0" fmla="*/ 0 h 761193"/>
              <a:gd name="csX1" fmla="*/ 485561 w 3099326"/>
              <a:gd name="csY1" fmla="*/ 0 h 761193"/>
              <a:gd name="csX2" fmla="*/ 909136 w 3099326"/>
              <a:gd name="csY2" fmla="*/ 0 h 761193"/>
              <a:gd name="csX3" fmla="*/ 1487676 w 3099326"/>
              <a:gd name="csY3" fmla="*/ 0 h 761193"/>
              <a:gd name="csX4" fmla="*/ 1973238 w 3099326"/>
              <a:gd name="csY4" fmla="*/ 0 h 761193"/>
              <a:gd name="csX5" fmla="*/ 2458799 w 3099326"/>
              <a:gd name="csY5" fmla="*/ 0 h 761193"/>
              <a:gd name="csX6" fmla="*/ 3099326 w 3099326"/>
              <a:gd name="csY6" fmla="*/ 0 h 761193"/>
              <a:gd name="csX7" fmla="*/ 3099326 w 3099326"/>
              <a:gd name="csY7" fmla="*/ 365373 h 761193"/>
              <a:gd name="csX8" fmla="*/ 3099326 w 3099326"/>
              <a:gd name="csY8" fmla="*/ 761193 h 761193"/>
              <a:gd name="csX9" fmla="*/ 2644758 w 3099326"/>
              <a:gd name="csY9" fmla="*/ 761193 h 761193"/>
              <a:gd name="csX10" fmla="*/ 2128204 w 3099326"/>
              <a:gd name="csY10" fmla="*/ 761193 h 761193"/>
              <a:gd name="csX11" fmla="*/ 1611650 w 3099326"/>
              <a:gd name="csY11" fmla="*/ 761193 h 761193"/>
              <a:gd name="csX12" fmla="*/ 1126088 w 3099326"/>
              <a:gd name="csY12" fmla="*/ 761193 h 761193"/>
              <a:gd name="csX13" fmla="*/ 547548 w 3099326"/>
              <a:gd name="csY13" fmla="*/ 761193 h 761193"/>
              <a:gd name="csX14" fmla="*/ 0 w 3099326"/>
              <a:gd name="csY14" fmla="*/ 761193 h 761193"/>
              <a:gd name="csX15" fmla="*/ 0 w 3099326"/>
              <a:gd name="csY15" fmla="*/ 395820 h 761193"/>
              <a:gd name="csX16" fmla="*/ 0 w 3099326"/>
              <a:gd name="csY16" fmla="*/ 0 h 76119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3099326" h="761193" extrusionOk="0">
                <a:moveTo>
                  <a:pt x="0" y="0"/>
                </a:moveTo>
                <a:cubicBezTo>
                  <a:pt x="188203" y="-13662"/>
                  <a:pt x="348539" y="36538"/>
                  <a:pt x="485561" y="0"/>
                </a:cubicBezTo>
                <a:cubicBezTo>
                  <a:pt x="622583" y="-36538"/>
                  <a:pt x="706500" y="18632"/>
                  <a:pt x="909136" y="0"/>
                </a:cubicBezTo>
                <a:cubicBezTo>
                  <a:pt x="1111772" y="-18632"/>
                  <a:pt x="1261709" y="18276"/>
                  <a:pt x="1487676" y="0"/>
                </a:cubicBezTo>
                <a:cubicBezTo>
                  <a:pt x="1713643" y="-18276"/>
                  <a:pt x="1839550" y="26871"/>
                  <a:pt x="1973238" y="0"/>
                </a:cubicBezTo>
                <a:cubicBezTo>
                  <a:pt x="2106926" y="-26871"/>
                  <a:pt x="2306076" y="44477"/>
                  <a:pt x="2458799" y="0"/>
                </a:cubicBezTo>
                <a:cubicBezTo>
                  <a:pt x="2611522" y="-44477"/>
                  <a:pt x="2910017" y="64969"/>
                  <a:pt x="3099326" y="0"/>
                </a:cubicBezTo>
                <a:cubicBezTo>
                  <a:pt x="3128683" y="147611"/>
                  <a:pt x="3068267" y="266549"/>
                  <a:pt x="3099326" y="365373"/>
                </a:cubicBezTo>
                <a:cubicBezTo>
                  <a:pt x="3130385" y="464197"/>
                  <a:pt x="3069467" y="626579"/>
                  <a:pt x="3099326" y="761193"/>
                </a:cubicBezTo>
                <a:cubicBezTo>
                  <a:pt x="2981727" y="799038"/>
                  <a:pt x="2842932" y="753270"/>
                  <a:pt x="2644758" y="761193"/>
                </a:cubicBezTo>
                <a:cubicBezTo>
                  <a:pt x="2446584" y="769116"/>
                  <a:pt x="2250750" y="753937"/>
                  <a:pt x="2128204" y="761193"/>
                </a:cubicBezTo>
                <a:cubicBezTo>
                  <a:pt x="2005658" y="768449"/>
                  <a:pt x="1804679" y="736768"/>
                  <a:pt x="1611650" y="761193"/>
                </a:cubicBezTo>
                <a:cubicBezTo>
                  <a:pt x="1418621" y="785618"/>
                  <a:pt x="1359634" y="739704"/>
                  <a:pt x="1126088" y="761193"/>
                </a:cubicBezTo>
                <a:cubicBezTo>
                  <a:pt x="892542" y="782682"/>
                  <a:pt x="819617" y="718669"/>
                  <a:pt x="547548" y="761193"/>
                </a:cubicBezTo>
                <a:cubicBezTo>
                  <a:pt x="275479" y="803717"/>
                  <a:pt x="213518" y="698992"/>
                  <a:pt x="0" y="761193"/>
                </a:cubicBezTo>
                <a:cubicBezTo>
                  <a:pt x="-40640" y="638631"/>
                  <a:pt x="30250" y="548060"/>
                  <a:pt x="0" y="395820"/>
                </a:cubicBezTo>
                <a:cubicBezTo>
                  <a:pt x="-30250" y="243580"/>
                  <a:pt x="44152" y="106123"/>
                  <a:pt x="0" y="0"/>
                </a:cubicBezTo>
                <a:close/>
              </a:path>
            </a:pathLst>
          </a:custGeom>
          <a:noFill/>
          <a:ln w="2540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000" b="0" i="0" u="none" strike="noStrike" cap="none">
                <a:solidFill>
                  <a:srgbClr val="19191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pPr marL="0" indent="0"/>
            <a:r>
              <a:rPr lang="en-US" sz="1600" dirty="0"/>
              <a:t>What do the Na D and K D lines look like at </a:t>
            </a:r>
            <a:r>
              <a:rPr lang="en-US" sz="1600" i="1" dirty="0"/>
              <a:t>P </a:t>
            </a:r>
            <a:r>
              <a:rPr lang="en-US" sz="1600" dirty="0"/>
              <a:t>&gt; 100 bar?</a:t>
            </a:r>
            <a:endParaRPr lang="en-GB" sz="1600" dirty="0"/>
          </a:p>
        </p:txBody>
      </p:sp>
      <p:sp>
        <p:nvSpPr>
          <p:cNvPr id="4" name="Google Shape;1035;p46">
            <a:extLst>
              <a:ext uri="{FF2B5EF4-FFF2-40B4-BE49-F238E27FC236}">
                <a16:creationId xmlns:a16="http://schemas.microsoft.com/office/drawing/2014/main" id="{05C09BB0-0E73-E323-209B-FCFBA2CB8C3D}"/>
              </a:ext>
            </a:extLst>
          </p:cNvPr>
          <p:cNvSpPr txBox="1">
            <a:spLocks/>
          </p:cNvSpPr>
          <p:nvPr/>
        </p:nvSpPr>
        <p:spPr>
          <a:xfrm>
            <a:off x="946673" y="852616"/>
            <a:ext cx="4008386" cy="269641"/>
          </a:xfrm>
          <a:prstGeom prst="rect">
            <a:avLst/>
          </a:prstGeom>
          <a:noFill/>
          <a:ln w="25400"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sX0" fmla="*/ 0 w 1144402"/>
                      <a:gd name="csY0" fmla="*/ 0 h 407632"/>
                      <a:gd name="csX1" fmla="*/ 1144402 w 1144402"/>
                      <a:gd name="csY1" fmla="*/ 0 h 407632"/>
                      <a:gd name="csX2" fmla="*/ 1144402 w 1144402"/>
                      <a:gd name="csY2" fmla="*/ 407632 h 407632"/>
                      <a:gd name="csX3" fmla="*/ 0 w 1144402"/>
                      <a:gd name="csY3" fmla="*/ 407632 h 407632"/>
                      <a:gd name="csX4" fmla="*/ 0 w 1144402"/>
                      <a:gd name="csY4" fmla="*/ 0 h 407632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</a:cxnLst>
                    <a:rect l="l" t="t" r="r" b="b"/>
                    <a:pathLst>
                      <a:path w="1144402" h="407632" extrusionOk="0">
                        <a:moveTo>
                          <a:pt x="0" y="0"/>
                        </a:moveTo>
                        <a:cubicBezTo>
                          <a:pt x="309538" y="-50076"/>
                          <a:pt x="870774" y="-32964"/>
                          <a:pt x="1144402" y="0"/>
                        </a:cubicBezTo>
                        <a:cubicBezTo>
                          <a:pt x="1160943" y="169371"/>
                          <a:pt x="1157178" y="321265"/>
                          <a:pt x="1144402" y="407632"/>
                        </a:cubicBezTo>
                        <a:cubicBezTo>
                          <a:pt x="630014" y="318463"/>
                          <a:pt x="373289" y="452676"/>
                          <a:pt x="0" y="407632"/>
                        </a:cubicBezTo>
                        <a:cubicBezTo>
                          <a:pt x="13931" y="209523"/>
                          <a:pt x="-21906" y="14624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000" b="0" i="0" u="none" strike="noStrike" cap="none">
                <a:solidFill>
                  <a:srgbClr val="19191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pPr marL="0" indent="0"/>
            <a:r>
              <a:rPr lang="en-GB" sz="1200" dirty="0"/>
              <a:t>Siebenaler et al. 2025 (see also Guillot et al. 2004)</a:t>
            </a:r>
          </a:p>
          <a:p>
            <a:pPr marL="0" indent="0"/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19845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D26E96-35A8-B142-BDB0-7B0FE41003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F9A81-B823-989D-2CE9-7CC1986F4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435" y="124708"/>
            <a:ext cx="7704000" cy="572700"/>
          </a:xfrm>
        </p:spPr>
        <p:txBody>
          <a:bodyPr/>
          <a:lstStyle/>
          <a:p>
            <a:r>
              <a:rPr lang="en-LU" dirty="0"/>
              <a:t>Impact Theory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F124455-B9ED-15A4-0AD5-3FDBA60124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LU" dirty="0"/>
              <a:t>siebenaler@strw.leidenuniv.nl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2D8514-96C6-EAC5-EDA3-58CE57446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957" y="1117932"/>
            <a:ext cx="3265603" cy="9928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2520B6-1CDF-0E02-D568-9E625F5DD8E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518"/>
          <a:stretch>
            <a:fillRect/>
          </a:stretch>
        </p:blipFill>
        <p:spPr>
          <a:xfrm>
            <a:off x="2025510" y="2291796"/>
            <a:ext cx="2146050" cy="1011885"/>
          </a:xfrm>
          <a:prstGeom prst="rect">
            <a:avLst/>
          </a:prstGeom>
        </p:spPr>
      </p:pic>
      <p:sp>
        <p:nvSpPr>
          <p:cNvPr id="24" name="Google Shape;1035;p46">
            <a:extLst>
              <a:ext uri="{FF2B5EF4-FFF2-40B4-BE49-F238E27FC236}">
                <a16:creationId xmlns:a16="http://schemas.microsoft.com/office/drawing/2014/main" id="{E8703F18-C282-65E2-A8D2-15EE83F9E6D5}"/>
              </a:ext>
            </a:extLst>
          </p:cNvPr>
          <p:cNvSpPr txBox="1">
            <a:spLocks/>
          </p:cNvSpPr>
          <p:nvPr/>
        </p:nvSpPr>
        <p:spPr>
          <a:xfrm>
            <a:off x="1485608" y="597600"/>
            <a:ext cx="2106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000" b="0" i="0" u="none" strike="noStrike" cap="none">
                <a:solidFill>
                  <a:srgbClr val="19191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pPr marL="0" indent="0"/>
            <a:r>
              <a:rPr lang="en-GB" sz="1800" dirty="0"/>
              <a:t>Temporal Space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D002BED-4480-47A9-20E8-54ADA08B99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7342" y="982285"/>
            <a:ext cx="3788949" cy="1152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31264CD-A6BB-A864-ED36-EFCE486801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7342" y="2251572"/>
            <a:ext cx="3788949" cy="1152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7EDAEC2-E7AB-4238-20D6-F74655A8AA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4868" y="3315765"/>
            <a:ext cx="3788947" cy="115200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1A15BDE-618C-9DC2-FAFE-5FCEFD560DA7}"/>
              </a:ext>
            </a:extLst>
          </p:cNvPr>
          <p:cNvCxnSpPr>
            <a:cxnSpLocks/>
          </p:cNvCxnSpPr>
          <p:nvPr/>
        </p:nvCxnSpPr>
        <p:spPr>
          <a:xfrm flipH="1">
            <a:off x="6058412" y="2916147"/>
            <a:ext cx="606808" cy="0"/>
          </a:xfrm>
          <a:prstGeom prst="line">
            <a:avLst/>
          </a:prstGeom>
          <a:ln w="25400" cap="rnd" cmpd="sng">
            <a:solidFill>
              <a:schemeClr val="tx1"/>
            </a:solidFill>
            <a:prstDash val="solid"/>
            <a:headEnd type="arrow"/>
            <a:tailEnd type="arrow"/>
          </a:ln>
          <a:effectLst>
            <a:glow>
              <a:schemeClr val="accent1"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943A949-F7EB-7B32-EF87-A43C063AC196}"/>
              </a:ext>
            </a:extLst>
          </p:cNvPr>
          <p:cNvCxnSpPr>
            <a:cxnSpLocks/>
          </p:cNvCxnSpPr>
          <p:nvPr/>
        </p:nvCxnSpPr>
        <p:spPr>
          <a:xfrm flipH="1">
            <a:off x="6132469" y="4002563"/>
            <a:ext cx="593744" cy="0"/>
          </a:xfrm>
          <a:prstGeom prst="line">
            <a:avLst/>
          </a:prstGeom>
          <a:ln w="25400" cap="rnd" cmpd="sng">
            <a:solidFill>
              <a:schemeClr val="tx1"/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4A7947E-DFE8-4A98-F7F7-CFA9DE4963B8}"/>
                  </a:ext>
                </a:extLst>
              </p:cNvPr>
              <p:cNvSpPr txBox="1"/>
              <p:nvPr/>
            </p:nvSpPr>
            <p:spPr>
              <a:xfrm>
                <a:off x="6058412" y="4107975"/>
                <a:ext cx="7959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LU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LU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LU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LU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LU" sz="18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4A7947E-DFE8-4A98-F7F7-CFA9DE4963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8412" y="4107975"/>
                <a:ext cx="795987" cy="276999"/>
              </a:xfrm>
              <a:prstGeom prst="rect">
                <a:avLst/>
              </a:prstGeom>
              <a:blipFill>
                <a:blip r:embed="rId7"/>
                <a:stretch>
                  <a:fillRect l="-4762" r="-1587" b="-4348"/>
                </a:stretch>
              </a:blipFill>
            </p:spPr>
            <p:txBody>
              <a:bodyPr/>
              <a:lstStyle/>
              <a:p>
                <a:r>
                  <a:rPr lang="en-L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C816958-8675-B12E-54DD-8C2DB07B3983}"/>
                  </a:ext>
                </a:extLst>
              </p:cNvPr>
              <p:cNvSpPr txBox="1"/>
              <p:nvPr/>
            </p:nvSpPr>
            <p:spPr>
              <a:xfrm>
                <a:off x="6058412" y="3013822"/>
                <a:ext cx="6379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LU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LU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LU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LU" sz="18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C816958-8675-B12E-54DD-8C2DB07B39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8412" y="3013822"/>
                <a:ext cx="637931" cy="276999"/>
              </a:xfrm>
              <a:prstGeom prst="rect">
                <a:avLst/>
              </a:prstGeom>
              <a:blipFill>
                <a:blip r:embed="rId8"/>
                <a:stretch>
                  <a:fillRect l="-5882" r="-1961" b="-4348"/>
                </a:stretch>
              </a:blipFill>
            </p:spPr>
            <p:txBody>
              <a:bodyPr/>
              <a:lstStyle/>
              <a:p>
                <a:r>
                  <a:rPr lang="en-L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1DE3E1B-E7FA-EFE2-CEE6-A664C74C815C}"/>
              </a:ext>
            </a:extLst>
          </p:cNvPr>
          <p:cNvCxnSpPr>
            <a:cxnSpLocks/>
          </p:cNvCxnSpPr>
          <p:nvPr/>
        </p:nvCxnSpPr>
        <p:spPr>
          <a:xfrm flipH="1">
            <a:off x="5271568" y="2055365"/>
            <a:ext cx="2180492" cy="28609"/>
          </a:xfrm>
          <a:prstGeom prst="line">
            <a:avLst/>
          </a:prstGeom>
          <a:ln w="25400" cap="rnd" cmpd="sng">
            <a:solidFill>
              <a:schemeClr val="tx1"/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DCE0AC1-8D8F-2CAC-D44D-3761B216EF59}"/>
                  </a:ext>
                </a:extLst>
              </p:cNvPr>
              <p:cNvSpPr txBox="1"/>
              <p:nvPr/>
            </p:nvSpPr>
            <p:spPr>
              <a:xfrm>
                <a:off x="7215398" y="1943795"/>
                <a:ext cx="88980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l-GR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LU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DCE0AC1-8D8F-2CAC-D44D-3761B216EF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398" y="1943795"/>
                <a:ext cx="889805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L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041A738-356A-C58C-75BA-99AF5132E1E1}"/>
                  </a:ext>
                </a:extLst>
              </p:cNvPr>
              <p:cNvSpPr txBox="1"/>
              <p:nvPr/>
            </p:nvSpPr>
            <p:spPr>
              <a:xfrm>
                <a:off x="5923480" y="2046458"/>
                <a:ext cx="88980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L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L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LU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041A738-356A-C58C-75BA-99AF5132E1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3480" y="2046458"/>
                <a:ext cx="889805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L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Google Shape;1035;p46">
            <a:extLst>
              <a:ext uri="{FF2B5EF4-FFF2-40B4-BE49-F238E27FC236}">
                <a16:creationId xmlns:a16="http://schemas.microsoft.com/office/drawing/2014/main" id="{9317BF15-C534-9771-646E-7C4E157094A8}"/>
              </a:ext>
            </a:extLst>
          </p:cNvPr>
          <p:cNvSpPr txBox="1">
            <a:spLocks/>
          </p:cNvSpPr>
          <p:nvPr/>
        </p:nvSpPr>
        <p:spPr>
          <a:xfrm>
            <a:off x="5760135" y="596668"/>
            <a:ext cx="2106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000" b="0" i="0" u="none" strike="noStrike" cap="none">
                <a:solidFill>
                  <a:srgbClr val="19191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pPr marL="0" indent="0"/>
            <a:r>
              <a:rPr lang="en-GB" sz="1800" dirty="0"/>
              <a:t>Spectrum</a:t>
            </a:r>
          </a:p>
        </p:txBody>
      </p:sp>
      <p:sp>
        <p:nvSpPr>
          <p:cNvPr id="49" name="Google Shape;1035;p46">
            <a:extLst>
              <a:ext uri="{FF2B5EF4-FFF2-40B4-BE49-F238E27FC236}">
                <a16:creationId xmlns:a16="http://schemas.microsoft.com/office/drawing/2014/main" id="{6DBE94C9-14C2-0D1F-B385-2AA8A59E3BC0}"/>
              </a:ext>
            </a:extLst>
          </p:cNvPr>
          <p:cNvSpPr txBox="1">
            <a:spLocks/>
          </p:cNvSpPr>
          <p:nvPr/>
        </p:nvSpPr>
        <p:spPr>
          <a:xfrm>
            <a:off x="7215398" y="3705290"/>
            <a:ext cx="1700031" cy="276999"/>
          </a:xfrm>
          <a:prstGeom prst="rect">
            <a:avLst/>
          </a:prstGeom>
          <a:noFill/>
          <a:ln w="25400"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sX0" fmla="*/ 0 w 1144402"/>
                      <a:gd name="csY0" fmla="*/ 0 h 407632"/>
                      <a:gd name="csX1" fmla="*/ 1144402 w 1144402"/>
                      <a:gd name="csY1" fmla="*/ 0 h 407632"/>
                      <a:gd name="csX2" fmla="*/ 1144402 w 1144402"/>
                      <a:gd name="csY2" fmla="*/ 407632 h 407632"/>
                      <a:gd name="csX3" fmla="*/ 0 w 1144402"/>
                      <a:gd name="csY3" fmla="*/ 407632 h 407632"/>
                      <a:gd name="csX4" fmla="*/ 0 w 1144402"/>
                      <a:gd name="csY4" fmla="*/ 0 h 407632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</a:cxnLst>
                    <a:rect l="l" t="t" r="r" b="b"/>
                    <a:pathLst>
                      <a:path w="1144402" h="407632" extrusionOk="0">
                        <a:moveTo>
                          <a:pt x="0" y="0"/>
                        </a:moveTo>
                        <a:cubicBezTo>
                          <a:pt x="309538" y="-50076"/>
                          <a:pt x="870774" y="-32964"/>
                          <a:pt x="1144402" y="0"/>
                        </a:cubicBezTo>
                        <a:cubicBezTo>
                          <a:pt x="1160943" y="169371"/>
                          <a:pt x="1157178" y="321265"/>
                          <a:pt x="1144402" y="407632"/>
                        </a:cubicBezTo>
                        <a:cubicBezTo>
                          <a:pt x="630014" y="318463"/>
                          <a:pt x="373289" y="452676"/>
                          <a:pt x="0" y="407632"/>
                        </a:cubicBezTo>
                        <a:cubicBezTo>
                          <a:pt x="13931" y="209523"/>
                          <a:pt x="-21906" y="14624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000" b="0" i="0" u="none" strike="noStrike" cap="none">
                <a:solidFill>
                  <a:srgbClr val="19191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pPr marL="0" indent="0"/>
            <a:r>
              <a:rPr lang="en-GB" sz="1600" dirty="0"/>
              <a:t>Lorentz Profile</a:t>
            </a:r>
          </a:p>
        </p:txBody>
      </p:sp>
      <p:sp>
        <p:nvSpPr>
          <p:cNvPr id="51" name="Google Shape;1035;p46">
            <a:extLst>
              <a:ext uri="{FF2B5EF4-FFF2-40B4-BE49-F238E27FC236}">
                <a16:creationId xmlns:a16="http://schemas.microsoft.com/office/drawing/2014/main" id="{5E1E1323-BE7A-BEC0-B365-73E366D18942}"/>
              </a:ext>
            </a:extLst>
          </p:cNvPr>
          <p:cNvSpPr txBox="1">
            <a:spLocks/>
          </p:cNvSpPr>
          <p:nvPr/>
        </p:nvSpPr>
        <p:spPr>
          <a:xfrm>
            <a:off x="4344202" y="674617"/>
            <a:ext cx="2106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000" b="0" i="0" u="none" strike="noStrike" cap="none">
                <a:solidFill>
                  <a:srgbClr val="19191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pPr marL="0" indent="0"/>
            <a:r>
              <a:rPr lang="en-GB" sz="1800" dirty="0"/>
              <a:t>FT</a:t>
            </a:r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B0E439FA-86BE-39CE-E9D9-64858A888811}"/>
              </a:ext>
            </a:extLst>
          </p:cNvPr>
          <p:cNvSpPr/>
          <p:nvPr/>
        </p:nvSpPr>
        <p:spPr>
          <a:xfrm>
            <a:off x="3493138" y="837623"/>
            <a:ext cx="2300140" cy="321708"/>
          </a:xfrm>
          <a:custGeom>
            <a:avLst/>
            <a:gdLst>
              <a:gd name="csX0" fmla="*/ 0 w 2300140"/>
              <a:gd name="csY0" fmla="*/ 75471 h 321708"/>
              <a:gd name="csX1" fmla="*/ 923826 w 2300140"/>
              <a:gd name="csY1" fmla="*/ 320568 h 321708"/>
              <a:gd name="csX2" fmla="*/ 1338606 w 2300140"/>
              <a:gd name="csY2" fmla="*/ 160312 h 321708"/>
              <a:gd name="csX3" fmla="*/ 1649690 w 2300140"/>
              <a:gd name="csY3" fmla="*/ 56 h 321708"/>
              <a:gd name="csX4" fmla="*/ 2111604 w 2300140"/>
              <a:gd name="csY4" fmla="*/ 141458 h 321708"/>
              <a:gd name="csX5" fmla="*/ 2300140 w 2300140"/>
              <a:gd name="csY5" fmla="*/ 94324 h 32170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2300140" h="321708">
                <a:moveTo>
                  <a:pt x="0" y="75471"/>
                </a:moveTo>
                <a:cubicBezTo>
                  <a:pt x="350362" y="190949"/>
                  <a:pt x="700725" y="306428"/>
                  <a:pt x="923826" y="320568"/>
                </a:cubicBezTo>
                <a:cubicBezTo>
                  <a:pt x="1146927" y="334708"/>
                  <a:pt x="1217629" y="213731"/>
                  <a:pt x="1338606" y="160312"/>
                </a:cubicBezTo>
                <a:cubicBezTo>
                  <a:pt x="1459583" y="106893"/>
                  <a:pt x="1520857" y="3198"/>
                  <a:pt x="1649690" y="56"/>
                </a:cubicBezTo>
                <a:cubicBezTo>
                  <a:pt x="1778523" y="-3086"/>
                  <a:pt x="2003196" y="125747"/>
                  <a:pt x="2111604" y="141458"/>
                </a:cubicBezTo>
                <a:cubicBezTo>
                  <a:pt x="2220012" y="157169"/>
                  <a:pt x="2260076" y="125746"/>
                  <a:pt x="2300140" y="94324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4DB176-2312-6E26-F080-22D3F3678EEF}"/>
              </a:ext>
            </a:extLst>
          </p:cNvPr>
          <p:cNvSpPr txBox="1">
            <a:spLocks/>
          </p:cNvSpPr>
          <p:nvPr/>
        </p:nvSpPr>
        <p:spPr>
          <a:xfrm>
            <a:off x="8594844" y="0"/>
            <a:ext cx="238180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000" b="0" i="0" u="none" strike="noStrike" cap="none">
                <a:solidFill>
                  <a:srgbClr val="19191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r>
              <a:rPr lang="en-LU" sz="1400" b="1" dirty="0"/>
              <a:t>3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AFDEED33-9136-9E1B-4160-C5684152141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0860" y="3413499"/>
            <a:ext cx="3060700" cy="1346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3C38C76-9C74-4C72-B8B7-89DCFA2BA631}"/>
                  </a:ext>
                </a:extLst>
              </p:cNvPr>
              <p:cNvSpPr txBox="1"/>
              <p:nvPr/>
            </p:nvSpPr>
            <p:spPr>
              <a:xfrm>
                <a:off x="2746597" y="3193864"/>
                <a:ext cx="60283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LU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LU" sz="1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3C38C76-9C74-4C72-B8B7-89DCFA2BA6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597" y="3193864"/>
                <a:ext cx="602833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L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Google Shape;1035;p46">
            <a:extLst>
              <a:ext uri="{FF2B5EF4-FFF2-40B4-BE49-F238E27FC236}">
                <a16:creationId xmlns:a16="http://schemas.microsoft.com/office/drawing/2014/main" id="{EA7AA424-FA11-DD6C-1305-72CB56545657}"/>
              </a:ext>
            </a:extLst>
          </p:cNvPr>
          <p:cNvSpPr txBox="1">
            <a:spLocks/>
          </p:cNvSpPr>
          <p:nvPr/>
        </p:nvSpPr>
        <p:spPr>
          <a:xfrm>
            <a:off x="5518673" y="4778861"/>
            <a:ext cx="3625327" cy="276999"/>
          </a:xfrm>
          <a:prstGeom prst="rect">
            <a:avLst/>
          </a:prstGeom>
          <a:noFill/>
          <a:ln w="25400"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sX0" fmla="*/ 0 w 1144402"/>
                      <a:gd name="csY0" fmla="*/ 0 h 407632"/>
                      <a:gd name="csX1" fmla="*/ 1144402 w 1144402"/>
                      <a:gd name="csY1" fmla="*/ 0 h 407632"/>
                      <a:gd name="csX2" fmla="*/ 1144402 w 1144402"/>
                      <a:gd name="csY2" fmla="*/ 407632 h 407632"/>
                      <a:gd name="csX3" fmla="*/ 0 w 1144402"/>
                      <a:gd name="csY3" fmla="*/ 407632 h 407632"/>
                      <a:gd name="csX4" fmla="*/ 0 w 1144402"/>
                      <a:gd name="csY4" fmla="*/ 0 h 407632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</a:cxnLst>
                    <a:rect l="l" t="t" r="r" b="b"/>
                    <a:pathLst>
                      <a:path w="1144402" h="407632" extrusionOk="0">
                        <a:moveTo>
                          <a:pt x="0" y="0"/>
                        </a:moveTo>
                        <a:cubicBezTo>
                          <a:pt x="309538" y="-50076"/>
                          <a:pt x="870774" y="-32964"/>
                          <a:pt x="1144402" y="0"/>
                        </a:cubicBezTo>
                        <a:cubicBezTo>
                          <a:pt x="1160943" y="169371"/>
                          <a:pt x="1157178" y="321265"/>
                          <a:pt x="1144402" y="407632"/>
                        </a:cubicBezTo>
                        <a:cubicBezTo>
                          <a:pt x="630014" y="318463"/>
                          <a:pt x="373289" y="452676"/>
                          <a:pt x="0" y="407632"/>
                        </a:cubicBezTo>
                        <a:cubicBezTo>
                          <a:pt x="13931" y="209523"/>
                          <a:pt x="-21906" y="14624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000" b="0" i="0" u="none" strike="noStrike" cap="none">
                <a:solidFill>
                  <a:srgbClr val="19191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pPr marL="0" indent="0"/>
            <a:r>
              <a:rPr lang="en-GB" sz="1200" dirty="0"/>
              <a:t>e.g. Lorentz 1906, Lenz 1924, Weisskopf 1932 </a:t>
            </a:r>
          </a:p>
          <a:p>
            <a:pPr marL="0" indent="0"/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36537654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9" grpId="0"/>
      <p:bldP spid="40" grpId="0"/>
      <p:bldP spid="46" grpId="0"/>
      <p:bldP spid="47" grpId="0"/>
      <p:bldP spid="48" grpId="0"/>
      <p:bldP spid="49" grpId="0"/>
      <p:bldP spid="51" grpId="0"/>
      <p:bldP spid="34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2209C-1BAE-AE99-5FEA-ACA1F50AE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198CA2C-9364-E76D-EC1C-CFA13BAABBFD}"/>
                  </a:ext>
                </a:extLst>
              </p:cNvPr>
              <p:cNvSpPr txBox="1"/>
              <p:nvPr/>
            </p:nvSpPr>
            <p:spPr>
              <a:xfrm>
                <a:off x="6058412" y="4107975"/>
                <a:ext cx="7959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LU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LU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LU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LU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LU" sz="1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198CA2C-9364-E76D-EC1C-CFA13BAAB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8412" y="4107975"/>
                <a:ext cx="795987" cy="276999"/>
              </a:xfrm>
              <a:prstGeom prst="rect">
                <a:avLst/>
              </a:prstGeom>
              <a:blipFill>
                <a:blip r:embed="rId3"/>
                <a:stretch>
                  <a:fillRect l="-4762" r="-1587" b="-4348"/>
                </a:stretch>
              </a:blipFill>
            </p:spPr>
            <p:txBody>
              <a:bodyPr/>
              <a:lstStyle/>
              <a:p>
                <a:r>
                  <a:rPr lang="en-L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91CD51C-40CC-1D68-5B74-E5B08364EE5B}"/>
                  </a:ext>
                </a:extLst>
              </p:cNvPr>
              <p:cNvSpPr txBox="1"/>
              <p:nvPr/>
            </p:nvSpPr>
            <p:spPr>
              <a:xfrm>
                <a:off x="6058412" y="3013822"/>
                <a:ext cx="6379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LU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LU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LU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LU" sz="1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91CD51C-40CC-1D68-5B74-E5B08364EE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8412" y="3013822"/>
                <a:ext cx="637931" cy="276999"/>
              </a:xfrm>
              <a:prstGeom prst="rect">
                <a:avLst/>
              </a:prstGeom>
              <a:blipFill>
                <a:blip r:embed="rId4"/>
                <a:stretch>
                  <a:fillRect l="-5882" r="-1961" b="-4348"/>
                </a:stretch>
              </a:blipFill>
            </p:spPr>
            <p:txBody>
              <a:bodyPr/>
              <a:lstStyle/>
              <a:p>
                <a:r>
                  <a:rPr lang="en-L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ubtitle 4">
            <a:extLst>
              <a:ext uri="{FF2B5EF4-FFF2-40B4-BE49-F238E27FC236}">
                <a16:creationId xmlns:a16="http://schemas.microsoft.com/office/drawing/2014/main" id="{23EA7E73-D4D0-F0C9-B8A1-891C07A062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LU" dirty="0"/>
              <a:t>siebenaler@strw.leidenuniv.nl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CC9081-1CD6-2BAB-D112-A27A073820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957" y="1117932"/>
            <a:ext cx="3265603" cy="9928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77B278-E8BD-730A-BD4A-9FB94C1AB62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5518"/>
          <a:stretch>
            <a:fillRect/>
          </a:stretch>
        </p:blipFill>
        <p:spPr>
          <a:xfrm>
            <a:off x="2025510" y="2291796"/>
            <a:ext cx="2146050" cy="1011885"/>
          </a:xfrm>
          <a:prstGeom prst="rect">
            <a:avLst/>
          </a:prstGeom>
        </p:spPr>
      </p:pic>
      <p:sp>
        <p:nvSpPr>
          <p:cNvPr id="24" name="Google Shape;1035;p46">
            <a:extLst>
              <a:ext uri="{FF2B5EF4-FFF2-40B4-BE49-F238E27FC236}">
                <a16:creationId xmlns:a16="http://schemas.microsoft.com/office/drawing/2014/main" id="{B94098AA-716A-0736-C6A6-B2392C5D234F}"/>
              </a:ext>
            </a:extLst>
          </p:cNvPr>
          <p:cNvSpPr txBox="1">
            <a:spLocks/>
          </p:cNvSpPr>
          <p:nvPr/>
        </p:nvSpPr>
        <p:spPr>
          <a:xfrm>
            <a:off x="1485608" y="597600"/>
            <a:ext cx="2106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000" b="0" i="0" u="none" strike="noStrike" cap="none">
                <a:solidFill>
                  <a:srgbClr val="19191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pPr marL="0" indent="0"/>
            <a:r>
              <a:rPr lang="en-GB" sz="1800" dirty="0"/>
              <a:t>Temporal Space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B9CAF8A-29F8-570A-1CBB-20ECFC2481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7342" y="982285"/>
            <a:ext cx="3788949" cy="1152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1EAD903-71A7-A4E3-D902-3C537BDC8F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7342" y="2251572"/>
            <a:ext cx="3788949" cy="1152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F7302B4-5A30-09FC-2B40-487A8CDBF7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4868" y="3315765"/>
            <a:ext cx="3788947" cy="115200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F6873A9-F2A7-0986-E203-200EBF85C2CC}"/>
              </a:ext>
            </a:extLst>
          </p:cNvPr>
          <p:cNvCxnSpPr>
            <a:cxnSpLocks/>
          </p:cNvCxnSpPr>
          <p:nvPr/>
        </p:nvCxnSpPr>
        <p:spPr>
          <a:xfrm flipH="1">
            <a:off x="6058412" y="2916147"/>
            <a:ext cx="606808" cy="0"/>
          </a:xfrm>
          <a:prstGeom prst="line">
            <a:avLst/>
          </a:prstGeom>
          <a:ln w="25400" cap="rnd" cmpd="sng">
            <a:solidFill>
              <a:schemeClr val="tx1"/>
            </a:solidFill>
            <a:prstDash val="solid"/>
            <a:headEnd type="arrow"/>
            <a:tailEnd type="arrow"/>
          </a:ln>
          <a:effectLst>
            <a:glow>
              <a:schemeClr val="accent1"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C9B8670-6151-B83F-D569-042538CFA4FA}"/>
              </a:ext>
            </a:extLst>
          </p:cNvPr>
          <p:cNvCxnSpPr>
            <a:cxnSpLocks/>
          </p:cNvCxnSpPr>
          <p:nvPr/>
        </p:nvCxnSpPr>
        <p:spPr>
          <a:xfrm flipH="1">
            <a:off x="6132469" y="4002563"/>
            <a:ext cx="593744" cy="0"/>
          </a:xfrm>
          <a:prstGeom prst="line">
            <a:avLst/>
          </a:prstGeom>
          <a:ln w="25400" cap="rnd" cmpd="sng">
            <a:solidFill>
              <a:schemeClr val="tx1"/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863856A-7C02-3952-284F-9E697508DFA0}"/>
              </a:ext>
            </a:extLst>
          </p:cNvPr>
          <p:cNvCxnSpPr>
            <a:cxnSpLocks/>
          </p:cNvCxnSpPr>
          <p:nvPr/>
        </p:nvCxnSpPr>
        <p:spPr>
          <a:xfrm flipH="1">
            <a:off x="5271568" y="2055365"/>
            <a:ext cx="2180492" cy="28609"/>
          </a:xfrm>
          <a:prstGeom prst="line">
            <a:avLst/>
          </a:prstGeom>
          <a:ln w="25400" cap="rnd" cmpd="sng">
            <a:solidFill>
              <a:schemeClr val="tx1"/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5C0AF2D-FE27-B57A-E30A-9614DE8A85EA}"/>
                  </a:ext>
                </a:extLst>
              </p:cNvPr>
              <p:cNvSpPr txBox="1"/>
              <p:nvPr/>
            </p:nvSpPr>
            <p:spPr>
              <a:xfrm>
                <a:off x="7215398" y="1943795"/>
                <a:ext cx="88980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l-GR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LU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5C0AF2D-FE27-B57A-E30A-9614DE8A85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398" y="1943795"/>
                <a:ext cx="889805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L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5C98A6E-FD67-A505-891D-59FB0AF990F7}"/>
                  </a:ext>
                </a:extLst>
              </p:cNvPr>
              <p:cNvSpPr txBox="1"/>
              <p:nvPr/>
            </p:nvSpPr>
            <p:spPr>
              <a:xfrm>
                <a:off x="5923480" y="2046458"/>
                <a:ext cx="88980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L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L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LU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5C98A6E-FD67-A505-891D-59FB0AF99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3480" y="2046458"/>
                <a:ext cx="889805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L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Google Shape;1035;p46">
            <a:extLst>
              <a:ext uri="{FF2B5EF4-FFF2-40B4-BE49-F238E27FC236}">
                <a16:creationId xmlns:a16="http://schemas.microsoft.com/office/drawing/2014/main" id="{7DFB92F8-F67F-FFD7-F2D0-1C0A6D322A1F}"/>
              </a:ext>
            </a:extLst>
          </p:cNvPr>
          <p:cNvSpPr txBox="1">
            <a:spLocks/>
          </p:cNvSpPr>
          <p:nvPr/>
        </p:nvSpPr>
        <p:spPr>
          <a:xfrm>
            <a:off x="5760135" y="596668"/>
            <a:ext cx="2106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000" b="0" i="0" u="none" strike="noStrike" cap="none">
                <a:solidFill>
                  <a:srgbClr val="19191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pPr marL="0" indent="0"/>
            <a:r>
              <a:rPr lang="en-GB" sz="1800" dirty="0"/>
              <a:t>Spectrum</a:t>
            </a:r>
          </a:p>
        </p:txBody>
      </p:sp>
      <p:sp>
        <p:nvSpPr>
          <p:cNvPr id="49" name="Google Shape;1035;p46">
            <a:extLst>
              <a:ext uri="{FF2B5EF4-FFF2-40B4-BE49-F238E27FC236}">
                <a16:creationId xmlns:a16="http://schemas.microsoft.com/office/drawing/2014/main" id="{4220FFE1-0CD2-B072-0EE2-74F5214DFA83}"/>
              </a:ext>
            </a:extLst>
          </p:cNvPr>
          <p:cNvSpPr txBox="1">
            <a:spLocks/>
          </p:cNvSpPr>
          <p:nvPr/>
        </p:nvSpPr>
        <p:spPr>
          <a:xfrm>
            <a:off x="7215398" y="3705290"/>
            <a:ext cx="1700031" cy="276999"/>
          </a:xfrm>
          <a:prstGeom prst="rect">
            <a:avLst/>
          </a:prstGeom>
          <a:noFill/>
          <a:ln w="25400"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sX0" fmla="*/ 0 w 1144402"/>
                      <a:gd name="csY0" fmla="*/ 0 h 407632"/>
                      <a:gd name="csX1" fmla="*/ 1144402 w 1144402"/>
                      <a:gd name="csY1" fmla="*/ 0 h 407632"/>
                      <a:gd name="csX2" fmla="*/ 1144402 w 1144402"/>
                      <a:gd name="csY2" fmla="*/ 407632 h 407632"/>
                      <a:gd name="csX3" fmla="*/ 0 w 1144402"/>
                      <a:gd name="csY3" fmla="*/ 407632 h 407632"/>
                      <a:gd name="csX4" fmla="*/ 0 w 1144402"/>
                      <a:gd name="csY4" fmla="*/ 0 h 407632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</a:cxnLst>
                    <a:rect l="l" t="t" r="r" b="b"/>
                    <a:pathLst>
                      <a:path w="1144402" h="407632" extrusionOk="0">
                        <a:moveTo>
                          <a:pt x="0" y="0"/>
                        </a:moveTo>
                        <a:cubicBezTo>
                          <a:pt x="309538" y="-50076"/>
                          <a:pt x="870774" y="-32964"/>
                          <a:pt x="1144402" y="0"/>
                        </a:cubicBezTo>
                        <a:cubicBezTo>
                          <a:pt x="1160943" y="169371"/>
                          <a:pt x="1157178" y="321265"/>
                          <a:pt x="1144402" y="407632"/>
                        </a:cubicBezTo>
                        <a:cubicBezTo>
                          <a:pt x="630014" y="318463"/>
                          <a:pt x="373289" y="452676"/>
                          <a:pt x="0" y="407632"/>
                        </a:cubicBezTo>
                        <a:cubicBezTo>
                          <a:pt x="13931" y="209523"/>
                          <a:pt x="-21906" y="14624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000" b="0" i="0" u="none" strike="noStrike" cap="none">
                <a:solidFill>
                  <a:srgbClr val="19191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pPr marL="0" indent="0"/>
            <a:r>
              <a:rPr lang="en-GB" sz="1600" dirty="0"/>
              <a:t>Lorentz Profile</a:t>
            </a:r>
          </a:p>
        </p:txBody>
      </p:sp>
      <p:sp>
        <p:nvSpPr>
          <p:cNvPr id="51" name="Google Shape;1035;p46">
            <a:extLst>
              <a:ext uri="{FF2B5EF4-FFF2-40B4-BE49-F238E27FC236}">
                <a16:creationId xmlns:a16="http://schemas.microsoft.com/office/drawing/2014/main" id="{34B7AC43-475F-DFE9-5012-09BFB11F1A7B}"/>
              </a:ext>
            </a:extLst>
          </p:cNvPr>
          <p:cNvSpPr txBox="1">
            <a:spLocks/>
          </p:cNvSpPr>
          <p:nvPr/>
        </p:nvSpPr>
        <p:spPr>
          <a:xfrm>
            <a:off x="4344202" y="674617"/>
            <a:ext cx="2106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000" b="0" i="0" u="none" strike="noStrike" cap="none">
                <a:solidFill>
                  <a:srgbClr val="19191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pPr marL="0" indent="0"/>
            <a:r>
              <a:rPr lang="en-GB" sz="1800" dirty="0"/>
              <a:t>FT</a:t>
            </a:r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E9D04534-7E04-46C6-103C-57E90ADB85E8}"/>
              </a:ext>
            </a:extLst>
          </p:cNvPr>
          <p:cNvSpPr/>
          <p:nvPr/>
        </p:nvSpPr>
        <p:spPr>
          <a:xfrm>
            <a:off x="3493138" y="837623"/>
            <a:ext cx="2300140" cy="321708"/>
          </a:xfrm>
          <a:custGeom>
            <a:avLst/>
            <a:gdLst>
              <a:gd name="csX0" fmla="*/ 0 w 2300140"/>
              <a:gd name="csY0" fmla="*/ 75471 h 321708"/>
              <a:gd name="csX1" fmla="*/ 923826 w 2300140"/>
              <a:gd name="csY1" fmla="*/ 320568 h 321708"/>
              <a:gd name="csX2" fmla="*/ 1338606 w 2300140"/>
              <a:gd name="csY2" fmla="*/ 160312 h 321708"/>
              <a:gd name="csX3" fmla="*/ 1649690 w 2300140"/>
              <a:gd name="csY3" fmla="*/ 56 h 321708"/>
              <a:gd name="csX4" fmla="*/ 2111604 w 2300140"/>
              <a:gd name="csY4" fmla="*/ 141458 h 321708"/>
              <a:gd name="csX5" fmla="*/ 2300140 w 2300140"/>
              <a:gd name="csY5" fmla="*/ 94324 h 32170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2300140" h="321708">
                <a:moveTo>
                  <a:pt x="0" y="75471"/>
                </a:moveTo>
                <a:cubicBezTo>
                  <a:pt x="350362" y="190949"/>
                  <a:pt x="700725" y="306428"/>
                  <a:pt x="923826" y="320568"/>
                </a:cubicBezTo>
                <a:cubicBezTo>
                  <a:pt x="1146927" y="334708"/>
                  <a:pt x="1217629" y="213731"/>
                  <a:pt x="1338606" y="160312"/>
                </a:cubicBezTo>
                <a:cubicBezTo>
                  <a:pt x="1459583" y="106893"/>
                  <a:pt x="1520857" y="3198"/>
                  <a:pt x="1649690" y="56"/>
                </a:cubicBezTo>
                <a:cubicBezTo>
                  <a:pt x="1778523" y="-3086"/>
                  <a:pt x="2003196" y="125747"/>
                  <a:pt x="2111604" y="141458"/>
                </a:cubicBezTo>
                <a:cubicBezTo>
                  <a:pt x="2220012" y="157169"/>
                  <a:pt x="2260076" y="125746"/>
                  <a:pt x="2300140" y="94324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88E6E4-9BE8-0053-8372-AC340F18B1EF}"/>
              </a:ext>
            </a:extLst>
          </p:cNvPr>
          <p:cNvSpPr txBox="1">
            <a:spLocks/>
          </p:cNvSpPr>
          <p:nvPr/>
        </p:nvSpPr>
        <p:spPr>
          <a:xfrm>
            <a:off x="8594844" y="0"/>
            <a:ext cx="238180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000" b="0" i="0" u="none" strike="noStrike" cap="none">
                <a:solidFill>
                  <a:srgbClr val="19191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r>
              <a:rPr lang="en-LU" sz="1400" b="1" dirty="0"/>
              <a:t>3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60FEC0FD-266B-4FE4-C6D4-6C6337352F6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0860" y="3413499"/>
            <a:ext cx="3060700" cy="1346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1BAA190-951F-790E-E588-E1C67200C7AB}"/>
                  </a:ext>
                </a:extLst>
              </p:cNvPr>
              <p:cNvSpPr txBox="1"/>
              <p:nvPr/>
            </p:nvSpPr>
            <p:spPr>
              <a:xfrm>
                <a:off x="2746597" y="3193864"/>
                <a:ext cx="60283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LU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LU" sz="1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1BAA190-951F-790E-E588-E1C67200C7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597" y="3193864"/>
                <a:ext cx="602833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L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610DE40-D868-A1D9-B9EF-F42BBF600031}"/>
              </a:ext>
            </a:extLst>
          </p:cNvPr>
          <p:cNvSpPr/>
          <p:nvPr/>
        </p:nvSpPr>
        <p:spPr>
          <a:xfrm>
            <a:off x="0" y="672997"/>
            <a:ext cx="9144000" cy="4081453"/>
          </a:xfrm>
          <a:prstGeom prst="rect">
            <a:avLst/>
          </a:prstGeom>
          <a:solidFill>
            <a:srgbClr val="F0F0F0">
              <a:alpha val="7466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4C433B-E62D-6B47-E309-AF01AC4D4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435" y="124708"/>
            <a:ext cx="7704000" cy="572700"/>
          </a:xfrm>
        </p:spPr>
        <p:txBody>
          <a:bodyPr/>
          <a:lstStyle/>
          <a:p>
            <a:r>
              <a:rPr lang="en-LU" dirty="0">
                <a:solidFill>
                  <a:schemeClr val="dk1">
                    <a:alpha val="50080"/>
                  </a:schemeClr>
                </a:solidFill>
              </a:rPr>
              <a:t>Impact Theory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21A813-311E-77D4-30A8-44B5B9D24350}"/>
              </a:ext>
            </a:extLst>
          </p:cNvPr>
          <p:cNvSpPr/>
          <p:nvPr/>
        </p:nvSpPr>
        <p:spPr>
          <a:xfrm>
            <a:off x="-254522" y="1676179"/>
            <a:ext cx="9530496" cy="1813774"/>
          </a:xfrm>
          <a:prstGeom prst="rect">
            <a:avLst/>
          </a:prstGeom>
          <a:solidFill>
            <a:srgbClr val="DA721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>
              <a:solidFill>
                <a:srgbClr val="DA721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Google Shape;1035;p46">
                <a:extLst>
                  <a:ext uri="{FF2B5EF4-FFF2-40B4-BE49-F238E27FC236}">
                    <a16:creationId xmlns:a16="http://schemas.microsoft.com/office/drawing/2014/main" id="{5834CA13-C938-5EAE-D064-6C8A15F932D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1831109"/>
                <a:ext cx="9144001" cy="1414204"/>
              </a:xfrm>
              <a:prstGeom prst="rect">
                <a:avLst/>
              </a:prstGeom>
              <a:noFill/>
              <a:ln w="25400">
                <a:noFill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sX0" fmla="*/ 0 w 1144402"/>
                          <a:gd name="csY0" fmla="*/ 0 h 407632"/>
                          <a:gd name="csX1" fmla="*/ 1144402 w 1144402"/>
                          <a:gd name="csY1" fmla="*/ 0 h 407632"/>
                          <a:gd name="csX2" fmla="*/ 1144402 w 1144402"/>
                          <a:gd name="csY2" fmla="*/ 407632 h 407632"/>
                          <a:gd name="csX3" fmla="*/ 0 w 1144402"/>
                          <a:gd name="csY3" fmla="*/ 407632 h 407632"/>
                          <a:gd name="csX4" fmla="*/ 0 w 1144402"/>
                          <a:gd name="csY4" fmla="*/ 0 h 407632"/>
                        </a:gdLst>
                        <a:ahLst/>
                        <a:cxnLst>
                          <a:cxn ang="0">
                            <a:pos x="csX0" y="csY0"/>
                          </a:cxn>
                          <a:cxn ang="0">
                            <a:pos x="csX1" y="csY1"/>
                          </a:cxn>
                          <a:cxn ang="0">
                            <a:pos x="csX2" y="csY2"/>
                          </a:cxn>
                          <a:cxn ang="0">
                            <a:pos x="csX3" y="csY3"/>
                          </a:cxn>
                          <a:cxn ang="0">
                            <a:pos x="csX4" y="csY4"/>
                          </a:cxn>
                        </a:cxnLst>
                        <a:rect l="l" t="t" r="r" b="b"/>
                        <a:pathLst>
                          <a:path w="1144402" h="407632" extrusionOk="0">
                            <a:moveTo>
                              <a:pt x="0" y="0"/>
                            </a:moveTo>
                            <a:cubicBezTo>
                              <a:pt x="309538" y="-50076"/>
                              <a:pt x="870774" y="-32964"/>
                              <a:pt x="1144402" y="0"/>
                            </a:cubicBezTo>
                            <a:cubicBezTo>
                              <a:pt x="1160943" y="169371"/>
                              <a:pt x="1157178" y="321265"/>
                              <a:pt x="1144402" y="407632"/>
                            </a:cubicBezTo>
                            <a:cubicBezTo>
                              <a:pt x="630014" y="318463"/>
                              <a:pt x="373289" y="452676"/>
                              <a:pt x="0" y="407632"/>
                            </a:cubicBezTo>
                            <a:cubicBezTo>
                              <a:pt x="13931" y="209523"/>
                              <a:pt x="-21906" y="14624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Lexend"/>
                  <a:buNone/>
                  <a:defRPr sz="1000" b="0" i="0" u="none" strike="noStrike" cap="none">
                    <a:solidFill>
                      <a:srgbClr val="191919"/>
                    </a:solidFill>
                    <a:latin typeface="Lexend"/>
                    <a:ea typeface="Lexend"/>
                    <a:cs typeface="Lexend"/>
                    <a:sym typeface="Lexend"/>
                  </a:defRPr>
                </a:lvl1pPr>
                <a:lvl2pPr marL="914400" marR="0" lvl="1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Lexend"/>
                  <a:buNone/>
                  <a:defRPr sz="1400" b="0" i="0" u="none" strike="noStrike" cap="none">
                    <a:solidFill>
                      <a:schemeClr val="dk1"/>
                    </a:solidFill>
                    <a:latin typeface="Lexend"/>
                    <a:ea typeface="Lexend"/>
                    <a:cs typeface="Lexend"/>
                    <a:sym typeface="Lexend"/>
                  </a:defRPr>
                </a:lvl2pPr>
                <a:lvl3pPr marL="1371600" marR="0" lvl="2" indent="-317500" algn="ct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Lexend"/>
                  <a:buNone/>
                  <a:defRPr sz="1400" b="0" i="0" u="none" strike="noStrike" cap="none">
                    <a:solidFill>
                      <a:schemeClr val="dk1"/>
                    </a:solidFill>
                    <a:latin typeface="Lexend"/>
                    <a:ea typeface="Lexend"/>
                    <a:cs typeface="Lexend"/>
                    <a:sym typeface="Lexend"/>
                  </a:defRPr>
                </a:lvl3pPr>
                <a:lvl4pPr marL="1828800" marR="0" lvl="3" indent="-317500" algn="ct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Lexend"/>
                  <a:buNone/>
                  <a:defRPr sz="1400" b="0" i="0" u="none" strike="noStrike" cap="none">
                    <a:solidFill>
                      <a:schemeClr val="dk1"/>
                    </a:solidFill>
                    <a:latin typeface="Lexend"/>
                    <a:ea typeface="Lexend"/>
                    <a:cs typeface="Lexend"/>
                    <a:sym typeface="Lexend"/>
                  </a:defRPr>
                </a:lvl4pPr>
                <a:lvl5pPr marL="2286000" marR="0" lvl="4" indent="-317500" algn="ct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Lexend"/>
                  <a:buNone/>
                  <a:defRPr sz="1400" b="0" i="0" u="none" strike="noStrike" cap="none">
                    <a:solidFill>
                      <a:schemeClr val="dk1"/>
                    </a:solidFill>
                    <a:latin typeface="Lexend"/>
                    <a:ea typeface="Lexend"/>
                    <a:cs typeface="Lexend"/>
                    <a:sym typeface="Lexend"/>
                  </a:defRPr>
                </a:lvl5pPr>
                <a:lvl6pPr marL="2743200" marR="0" lvl="5" indent="-317500" algn="ct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Lexend"/>
                  <a:buNone/>
                  <a:defRPr sz="1400" b="0" i="0" u="none" strike="noStrike" cap="none">
                    <a:solidFill>
                      <a:schemeClr val="dk1"/>
                    </a:solidFill>
                    <a:latin typeface="Lexend"/>
                    <a:ea typeface="Lexend"/>
                    <a:cs typeface="Lexend"/>
                    <a:sym typeface="Lexend"/>
                  </a:defRPr>
                </a:lvl6pPr>
                <a:lvl7pPr marL="3200400" marR="0" lvl="6" indent="-317500" algn="ct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Lexend"/>
                  <a:buNone/>
                  <a:defRPr sz="1400" b="0" i="0" u="none" strike="noStrike" cap="none">
                    <a:solidFill>
                      <a:schemeClr val="dk1"/>
                    </a:solidFill>
                    <a:latin typeface="Lexend"/>
                    <a:ea typeface="Lexend"/>
                    <a:cs typeface="Lexend"/>
                    <a:sym typeface="Lexend"/>
                  </a:defRPr>
                </a:lvl7pPr>
                <a:lvl8pPr marL="3657600" marR="0" lvl="7" indent="-317500" algn="ct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Lexend"/>
                  <a:buNone/>
                  <a:defRPr sz="1400" b="0" i="0" u="none" strike="noStrike" cap="none">
                    <a:solidFill>
                      <a:schemeClr val="dk1"/>
                    </a:solidFill>
                    <a:latin typeface="Lexend"/>
                    <a:ea typeface="Lexend"/>
                    <a:cs typeface="Lexend"/>
                    <a:sym typeface="Lexend"/>
                  </a:defRPr>
                </a:lvl8pPr>
                <a:lvl9pPr marL="4114800" marR="0" lvl="8" indent="-317500" algn="ct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chemeClr val="dk1"/>
                  </a:buClr>
                  <a:buSzPts val="1400"/>
                  <a:buFont typeface="Lexend"/>
                  <a:buNone/>
                  <a:defRPr sz="1400" b="0" i="0" u="none" strike="noStrike" cap="none">
                    <a:solidFill>
                      <a:schemeClr val="dk1"/>
                    </a:solidFill>
                    <a:latin typeface="Lexend"/>
                    <a:ea typeface="Lexend"/>
                    <a:cs typeface="Lexend"/>
                    <a:sym typeface="Lexend"/>
                  </a:defRPr>
                </a:lvl9pPr>
              </a:lstStyle>
              <a:p>
                <a:pPr marL="0" indent="0" algn="ctr"/>
                <a:r>
                  <a:rPr lang="en-US" sz="4000" dirty="0">
                    <a:solidFill>
                      <a:srgbClr val="29221C"/>
                    </a:solidFill>
                  </a:rPr>
                  <a:t>Impact Theory </a:t>
                </a:r>
                <a:r>
                  <a:rPr lang="en-GB" sz="4000" dirty="0">
                    <a:solidFill>
                      <a:srgbClr val="29221C"/>
                    </a:solidFill>
                  </a:rPr>
                  <a:t>probes small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4000" i="1">
                        <a:solidFill>
                          <a:srgbClr val="29221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l-GR" sz="4000" i="1" smtClean="0">
                        <a:solidFill>
                          <a:srgbClr val="29221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GB" sz="4000" dirty="0">
                    <a:solidFill>
                      <a:srgbClr val="29221C"/>
                    </a:solidFill>
                  </a:rPr>
                  <a:t> </a:t>
                </a:r>
              </a:p>
              <a:p>
                <a:pPr marL="0" indent="0" algn="ctr"/>
                <a:r>
                  <a:rPr lang="en-GB" sz="4000" dirty="0">
                    <a:solidFill>
                      <a:srgbClr val="29221C"/>
                    </a:solidFill>
                  </a:rPr>
                  <a:t>(line cores)</a:t>
                </a:r>
              </a:p>
            </p:txBody>
          </p:sp>
        </mc:Choice>
        <mc:Fallback xmlns="">
          <p:sp>
            <p:nvSpPr>
              <p:cNvPr id="14" name="Google Shape;1035;p46">
                <a:extLst>
                  <a:ext uri="{FF2B5EF4-FFF2-40B4-BE49-F238E27FC236}">
                    <a16:creationId xmlns:a16="http://schemas.microsoft.com/office/drawing/2014/main" id="{5834CA13-C938-5EAE-D064-6C8A15F932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31109"/>
                <a:ext cx="9144001" cy="1414204"/>
              </a:xfrm>
              <a:prstGeom prst="rect">
                <a:avLst/>
              </a:prstGeom>
              <a:blipFill>
                <a:blip r:embed="rId13"/>
                <a:stretch>
                  <a:fillRect t="-1786" b="-24107"/>
                </a:stretch>
              </a:blipFill>
              <a:ln w="25400">
                <a:noFill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sX0" fmla="*/ 0 w 1144402"/>
                          <a:gd name="csY0" fmla="*/ 0 h 407632"/>
                          <a:gd name="csX1" fmla="*/ 1144402 w 1144402"/>
                          <a:gd name="csY1" fmla="*/ 0 h 407632"/>
                          <a:gd name="csX2" fmla="*/ 1144402 w 1144402"/>
                          <a:gd name="csY2" fmla="*/ 407632 h 407632"/>
                          <a:gd name="csX3" fmla="*/ 0 w 1144402"/>
                          <a:gd name="csY3" fmla="*/ 407632 h 407632"/>
                          <a:gd name="csX4" fmla="*/ 0 w 1144402"/>
                          <a:gd name="csY4" fmla="*/ 0 h 407632"/>
                        </a:gdLst>
                        <a:ahLst/>
                        <a:cxnLst>
                          <a:cxn ang="0">
                            <a:pos x="csX0" y="csY0"/>
                          </a:cxn>
                          <a:cxn ang="0">
                            <a:pos x="csX1" y="csY1"/>
                          </a:cxn>
                          <a:cxn ang="0">
                            <a:pos x="csX2" y="csY2"/>
                          </a:cxn>
                          <a:cxn ang="0">
                            <a:pos x="csX3" y="csY3"/>
                          </a:cxn>
                          <a:cxn ang="0">
                            <a:pos x="csX4" y="csY4"/>
                          </a:cxn>
                        </a:cxnLst>
                        <a:rect l="l" t="t" r="r" b="b"/>
                        <a:pathLst>
                          <a:path w="1144402" h="407632" extrusionOk="0">
                            <a:moveTo>
                              <a:pt x="0" y="0"/>
                            </a:moveTo>
                            <a:cubicBezTo>
                              <a:pt x="309538" y="-50076"/>
                              <a:pt x="870774" y="-32964"/>
                              <a:pt x="1144402" y="0"/>
                            </a:cubicBezTo>
                            <a:cubicBezTo>
                              <a:pt x="1160943" y="169371"/>
                              <a:pt x="1157178" y="321265"/>
                              <a:pt x="1144402" y="407632"/>
                            </a:cubicBezTo>
                            <a:cubicBezTo>
                              <a:pt x="630014" y="318463"/>
                              <a:pt x="373289" y="452676"/>
                              <a:pt x="0" y="407632"/>
                            </a:cubicBezTo>
                            <a:cubicBezTo>
                              <a:pt x="13931" y="209523"/>
                              <a:pt x="-21906" y="14624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L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Google Shape;1035;p46">
            <a:extLst>
              <a:ext uri="{FF2B5EF4-FFF2-40B4-BE49-F238E27FC236}">
                <a16:creationId xmlns:a16="http://schemas.microsoft.com/office/drawing/2014/main" id="{9FC2A69E-DCB0-EA69-9BF9-E9B98F79F171}"/>
              </a:ext>
            </a:extLst>
          </p:cNvPr>
          <p:cNvSpPr txBox="1">
            <a:spLocks/>
          </p:cNvSpPr>
          <p:nvPr/>
        </p:nvSpPr>
        <p:spPr>
          <a:xfrm>
            <a:off x="5518673" y="4778861"/>
            <a:ext cx="3625327" cy="276999"/>
          </a:xfrm>
          <a:prstGeom prst="rect">
            <a:avLst/>
          </a:prstGeom>
          <a:noFill/>
          <a:ln w="25400"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sX0" fmla="*/ 0 w 1144402"/>
                      <a:gd name="csY0" fmla="*/ 0 h 407632"/>
                      <a:gd name="csX1" fmla="*/ 1144402 w 1144402"/>
                      <a:gd name="csY1" fmla="*/ 0 h 407632"/>
                      <a:gd name="csX2" fmla="*/ 1144402 w 1144402"/>
                      <a:gd name="csY2" fmla="*/ 407632 h 407632"/>
                      <a:gd name="csX3" fmla="*/ 0 w 1144402"/>
                      <a:gd name="csY3" fmla="*/ 407632 h 407632"/>
                      <a:gd name="csX4" fmla="*/ 0 w 1144402"/>
                      <a:gd name="csY4" fmla="*/ 0 h 407632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</a:cxnLst>
                    <a:rect l="l" t="t" r="r" b="b"/>
                    <a:pathLst>
                      <a:path w="1144402" h="407632" extrusionOk="0">
                        <a:moveTo>
                          <a:pt x="0" y="0"/>
                        </a:moveTo>
                        <a:cubicBezTo>
                          <a:pt x="309538" y="-50076"/>
                          <a:pt x="870774" y="-32964"/>
                          <a:pt x="1144402" y="0"/>
                        </a:cubicBezTo>
                        <a:cubicBezTo>
                          <a:pt x="1160943" y="169371"/>
                          <a:pt x="1157178" y="321265"/>
                          <a:pt x="1144402" y="407632"/>
                        </a:cubicBezTo>
                        <a:cubicBezTo>
                          <a:pt x="630014" y="318463"/>
                          <a:pt x="373289" y="452676"/>
                          <a:pt x="0" y="407632"/>
                        </a:cubicBezTo>
                        <a:cubicBezTo>
                          <a:pt x="13931" y="209523"/>
                          <a:pt x="-21906" y="14624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000" b="0" i="0" u="none" strike="noStrike" cap="none">
                <a:solidFill>
                  <a:srgbClr val="19191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pPr marL="0" indent="0"/>
            <a:r>
              <a:rPr lang="en-GB" sz="1200" dirty="0">
                <a:solidFill>
                  <a:srgbClr val="B3B3B3"/>
                </a:solidFill>
              </a:rPr>
              <a:t>e.g. Lorentz 1906, Lenz 1924, Weisskopf 1932 </a:t>
            </a:r>
          </a:p>
          <a:p>
            <a:pPr marL="0" indent="0"/>
            <a:endParaRPr lang="en-GB" sz="1600" dirty="0">
              <a:solidFill>
                <a:srgbClr val="191919">
                  <a:alpha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75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6EBEA2-D9DE-503C-6335-231E847E22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2688512-4AC5-23F5-02E7-A50615E8CD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LU" dirty="0"/>
              <a:t>siebenaler@strw.leidenuniv.nl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0A728D-F922-885C-675A-6E6C30B4B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72" y="1307394"/>
            <a:ext cx="3428502" cy="104240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9DC86A6-CB24-BB3A-D473-27AD34202048}"/>
              </a:ext>
            </a:extLst>
          </p:cNvPr>
          <p:cNvCxnSpPr>
            <a:cxnSpLocks/>
          </p:cNvCxnSpPr>
          <p:nvPr/>
        </p:nvCxnSpPr>
        <p:spPr>
          <a:xfrm>
            <a:off x="2352698" y="1238693"/>
            <a:ext cx="0" cy="1173193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5613E8C-FCD7-53FC-D83C-0AE929D6CB0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32784" y="2791997"/>
            <a:ext cx="3737935" cy="113649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0563B73-2AA1-ACC7-10FF-04FB49F0984D}"/>
              </a:ext>
            </a:extLst>
          </p:cNvPr>
          <p:cNvCxnSpPr>
            <a:cxnSpLocks/>
          </p:cNvCxnSpPr>
          <p:nvPr/>
        </p:nvCxnSpPr>
        <p:spPr>
          <a:xfrm>
            <a:off x="2370663" y="2497201"/>
            <a:ext cx="397377" cy="365494"/>
          </a:xfrm>
          <a:prstGeom prst="line">
            <a:avLst/>
          </a:prstGeom>
          <a:ln w="31750">
            <a:solidFill>
              <a:srgbClr val="DA721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204E106-2659-4690-382B-E1FFD6F2E9CE}"/>
              </a:ext>
            </a:extLst>
          </p:cNvPr>
          <p:cNvCxnSpPr>
            <a:cxnSpLocks/>
          </p:cNvCxnSpPr>
          <p:nvPr/>
        </p:nvCxnSpPr>
        <p:spPr>
          <a:xfrm flipH="1">
            <a:off x="1910903" y="2498350"/>
            <a:ext cx="423831" cy="364345"/>
          </a:xfrm>
          <a:prstGeom prst="line">
            <a:avLst/>
          </a:prstGeom>
          <a:ln w="31750">
            <a:solidFill>
              <a:srgbClr val="DA721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ACE62FC-21E2-79A1-0D6B-3976E320497C}"/>
                  </a:ext>
                </a:extLst>
              </p:cNvPr>
              <p:cNvSpPr txBox="1"/>
              <p:nvPr/>
            </p:nvSpPr>
            <p:spPr>
              <a:xfrm>
                <a:off x="1078116" y="4023591"/>
                <a:ext cx="3253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LU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LU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ACE62FC-21E2-79A1-0D6B-3976E32049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116" y="4023591"/>
                <a:ext cx="325345" cy="276999"/>
              </a:xfrm>
              <a:prstGeom prst="rect">
                <a:avLst/>
              </a:prstGeom>
              <a:blipFill>
                <a:blip r:embed="rId5"/>
                <a:stretch>
                  <a:fillRect l="-7407" t="-21739" r="-48148" b="-47826"/>
                </a:stretch>
              </a:blipFill>
            </p:spPr>
            <p:txBody>
              <a:bodyPr/>
              <a:lstStyle/>
              <a:p>
                <a:r>
                  <a:rPr lang="en-L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F1DB884-CCBA-A60D-9694-6CDFB2B3F969}"/>
                  </a:ext>
                </a:extLst>
              </p:cNvPr>
              <p:cNvSpPr txBox="1"/>
              <p:nvPr/>
            </p:nvSpPr>
            <p:spPr>
              <a:xfrm>
                <a:off x="1945724" y="4000414"/>
                <a:ext cx="9106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LU" sz="1800" i="1" smtClean="0">
                              <a:solidFill>
                                <a:srgbClr val="DA721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LU" sz="1800" i="1">
                              <a:solidFill>
                                <a:srgbClr val="DA721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DA721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800" i="1">
                          <a:solidFill>
                            <a:srgbClr val="DA721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sz="1800" i="1">
                          <a:solidFill>
                            <a:srgbClr val="DA721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l-GR" sz="1800" i="1">
                          <a:solidFill>
                            <a:srgbClr val="DA721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F1DB884-CCBA-A60D-9694-6CDFB2B3F9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724" y="4000414"/>
                <a:ext cx="910699" cy="276999"/>
              </a:xfrm>
              <a:prstGeom prst="rect">
                <a:avLst/>
              </a:prstGeom>
              <a:blipFill>
                <a:blip r:embed="rId6"/>
                <a:stretch>
                  <a:fillRect l="-4110" t="-21739" r="-16438" b="-47826"/>
                </a:stretch>
              </a:blipFill>
            </p:spPr>
            <p:txBody>
              <a:bodyPr/>
              <a:lstStyle/>
              <a:p>
                <a:r>
                  <a:rPr lang="en-L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27B9143-DFF3-AC85-397D-3B848E798270}"/>
                  </a:ext>
                </a:extLst>
              </p:cNvPr>
              <p:cNvSpPr txBox="1"/>
              <p:nvPr/>
            </p:nvSpPr>
            <p:spPr>
              <a:xfrm flipH="1">
                <a:off x="2475323" y="4023590"/>
                <a:ext cx="224652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LU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LU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27B9143-DFF3-AC85-397D-3B848E7982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475323" y="4023590"/>
                <a:ext cx="2246524" cy="276999"/>
              </a:xfrm>
              <a:prstGeom prst="rect">
                <a:avLst/>
              </a:prstGeom>
              <a:blipFill>
                <a:blip r:embed="rId7"/>
                <a:stretch>
                  <a:fillRect t="-21739" b="-47826"/>
                </a:stretch>
              </a:blipFill>
            </p:spPr>
            <p:txBody>
              <a:bodyPr/>
              <a:lstStyle/>
              <a:p>
                <a:r>
                  <a:rPr lang="en-L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8F13986-DAB6-8A73-3CD9-C9905EE7E0F3}"/>
                  </a:ext>
                </a:extLst>
              </p:cNvPr>
              <p:cNvSpPr txBox="1"/>
              <p:nvPr/>
            </p:nvSpPr>
            <p:spPr>
              <a:xfrm>
                <a:off x="1566347" y="4401226"/>
                <a:ext cx="157270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l-GR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)/ℏ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8F13986-DAB6-8A73-3CD9-C9905EE7E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347" y="4401226"/>
                <a:ext cx="1572702" cy="276999"/>
              </a:xfrm>
              <a:prstGeom prst="rect">
                <a:avLst/>
              </a:prstGeom>
              <a:blipFill>
                <a:blip r:embed="rId8"/>
                <a:stretch>
                  <a:fillRect l="-2400" t="-26087" r="-8800" b="-47826"/>
                </a:stretch>
              </a:blipFill>
            </p:spPr>
            <p:txBody>
              <a:bodyPr/>
              <a:lstStyle/>
              <a:p>
                <a:r>
                  <a:rPr lang="en-L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A3DBD01-6562-AACD-A227-87D3D2CFE47A}"/>
                  </a:ext>
                </a:extLst>
              </p:cNvPr>
              <p:cNvSpPr txBox="1"/>
              <p:nvPr/>
            </p:nvSpPr>
            <p:spPr>
              <a:xfrm>
                <a:off x="5182850" y="2571750"/>
                <a:ext cx="2963888" cy="11415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l-G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l-G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|"/>
                          <m:endChr m:val="|"/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𝑑𝑅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l-G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𝑑𝑅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</m:oMath>
                  </m:oMathPara>
                </a14:m>
                <a:endParaRPr lang="en-US" sz="1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1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A3DBD01-6562-AACD-A227-87D3D2CFE4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2850" y="2571750"/>
                <a:ext cx="2963888" cy="1141531"/>
              </a:xfrm>
              <a:prstGeom prst="rect">
                <a:avLst/>
              </a:prstGeom>
              <a:blipFill>
                <a:blip r:embed="rId9"/>
                <a:stretch>
                  <a:fillRect l="-5128" t="-1099" r="-1709" b="-10989"/>
                </a:stretch>
              </a:blipFill>
            </p:spPr>
            <p:txBody>
              <a:bodyPr/>
              <a:lstStyle/>
              <a:p>
                <a:r>
                  <a:rPr lang="en-L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itle 1">
            <a:extLst>
              <a:ext uri="{FF2B5EF4-FFF2-40B4-BE49-F238E27FC236}">
                <a16:creationId xmlns:a16="http://schemas.microsoft.com/office/drawing/2014/main" id="{3ADBBDD1-F59C-B13B-48F1-C0C98C444258}"/>
              </a:ext>
            </a:extLst>
          </p:cNvPr>
          <p:cNvSpPr txBox="1">
            <a:spLocks/>
          </p:cNvSpPr>
          <p:nvPr/>
        </p:nvSpPr>
        <p:spPr>
          <a:xfrm>
            <a:off x="162435" y="124708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r>
              <a:rPr lang="en-LU" dirty="0"/>
              <a:t>Quasistatic Theory</a:t>
            </a:r>
          </a:p>
        </p:txBody>
      </p:sp>
      <p:sp>
        <p:nvSpPr>
          <p:cNvPr id="27" name="Google Shape;1035;p46">
            <a:extLst>
              <a:ext uri="{FF2B5EF4-FFF2-40B4-BE49-F238E27FC236}">
                <a16:creationId xmlns:a16="http://schemas.microsoft.com/office/drawing/2014/main" id="{9965A43D-9FF8-8667-160A-2F8FC8ACCB92}"/>
              </a:ext>
            </a:extLst>
          </p:cNvPr>
          <p:cNvSpPr txBox="1">
            <a:spLocks/>
          </p:cNvSpPr>
          <p:nvPr/>
        </p:nvSpPr>
        <p:spPr>
          <a:xfrm>
            <a:off x="5056341" y="1238693"/>
            <a:ext cx="3216906" cy="276999"/>
          </a:xfrm>
          <a:prstGeom prst="rect">
            <a:avLst/>
          </a:prstGeom>
          <a:noFill/>
          <a:ln w="25400"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sX0" fmla="*/ 0 w 1144402"/>
                      <a:gd name="csY0" fmla="*/ 0 h 407632"/>
                      <a:gd name="csX1" fmla="*/ 1144402 w 1144402"/>
                      <a:gd name="csY1" fmla="*/ 0 h 407632"/>
                      <a:gd name="csX2" fmla="*/ 1144402 w 1144402"/>
                      <a:gd name="csY2" fmla="*/ 407632 h 407632"/>
                      <a:gd name="csX3" fmla="*/ 0 w 1144402"/>
                      <a:gd name="csY3" fmla="*/ 407632 h 407632"/>
                      <a:gd name="csX4" fmla="*/ 0 w 1144402"/>
                      <a:gd name="csY4" fmla="*/ 0 h 407632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</a:cxnLst>
                    <a:rect l="l" t="t" r="r" b="b"/>
                    <a:pathLst>
                      <a:path w="1144402" h="407632" extrusionOk="0">
                        <a:moveTo>
                          <a:pt x="0" y="0"/>
                        </a:moveTo>
                        <a:cubicBezTo>
                          <a:pt x="309538" y="-50076"/>
                          <a:pt x="870774" y="-32964"/>
                          <a:pt x="1144402" y="0"/>
                        </a:cubicBezTo>
                        <a:cubicBezTo>
                          <a:pt x="1160943" y="169371"/>
                          <a:pt x="1157178" y="321265"/>
                          <a:pt x="1144402" y="407632"/>
                        </a:cubicBezTo>
                        <a:cubicBezTo>
                          <a:pt x="630014" y="318463"/>
                          <a:pt x="373289" y="452676"/>
                          <a:pt x="0" y="407632"/>
                        </a:cubicBezTo>
                        <a:cubicBezTo>
                          <a:pt x="13931" y="209523"/>
                          <a:pt x="-21906" y="14624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000" b="0" i="0" u="none" strike="noStrike" cap="none">
                <a:solidFill>
                  <a:srgbClr val="19191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pPr marL="0" indent="0"/>
            <a:r>
              <a:rPr lang="en-GB" sz="1600" dirty="0"/>
              <a:t>Interaction between </a:t>
            </a:r>
            <a:r>
              <a:rPr lang="en-GB" sz="1600" dirty="0" err="1"/>
              <a:t>perturber</a:t>
            </a:r>
            <a:r>
              <a:rPr lang="en-GB" sz="1600" dirty="0"/>
              <a:t> and radiator occurs at very </a:t>
            </a:r>
            <a:r>
              <a:rPr lang="en-GB" sz="1600" dirty="0">
                <a:solidFill>
                  <a:schemeClr val="tx2"/>
                </a:solidFill>
              </a:rPr>
              <a:t>small separation </a:t>
            </a:r>
            <a:r>
              <a:rPr lang="en-GB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1600" dirty="0"/>
              <a:t> (system is static) 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F13DBACA-EA13-E57D-5E8B-F108F4A8432B}"/>
              </a:ext>
            </a:extLst>
          </p:cNvPr>
          <p:cNvSpPr txBox="1">
            <a:spLocks/>
          </p:cNvSpPr>
          <p:nvPr/>
        </p:nvSpPr>
        <p:spPr>
          <a:xfrm>
            <a:off x="8594844" y="0"/>
            <a:ext cx="238180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000" b="0" i="0" u="none" strike="noStrike" cap="none">
                <a:solidFill>
                  <a:srgbClr val="19191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r>
              <a:rPr lang="en-LU" sz="1400" b="1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Google Shape;1035;p46">
                <a:extLst>
                  <a:ext uri="{FF2B5EF4-FFF2-40B4-BE49-F238E27FC236}">
                    <a16:creationId xmlns:a16="http://schemas.microsoft.com/office/drawing/2014/main" id="{F5486569-799E-E315-9E90-42827FA9D7F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82850" y="3746591"/>
                <a:ext cx="3737935" cy="276999"/>
              </a:xfrm>
              <a:prstGeom prst="rect">
                <a:avLst/>
              </a:prstGeom>
              <a:noFill/>
              <a:ln w="25400">
                <a:noFill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sX0" fmla="*/ 0 w 1144402"/>
                          <a:gd name="csY0" fmla="*/ 0 h 407632"/>
                          <a:gd name="csX1" fmla="*/ 1144402 w 1144402"/>
                          <a:gd name="csY1" fmla="*/ 0 h 407632"/>
                          <a:gd name="csX2" fmla="*/ 1144402 w 1144402"/>
                          <a:gd name="csY2" fmla="*/ 407632 h 407632"/>
                          <a:gd name="csX3" fmla="*/ 0 w 1144402"/>
                          <a:gd name="csY3" fmla="*/ 407632 h 407632"/>
                          <a:gd name="csX4" fmla="*/ 0 w 1144402"/>
                          <a:gd name="csY4" fmla="*/ 0 h 407632"/>
                        </a:gdLst>
                        <a:ahLst/>
                        <a:cxnLst>
                          <a:cxn ang="0">
                            <a:pos x="csX0" y="csY0"/>
                          </a:cxn>
                          <a:cxn ang="0">
                            <a:pos x="csX1" y="csY1"/>
                          </a:cxn>
                          <a:cxn ang="0">
                            <a:pos x="csX2" y="csY2"/>
                          </a:cxn>
                          <a:cxn ang="0">
                            <a:pos x="csX3" y="csY3"/>
                          </a:cxn>
                          <a:cxn ang="0">
                            <a:pos x="csX4" y="csY4"/>
                          </a:cxn>
                        </a:cxnLst>
                        <a:rect l="l" t="t" r="r" b="b"/>
                        <a:pathLst>
                          <a:path w="1144402" h="407632" extrusionOk="0">
                            <a:moveTo>
                              <a:pt x="0" y="0"/>
                            </a:moveTo>
                            <a:cubicBezTo>
                              <a:pt x="309538" y="-50076"/>
                              <a:pt x="870774" y="-32964"/>
                              <a:pt x="1144402" y="0"/>
                            </a:cubicBezTo>
                            <a:cubicBezTo>
                              <a:pt x="1160943" y="169371"/>
                              <a:pt x="1157178" y="321265"/>
                              <a:pt x="1144402" y="407632"/>
                            </a:cubicBezTo>
                            <a:cubicBezTo>
                              <a:pt x="630014" y="318463"/>
                              <a:pt x="373289" y="452676"/>
                              <a:pt x="0" y="407632"/>
                            </a:cubicBezTo>
                            <a:cubicBezTo>
                              <a:pt x="13931" y="209523"/>
                              <a:pt x="-21906" y="14624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Lexend"/>
                  <a:buNone/>
                  <a:defRPr sz="1000" b="0" i="0" u="none" strike="noStrike" cap="none">
                    <a:solidFill>
                      <a:srgbClr val="191919"/>
                    </a:solidFill>
                    <a:latin typeface="Lexend"/>
                    <a:ea typeface="Lexend"/>
                    <a:cs typeface="Lexend"/>
                    <a:sym typeface="Lexend"/>
                  </a:defRPr>
                </a:lvl1pPr>
                <a:lvl2pPr marL="914400" marR="0" lvl="1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Lexend"/>
                  <a:buNone/>
                  <a:defRPr sz="1400" b="0" i="0" u="none" strike="noStrike" cap="none">
                    <a:solidFill>
                      <a:schemeClr val="dk1"/>
                    </a:solidFill>
                    <a:latin typeface="Lexend"/>
                    <a:ea typeface="Lexend"/>
                    <a:cs typeface="Lexend"/>
                    <a:sym typeface="Lexend"/>
                  </a:defRPr>
                </a:lvl2pPr>
                <a:lvl3pPr marL="1371600" marR="0" lvl="2" indent="-317500" algn="ct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Lexend"/>
                  <a:buNone/>
                  <a:defRPr sz="1400" b="0" i="0" u="none" strike="noStrike" cap="none">
                    <a:solidFill>
                      <a:schemeClr val="dk1"/>
                    </a:solidFill>
                    <a:latin typeface="Lexend"/>
                    <a:ea typeface="Lexend"/>
                    <a:cs typeface="Lexend"/>
                    <a:sym typeface="Lexend"/>
                  </a:defRPr>
                </a:lvl3pPr>
                <a:lvl4pPr marL="1828800" marR="0" lvl="3" indent="-317500" algn="ct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Lexend"/>
                  <a:buNone/>
                  <a:defRPr sz="1400" b="0" i="0" u="none" strike="noStrike" cap="none">
                    <a:solidFill>
                      <a:schemeClr val="dk1"/>
                    </a:solidFill>
                    <a:latin typeface="Lexend"/>
                    <a:ea typeface="Lexend"/>
                    <a:cs typeface="Lexend"/>
                    <a:sym typeface="Lexend"/>
                  </a:defRPr>
                </a:lvl4pPr>
                <a:lvl5pPr marL="2286000" marR="0" lvl="4" indent="-317500" algn="ct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Lexend"/>
                  <a:buNone/>
                  <a:defRPr sz="1400" b="0" i="0" u="none" strike="noStrike" cap="none">
                    <a:solidFill>
                      <a:schemeClr val="dk1"/>
                    </a:solidFill>
                    <a:latin typeface="Lexend"/>
                    <a:ea typeface="Lexend"/>
                    <a:cs typeface="Lexend"/>
                    <a:sym typeface="Lexend"/>
                  </a:defRPr>
                </a:lvl5pPr>
                <a:lvl6pPr marL="2743200" marR="0" lvl="5" indent="-317500" algn="ct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Lexend"/>
                  <a:buNone/>
                  <a:defRPr sz="1400" b="0" i="0" u="none" strike="noStrike" cap="none">
                    <a:solidFill>
                      <a:schemeClr val="dk1"/>
                    </a:solidFill>
                    <a:latin typeface="Lexend"/>
                    <a:ea typeface="Lexend"/>
                    <a:cs typeface="Lexend"/>
                    <a:sym typeface="Lexend"/>
                  </a:defRPr>
                </a:lvl6pPr>
                <a:lvl7pPr marL="3200400" marR="0" lvl="6" indent="-317500" algn="ct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Lexend"/>
                  <a:buNone/>
                  <a:defRPr sz="1400" b="0" i="0" u="none" strike="noStrike" cap="none">
                    <a:solidFill>
                      <a:schemeClr val="dk1"/>
                    </a:solidFill>
                    <a:latin typeface="Lexend"/>
                    <a:ea typeface="Lexend"/>
                    <a:cs typeface="Lexend"/>
                    <a:sym typeface="Lexend"/>
                  </a:defRPr>
                </a:lvl7pPr>
                <a:lvl8pPr marL="3657600" marR="0" lvl="7" indent="-317500" algn="ct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Lexend"/>
                  <a:buNone/>
                  <a:defRPr sz="1400" b="0" i="0" u="none" strike="noStrike" cap="none">
                    <a:solidFill>
                      <a:schemeClr val="dk1"/>
                    </a:solidFill>
                    <a:latin typeface="Lexend"/>
                    <a:ea typeface="Lexend"/>
                    <a:cs typeface="Lexend"/>
                    <a:sym typeface="Lexend"/>
                  </a:defRPr>
                </a:lvl8pPr>
                <a:lvl9pPr marL="4114800" marR="0" lvl="8" indent="-317500" algn="ct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chemeClr val="dk1"/>
                  </a:buClr>
                  <a:buSzPts val="1400"/>
                  <a:buFont typeface="Lexend"/>
                  <a:buNone/>
                  <a:defRPr sz="1400" b="0" i="0" u="none" strike="noStrike" cap="none">
                    <a:solidFill>
                      <a:schemeClr val="dk1"/>
                    </a:solidFill>
                    <a:latin typeface="Lexend"/>
                    <a:ea typeface="Lexend"/>
                    <a:cs typeface="Lexend"/>
                    <a:sym typeface="Lexend"/>
                  </a:defRPr>
                </a:lvl9pPr>
              </a:lstStyle>
              <a:p>
                <a:pPr marL="0" indent="0"/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en-GB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400" dirty="0" err="1"/>
                  <a:t>perturber</a:t>
                </a:r>
                <a:r>
                  <a:rPr lang="en-GB" sz="1400" dirty="0"/>
                  <a:t> density</a:t>
                </a:r>
              </a:p>
              <a:p>
                <a:pPr marL="0" indent="0"/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sz="1400" dirty="0"/>
                  <a:t>: radiator – </a:t>
                </a:r>
                <a:r>
                  <a:rPr lang="en-GB" sz="1400" dirty="0" err="1"/>
                  <a:t>perturber</a:t>
                </a:r>
                <a:r>
                  <a:rPr lang="en-GB" sz="1400" dirty="0"/>
                  <a:t> separation</a:t>
                </a:r>
              </a:p>
              <a:p>
                <a:pPr marL="0" indent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GB" sz="1400" dirty="0"/>
                  <a:t>: interaction potential</a:t>
                </a:r>
              </a:p>
            </p:txBody>
          </p:sp>
        </mc:Choice>
        <mc:Fallback xmlns="">
          <p:sp>
            <p:nvSpPr>
              <p:cNvPr id="14" name="Google Shape;1035;p46">
                <a:extLst>
                  <a:ext uri="{FF2B5EF4-FFF2-40B4-BE49-F238E27FC236}">
                    <a16:creationId xmlns:a16="http://schemas.microsoft.com/office/drawing/2014/main" id="{F5486569-799E-E315-9E90-42827FA9D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2850" y="3746591"/>
                <a:ext cx="3737935" cy="276999"/>
              </a:xfrm>
              <a:prstGeom prst="rect">
                <a:avLst/>
              </a:prstGeom>
              <a:blipFill>
                <a:blip r:embed="rId10"/>
                <a:stretch>
                  <a:fillRect b="-227273"/>
                </a:stretch>
              </a:blipFill>
              <a:ln w="25400">
                <a:noFill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sX0" fmla="*/ 0 w 1144402"/>
                          <a:gd name="csY0" fmla="*/ 0 h 407632"/>
                          <a:gd name="csX1" fmla="*/ 1144402 w 1144402"/>
                          <a:gd name="csY1" fmla="*/ 0 h 407632"/>
                          <a:gd name="csX2" fmla="*/ 1144402 w 1144402"/>
                          <a:gd name="csY2" fmla="*/ 407632 h 407632"/>
                          <a:gd name="csX3" fmla="*/ 0 w 1144402"/>
                          <a:gd name="csY3" fmla="*/ 407632 h 407632"/>
                          <a:gd name="csX4" fmla="*/ 0 w 1144402"/>
                          <a:gd name="csY4" fmla="*/ 0 h 407632"/>
                        </a:gdLst>
                        <a:ahLst/>
                        <a:cxnLst>
                          <a:cxn ang="0">
                            <a:pos x="csX0" y="csY0"/>
                          </a:cxn>
                          <a:cxn ang="0">
                            <a:pos x="csX1" y="csY1"/>
                          </a:cxn>
                          <a:cxn ang="0">
                            <a:pos x="csX2" y="csY2"/>
                          </a:cxn>
                          <a:cxn ang="0">
                            <a:pos x="csX3" y="csY3"/>
                          </a:cxn>
                          <a:cxn ang="0">
                            <a:pos x="csX4" y="csY4"/>
                          </a:cxn>
                        </a:cxnLst>
                        <a:rect l="l" t="t" r="r" b="b"/>
                        <a:pathLst>
                          <a:path w="1144402" h="407632" extrusionOk="0">
                            <a:moveTo>
                              <a:pt x="0" y="0"/>
                            </a:moveTo>
                            <a:cubicBezTo>
                              <a:pt x="309538" y="-50076"/>
                              <a:pt x="870774" y="-32964"/>
                              <a:pt x="1144402" y="0"/>
                            </a:cubicBezTo>
                            <a:cubicBezTo>
                              <a:pt x="1160943" y="169371"/>
                              <a:pt x="1157178" y="321265"/>
                              <a:pt x="1144402" y="407632"/>
                            </a:cubicBezTo>
                            <a:cubicBezTo>
                              <a:pt x="630014" y="318463"/>
                              <a:pt x="373289" y="452676"/>
                              <a:pt x="0" y="407632"/>
                            </a:cubicBezTo>
                            <a:cubicBezTo>
                              <a:pt x="13931" y="209523"/>
                              <a:pt x="-21906" y="14624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L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Google Shape;1035;p46">
            <a:extLst>
              <a:ext uri="{FF2B5EF4-FFF2-40B4-BE49-F238E27FC236}">
                <a16:creationId xmlns:a16="http://schemas.microsoft.com/office/drawing/2014/main" id="{F47357D1-01BA-A40D-4552-C0CBF11C1719}"/>
              </a:ext>
            </a:extLst>
          </p:cNvPr>
          <p:cNvSpPr txBox="1">
            <a:spLocks/>
          </p:cNvSpPr>
          <p:nvPr/>
        </p:nvSpPr>
        <p:spPr>
          <a:xfrm>
            <a:off x="5518673" y="4778861"/>
            <a:ext cx="3625327" cy="276999"/>
          </a:xfrm>
          <a:prstGeom prst="rect">
            <a:avLst/>
          </a:prstGeom>
          <a:noFill/>
          <a:ln w="25400"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sX0" fmla="*/ 0 w 1144402"/>
                      <a:gd name="csY0" fmla="*/ 0 h 407632"/>
                      <a:gd name="csX1" fmla="*/ 1144402 w 1144402"/>
                      <a:gd name="csY1" fmla="*/ 0 h 407632"/>
                      <a:gd name="csX2" fmla="*/ 1144402 w 1144402"/>
                      <a:gd name="csY2" fmla="*/ 407632 h 407632"/>
                      <a:gd name="csX3" fmla="*/ 0 w 1144402"/>
                      <a:gd name="csY3" fmla="*/ 407632 h 407632"/>
                      <a:gd name="csX4" fmla="*/ 0 w 1144402"/>
                      <a:gd name="csY4" fmla="*/ 0 h 407632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</a:cxnLst>
                    <a:rect l="l" t="t" r="r" b="b"/>
                    <a:pathLst>
                      <a:path w="1144402" h="407632" extrusionOk="0">
                        <a:moveTo>
                          <a:pt x="0" y="0"/>
                        </a:moveTo>
                        <a:cubicBezTo>
                          <a:pt x="309538" y="-50076"/>
                          <a:pt x="870774" y="-32964"/>
                          <a:pt x="1144402" y="0"/>
                        </a:cubicBezTo>
                        <a:cubicBezTo>
                          <a:pt x="1160943" y="169371"/>
                          <a:pt x="1157178" y="321265"/>
                          <a:pt x="1144402" y="407632"/>
                        </a:cubicBezTo>
                        <a:cubicBezTo>
                          <a:pt x="630014" y="318463"/>
                          <a:pt x="373289" y="452676"/>
                          <a:pt x="0" y="407632"/>
                        </a:cubicBezTo>
                        <a:cubicBezTo>
                          <a:pt x="13931" y="209523"/>
                          <a:pt x="-21906" y="14624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000" b="0" i="0" u="none" strike="noStrike" cap="none">
                <a:solidFill>
                  <a:srgbClr val="19191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pPr marL="0" indent="0"/>
            <a:r>
              <a:rPr lang="en-GB" sz="1200" dirty="0"/>
              <a:t>e.g. Kuhn 1934, Margenau and Watson 1936</a:t>
            </a:r>
          </a:p>
          <a:p>
            <a:pPr marL="0" indent="0"/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5624635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27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7BB7E9-C379-DA41-0712-3019317F4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035;p46">
            <a:extLst>
              <a:ext uri="{FF2B5EF4-FFF2-40B4-BE49-F238E27FC236}">
                <a16:creationId xmlns:a16="http://schemas.microsoft.com/office/drawing/2014/main" id="{585C8521-F6FF-605B-C013-323F9BAA3B1D}"/>
              </a:ext>
            </a:extLst>
          </p:cNvPr>
          <p:cNvSpPr txBox="1">
            <a:spLocks/>
          </p:cNvSpPr>
          <p:nvPr/>
        </p:nvSpPr>
        <p:spPr>
          <a:xfrm>
            <a:off x="5056341" y="1238693"/>
            <a:ext cx="3216906" cy="276999"/>
          </a:xfrm>
          <a:prstGeom prst="rect">
            <a:avLst/>
          </a:prstGeom>
          <a:noFill/>
          <a:ln w="25400"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sX0" fmla="*/ 0 w 1144402"/>
                      <a:gd name="csY0" fmla="*/ 0 h 407632"/>
                      <a:gd name="csX1" fmla="*/ 1144402 w 1144402"/>
                      <a:gd name="csY1" fmla="*/ 0 h 407632"/>
                      <a:gd name="csX2" fmla="*/ 1144402 w 1144402"/>
                      <a:gd name="csY2" fmla="*/ 407632 h 407632"/>
                      <a:gd name="csX3" fmla="*/ 0 w 1144402"/>
                      <a:gd name="csY3" fmla="*/ 407632 h 407632"/>
                      <a:gd name="csX4" fmla="*/ 0 w 1144402"/>
                      <a:gd name="csY4" fmla="*/ 0 h 407632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</a:cxnLst>
                    <a:rect l="l" t="t" r="r" b="b"/>
                    <a:pathLst>
                      <a:path w="1144402" h="407632" extrusionOk="0">
                        <a:moveTo>
                          <a:pt x="0" y="0"/>
                        </a:moveTo>
                        <a:cubicBezTo>
                          <a:pt x="309538" y="-50076"/>
                          <a:pt x="870774" y="-32964"/>
                          <a:pt x="1144402" y="0"/>
                        </a:cubicBezTo>
                        <a:cubicBezTo>
                          <a:pt x="1160943" y="169371"/>
                          <a:pt x="1157178" y="321265"/>
                          <a:pt x="1144402" y="407632"/>
                        </a:cubicBezTo>
                        <a:cubicBezTo>
                          <a:pt x="630014" y="318463"/>
                          <a:pt x="373289" y="452676"/>
                          <a:pt x="0" y="407632"/>
                        </a:cubicBezTo>
                        <a:cubicBezTo>
                          <a:pt x="13931" y="209523"/>
                          <a:pt x="-21906" y="14624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000" b="0" i="0" u="none" strike="noStrike" cap="none">
                <a:solidFill>
                  <a:srgbClr val="19191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pPr marL="0" indent="0"/>
            <a:r>
              <a:rPr lang="en-GB" sz="1600" dirty="0"/>
              <a:t>Interaction between </a:t>
            </a:r>
            <a:r>
              <a:rPr lang="en-GB" sz="1600" dirty="0" err="1"/>
              <a:t>perturber</a:t>
            </a:r>
            <a:r>
              <a:rPr lang="en-GB" sz="1600" dirty="0"/>
              <a:t> and radiator occurs at very </a:t>
            </a:r>
            <a:r>
              <a:rPr lang="en-GB" sz="1600" dirty="0">
                <a:solidFill>
                  <a:schemeClr val="tx2"/>
                </a:solidFill>
              </a:rPr>
              <a:t>small separation </a:t>
            </a:r>
            <a:r>
              <a:rPr lang="en-GB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1600" dirty="0"/>
              <a:t> (system is static)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Google Shape;1035;p46">
                <a:extLst>
                  <a:ext uri="{FF2B5EF4-FFF2-40B4-BE49-F238E27FC236}">
                    <a16:creationId xmlns:a16="http://schemas.microsoft.com/office/drawing/2014/main" id="{B4F19FE6-AC99-32AE-A683-32CB2C9CC4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82850" y="3746591"/>
                <a:ext cx="3737935" cy="276999"/>
              </a:xfrm>
              <a:prstGeom prst="rect">
                <a:avLst/>
              </a:prstGeom>
              <a:noFill/>
              <a:ln w="25400">
                <a:noFill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sX0" fmla="*/ 0 w 1144402"/>
                          <a:gd name="csY0" fmla="*/ 0 h 407632"/>
                          <a:gd name="csX1" fmla="*/ 1144402 w 1144402"/>
                          <a:gd name="csY1" fmla="*/ 0 h 407632"/>
                          <a:gd name="csX2" fmla="*/ 1144402 w 1144402"/>
                          <a:gd name="csY2" fmla="*/ 407632 h 407632"/>
                          <a:gd name="csX3" fmla="*/ 0 w 1144402"/>
                          <a:gd name="csY3" fmla="*/ 407632 h 407632"/>
                          <a:gd name="csX4" fmla="*/ 0 w 1144402"/>
                          <a:gd name="csY4" fmla="*/ 0 h 407632"/>
                        </a:gdLst>
                        <a:ahLst/>
                        <a:cxnLst>
                          <a:cxn ang="0">
                            <a:pos x="csX0" y="csY0"/>
                          </a:cxn>
                          <a:cxn ang="0">
                            <a:pos x="csX1" y="csY1"/>
                          </a:cxn>
                          <a:cxn ang="0">
                            <a:pos x="csX2" y="csY2"/>
                          </a:cxn>
                          <a:cxn ang="0">
                            <a:pos x="csX3" y="csY3"/>
                          </a:cxn>
                          <a:cxn ang="0">
                            <a:pos x="csX4" y="csY4"/>
                          </a:cxn>
                        </a:cxnLst>
                        <a:rect l="l" t="t" r="r" b="b"/>
                        <a:pathLst>
                          <a:path w="1144402" h="407632" extrusionOk="0">
                            <a:moveTo>
                              <a:pt x="0" y="0"/>
                            </a:moveTo>
                            <a:cubicBezTo>
                              <a:pt x="309538" y="-50076"/>
                              <a:pt x="870774" y="-32964"/>
                              <a:pt x="1144402" y="0"/>
                            </a:cubicBezTo>
                            <a:cubicBezTo>
                              <a:pt x="1160943" y="169371"/>
                              <a:pt x="1157178" y="321265"/>
                              <a:pt x="1144402" y="407632"/>
                            </a:cubicBezTo>
                            <a:cubicBezTo>
                              <a:pt x="630014" y="318463"/>
                              <a:pt x="373289" y="452676"/>
                              <a:pt x="0" y="407632"/>
                            </a:cubicBezTo>
                            <a:cubicBezTo>
                              <a:pt x="13931" y="209523"/>
                              <a:pt x="-21906" y="14624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Lexend"/>
                  <a:buNone/>
                  <a:defRPr sz="1000" b="0" i="0" u="none" strike="noStrike" cap="none">
                    <a:solidFill>
                      <a:srgbClr val="191919"/>
                    </a:solidFill>
                    <a:latin typeface="Lexend"/>
                    <a:ea typeface="Lexend"/>
                    <a:cs typeface="Lexend"/>
                    <a:sym typeface="Lexend"/>
                  </a:defRPr>
                </a:lvl1pPr>
                <a:lvl2pPr marL="914400" marR="0" lvl="1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Lexend"/>
                  <a:buNone/>
                  <a:defRPr sz="1400" b="0" i="0" u="none" strike="noStrike" cap="none">
                    <a:solidFill>
                      <a:schemeClr val="dk1"/>
                    </a:solidFill>
                    <a:latin typeface="Lexend"/>
                    <a:ea typeface="Lexend"/>
                    <a:cs typeface="Lexend"/>
                    <a:sym typeface="Lexend"/>
                  </a:defRPr>
                </a:lvl2pPr>
                <a:lvl3pPr marL="1371600" marR="0" lvl="2" indent="-317500" algn="ct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Lexend"/>
                  <a:buNone/>
                  <a:defRPr sz="1400" b="0" i="0" u="none" strike="noStrike" cap="none">
                    <a:solidFill>
                      <a:schemeClr val="dk1"/>
                    </a:solidFill>
                    <a:latin typeface="Lexend"/>
                    <a:ea typeface="Lexend"/>
                    <a:cs typeface="Lexend"/>
                    <a:sym typeface="Lexend"/>
                  </a:defRPr>
                </a:lvl3pPr>
                <a:lvl4pPr marL="1828800" marR="0" lvl="3" indent="-317500" algn="ct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Lexend"/>
                  <a:buNone/>
                  <a:defRPr sz="1400" b="0" i="0" u="none" strike="noStrike" cap="none">
                    <a:solidFill>
                      <a:schemeClr val="dk1"/>
                    </a:solidFill>
                    <a:latin typeface="Lexend"/>
                    <a:ea typeface="Lexend"/>
                    <a:cs typeface="Lexend"/>
                    <a:sym typeface="Lexend"/>
                  </a:defRPr>
                </a:lvl4pPr>
                <a:lvl5pPr marL="2286000" marR="0" lvl="4" indent="-317500" algn="ct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Lexend"/>
                  <a:buNone/>
                  <a:defRPr sz="1400" b="0" i="0" u="none" strike="noStrike" cap="none">
                    <a:solidFill>
                      <a:schemeClr val="dk1"/>
                    </a:solidFill>
                    <a:latin typeface="Lexend"/>
                    <a:ea typeface="Lexend"/>
                    <a:cs typeface="Lexend"/>
                    <a:sym typeface="Lexend"/>
                  </a:defRPr>
                </a:lvl5pPr>
                <a:lvl6pPr marL="2743200" marR="0" lvl="5" indent="-317500" algn="ct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Lexend"/>
                  <a:buNone/>
                  <a:defRPr sz="1400" b="0" i="0" u="none" strike="noStrike" cap="none">
                    <a:solidFill>
                      <a:schemeClr val="dk1"/>
                    </a:solidFill>
                    <a:latin typeface="Lexend"/>
                    <a:ea typeface="Lexend"/>
                    <a:cs typeface="Lexend"/>
                    <a:sym typeface="Lexend"/>
                  </a:defRPr>
                </a:lvl6pPr>
                <a:lvl7pPr marL="3200400" marR="0" lvl="6" indent="-317500" algn="ct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Lexend"/>
                  <a:buNone/>
                  <a:defRPr sz="1400" b="0" i="0" u="none" strike="noStrike" cap="none">
                    <a:solidFill>
                      <a:schemeClr val="dk1"/>
                    </a:solidFill>
                    <a:latin typeface="Lexend"/>
                    <a:ea typeface="Lexend"/>
                    <a:cs typeface="Lexend"/>
                    <a:sym typeface="Lexend"/>
                  </a:defRPr>
                </a:lvl7pPr>
                <a:lvl8pPr marL="3657600" marR="0" lvl="7" indent="-317500" algn="ct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Lexend"/>
                  <a:buNone/>
                  <a:defRPr sz="1400" b="0" i="0" u="none" strike="noStrike" cap="none">
                    <a:solidFill>
                      <a:schemeClr val="dk1"/>
                    </a:solidFill>
                    <a:latin typeface="Lexend"/>
                    <a:ea typeface="Lexend"/>
                    <a:cs typeface="Lexend"/>
                    <a:sym typeface="Lexend"/>
                  </a:defRPr>
                </a:lvl8pPr>
                <a:lvl9pPr marL="4114800" marR="0" lvl="8" indent="-317500" algn="ct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chemeClr val="dk1"/>
                  </a:buClr>
                  <a:buSzPts val="1400"/>
                  <a:buFont typeface="Lexend"/>
                  <a:buNone/>
                  <a:defRPr sz="1400" b="0" i="0" u="none" strike="noStrike" cap="none">
                    <a:solidFill>
                      <a:schemeClr val="dk1"/>
                    </a:solidFill>
                    <a:latin typeface="Lexend"/>
                    <a:ea typeface="Lexend"/>
                    <a:cs typeface="Lexend"/>
                    <a:sym typeface="Lexend"/>
                  </a:defRPr>
                </a:lvl9pPr>
              </a:lstStyle>
              <a:p>
                <a:pPr marL="0" indent="0"/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en-GB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400" dirty="0" err="1"/>
                  <a:t>perturber</a:t>
                </a:r>
                <a:r>
                  <a:rPr lang="en-GB" sz="1400" dirty="0"/>
                  <a:t> density</a:t>
                </a:r>
              </a:p>
              <a:p>
                <a:pPr marL="0" indent="0"/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sz="1400" dirty="0"/>
                  <a:t>: radiator – </a:t>
                </a:r>
                <a:r>
                  <a:rPr lang="en-GB" sz="1400" dirty="0" err="1"/>
                  <a:t>perturber</a:t>
                </a:r>
                <a:r>
                  <a:rPr lang="en-GB" sz="1400" dirty="0"/>
                  <a:t> separation</a:t>
                </a:r>
              </a:p>
              <a:p>
                <a:pPr marL="0" indent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GB" sz="1400" dirty="0"/>
                  <a:t>: interaction potential</a:t>
                </a:r>
              </a:p>
            </p:txBody>
          </p:sp>
        </mc:Choice>
        <mc:Fallback xmlns="">
          <p:sp>
            <p:nvSpPr>
              <p:cNvPr id="17" name="Google Shape;1035;p46">
                <a:extLst>
                  <a:ext uri="{FF2B5EF4-FFF2-40B4-BE49-F238E27FC236}">
                    <a16:creationId xmlns:a16="http://schemas.microsoft.com/office/drawing/2014/main" id="{B4F19FE6-AC99-32AE-A683-32CB2C9CC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2850" y="3746591"/>
                <a:ext cx="3737935" cy="276999"/>
              </a:xfrm>
              <a:prstGeom prst="rect">
                <a:avLst/>
              </a:prstGeom>
              <a:blipFill>
                <a:blip r:embed="rId3"/>
                <a:stretch>
                  <a:fillRect b="-227273"/>
                </a:stretch>
              </a:blipFill>
              <a:ln w="25400">
                <a:noFill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sX0" fmla="*/ 0 w 1144402"/>
                          <a:gd name="csY0" fmla="*/ 0 h 407632"/>
                          <a:gd name="csX1" fmla="*/ 1144402 w 1144402"/>
                          <a:gd name="csY1" fmla="*/ 0 h 407632"/>
                          <a:gd name="csX2" fmla="*/ 1144402 w 1144402"/>
                          <a:gd name="csY2" fmla="*/ 407632 h 407632"/>
                          <a:gd name="csX3" fmla="*/ 0 w 1144402"/>
                          <a:gd name="csY3" fmla="*/ 407632 h 407632"/>
                          <a:gd name="csX4" fmla="*/ 0 w 1144402"/>
                          <a:gd name="csY4" fmla="*/ 0 h 407632"/>
                        </a:gdLst>
                        <a:ahLst/>
                        <a:cxnLst>
                          <a:cxn ang="0">
                            <a:pos x="csX0" y="csY0"/>
                          </a:cxn>
                          <a:cxn ang="0">
                            <a:pos x="csX1" y="csY1"/>
                          </a:cxn>
                          <a:cxn ang="0">
                            <a:pos x="csX2" y="csY2"/>
                          </a:cxn>
                          <a:cxn ang="0">
                            <a:pos x="csX3" y="csY3"/>
                          </a:cxn>
                          <a:cxn ang="0">
                            <a:pos x="csX4" y="csY4"/>
                          </a:cxn>
                        </a:cxnLst>
                        <a:rect l="l" t="t" r="r" b="b"/>
                        <a:pathLst>
                          <a:path w="1144402" h="407632" extrusionOk="0">
                            <a:moveTo>
                              <a:pt x="0" y="0"/>
                            </a:moveTo>
                            <a:cubicBezTo>
                              <a:pt x="309538" y="-50076"/>
                              <a:pt x="870774" y="-32964"/>
                              <a:pt x="1144402" y="0"/>
                            </a:cubicBezTo>
                            <a:cubicBezTo>
                              <a:pt x="1160943" y="169371"/>
                              <a:pt x="1157178" y="321265"/>
                              <a:pt x="1144402" y="407632"/>
                            </a:cubicBezTo>
                            <a:cubicBezTo>
                              <a:pt x="630014" y="318463"/>
                              <a:pt x="373289" y="452676"/>
                              <a:pt x="0" y="407632"/>
                            </a:cubicBezTo>
                            <a:cubicBezTo>
                              <a:pt x="13931" y="209523"/>
                              <a:pt x="-21906" y="14624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L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ubtitle 2">
            <a:extLst>
              <a:ext uri="{FF2B5EF4-FFF2-40B4-BE49-F238E27FC236}">
                <a16:creationId xmlns:a16="http://schemas.microsoft.com/office/drawing/2014/main" id="{C8F597CF-0339-9541-843D-DC3D9AE901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LU" dirty="0"/>
              <a:t>siebenaler@strw.leidenuniv.nl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152133-3D9E-358A-269E-623ED4C5D3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072" y="1307394"/>
            <a:ext cx="3428502" cy="104240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30186D6-E4B2-8C8F-9494-7216F2443A0C}"/>
              </a:ext>
            </a:extLst>
          </p:cNvPr>
          <p:cNvCxnSpPr>
            <a:cxnSpLocks/>
          </p:cNvCxnSpPr>
          <p:nvPr/>
        </p:nvCxnSpPr>
        <p:spPr>
          <a:xfrm>
            <a:off x="2352698" y="1238693"/>
            <a:ext cx="0" cy="1173193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7FAA4CDA-E650-2C09-EEFA-BB96B406A3A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32784" y="2791997"/>
            <a:ext cx="3737935" cy="113649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D18181D-BDF1-96A5-B620-626D55848D41}"/>
              </a:ext>
            </a:extLst>
          </p:cNvPr>
          <p:cNvCxnSpPr>
            <a:cxnSpLocks/>
          </p:cNvCxnSpPr>
          <p:nvPr/>
        </p:nvCxnSpPr>
        <p:spPr>
          <a:xfrm>
            <a:off x="2370663" y="2497201"/>
            <a:ext cx="397377" cy="365494"/>
          </a:xfrm>
          <a:prstGeom prst="line">
            <a:avLst/>
          </a:prstGeom>
          <a:ln w="31750">
            <a:solidFill>
              <a:srgbClr val="DA721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F3BA035-C006-427A-B8E0-60F03EEC7FC1}"/>
              </a:ext>
            </a:extLst>
          </p:cNvPr>
          <p:cNvCxnSpPr>
            <a:cxnSpLocks/>
          </p:cNvCxnSpPr>
          <p:nvPr/>
        </p:nvCxnSpPr>
        <p:spPr>
          <a:xfrm flipH="1">
            <a:off x="1910903" y="2498350"/>
            <a:ext cx="423831" cy="364345"/>
          </a:xfrm>
          <a:prstGeom prst="line">
            <a:avLst/>
          </a:prstGeom>
          <a:ln w="31750">
            <a:solidFill>
              <a:srgbClr val="DA721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63D8A77-3E6F-051A-0336-8511432785F1}"/>
                  </a:ext>
                </a:extLst>
              </p:cNvPr>
              <p:cNvSpPr txBox="1"/>
              <p:nvPr/>
            </p:nvSpPr>
            <p:spPr>
              <a:xfrm>
                <a:off x="1078116" y="4023591"/>
                <a:ext cx="3253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LU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LU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ACE62FC-21E2-79A1-0D6B-3976E32049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116" y="4023591"/>
                <a:ext cx="325345" cy="276999"/>
              </a:xfrm>
              <a:prstGeom prst="rect">
                <a:avLst/>
              </a:prstGeom>
              <a:blipFill>
                <a:blip r:embed="rId6"/>
                <a:stretch>
                  <a:fillRect l="-7407" t="-21739" r="-48148" b="-47826"/>
                </a:stretch>
              </a:blipFill>
            </p:spPr>
            <p:txBody>
              <a:bodyPr/>
              <a:lstStyle/>
              <a:p>
                <a:r>
                  <a:rPr lang="en-L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F751841-E0EE-FDCE-D0D8-D5CBEC45035E}"/>
                  </a:ext>
                </a:extLst>
              </p:cNvPr>
              <p:cNvSpPr txBox="1"/>
              <p:nvPr/>
            </p:nvSpPr>
            <p:spPr>
              <a:xfrm>
                <a:off x="1945724" y="4000414"/>
                <a:ext cx="9106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LU" sz="1800" i="1" smtClean="0">
                              <a:solidFill>
                                <a:srgbClr val="DA721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LU" sz="1800" i="1">
                              <a:solidFill>
                                <a:srgbClr val="DA721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DA721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800" i="1">
                          <a:solidFill>
                            <a:srgbClr val="DA721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sz="1800" i="1">
                          <a:solidFill>
                            <a:srgbClr val="DA721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l-GR" sz="1800" i="1">
                          <a:solidFill>
                            <a:srgbClr val="DA721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F1DB884-CCBA-A60D-9694-6CDFB2B3F9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724" y="4000414"/>
                <a:ext cx="910699" cy="276999"/>
              </a:xfrm>
              <a:prstGeom prst="rect">
                <a:avLst/>
              </a:prstGeom>
              <a:blipFill>
                <a:blip r:embed="rId7"/>
                <a:stretch>
                  <a:fillRect l="-4110" t="-21739" r="-16438" b="-47826"/>
                </a:stretch>
              </a:blipFill>
            </p:spPr>
            <p:txBody>
              <a:bodyPr/>
              <a:lstStyle/>
              <a:p>
                <a:r>
                  <a:rPr lang="en-L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193281-58A9-45B2-F2B8-D63B48ACB9D0}"/>
                  </a:ext>
                </a:extLst>
              </p:cNvPr>
              <p:cNvSpPr txBox="1"/>
              <p:nvPr/>
            </p:nvSpPr>
            <p:spPr>
              <a:xfrm flipH="1">
                <a:off x="2475323" y="4023590"/>
                <a:ext cx="224652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LU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LU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27B9143-DFF3-AC85-397D-3B848E7982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475323" y="4023590"/>
                <a:ext cx="2246524" cy="276999"/>
              </a:xfrm>
              <a:prstGeom prst="rect">
                <a:avLst/>
              </a:prstGeom>
              <a:blipFill>
                <a:blip r:embed="rId8"/>
                <a:stretch>
                  <a:fillRect t="-21739" b="-47826"/>
                </a:stretch>
              </a:blipFill>
            </p:spPr>
            <p:txBody>
              <a:bodyPr/>
              <a:lstStyle/>
              <a:p>
                <a:r>
                  <a:rPr lang="en-L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B5E286F-6D78-81BF-B35D-EC7A35778151}"/>
                  </a:ext>
                </a:extLst>
              </p:cNvPr>
              <p:cNvSpPr txBox="1"/>
              <p:nvPr/>
            </p:nvSpPr>
            <p:spPr>
              <a:xfrm>
                <a:off x="1566347" y="4401226"/>
                <a:ext cx="157270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l-GR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)/ℏ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8F13986-DAB6-8A73-3CD9-C9905EE7E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347" y="4401226"/>
                <a:ext cx="1572702" cy="276999"/>
              </a:xfrm>
              <a:prstGeom prst="rect">
                <a:avLst/>
              </a:prstGeom>
              <a:blipFill>
                <a:blip r:embed="rId9"/>
                <a:stretch>
                  <a:fillRect l="-2400" t="-26087" r="-8800" b="-47826"/>
                </a:stretch>
              </a:blipFill>
            </p:spPr>
            <p:txBody>
              <a:bodyPr/>
              <a:lstStyle/>
              <a:p>
                <a:r>
                  <a:rPr lang="en-L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3BA021D-5FDB-A7F6-F9CF-A9449365C1B8}"/>
                  </a:ext>
                </a:extLst>
              </p:cNvPr>
              <p:cNvSpPr txBox="1"/>
              <p:nvPr/>
            </p:nvSpPr>
            <p:spPr>
              <a:xfrm>
                <a:off x="5182850" y="2571750"/>
                <a:ext cx="2963888" cy="11415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l-G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l-G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|"/>
                          <m:endChr m:val="|"/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𝑑𝑅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l-G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𝑑𝑅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</m:oMath>
                  </m:oMathPara>
                </a14:m>
                <a:endParaRPr lang="en-US" sz="1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1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A3DBD01-6562-AACD-A227-87D3D2CFE4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2850" y="2571750"/>
                <a:ext cx="2963888" cy="1141531"/>
              </a:xfrm>
              <a:prstGeom prst="rect">
                <a:avLst/>
              </a:prstGeom>
              <a:blipFill>
                <a:blip r:embed="rId10"/>
                <a:stretch>
                  <a:fillRect l="-5128" t="-1099" r="-1709" b="-10989"/>
                </a:stretch>
              </a:blipFill>
            </p:spPr>
            <p:txBody>
              <a:bodyPr/>
              <a:lstStyle/>
              <a:p>
                <a:r>
                  <a:rPr lang="en-L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itle 1">
            <a:extLst>
              <a:ext uri="{FF2B5EF4-FFF2-40B4-BE49-F238E27FC236}">
                <a16:creationId xmlns:a16="http://schemas.microsoft.com/office/drawing/2014/main" id="{43ACF4F2-0340-0096-AED1-9D6501E9657C}"/>
              </a:ext>
            </a:extLst>
          </p:cNvPr>
          <p:cNvSpPr txBox="1">
            <a:spLocks/>
          </p:cNvSpPr>
          <p:nvPr/>
        </p:nvSpPr>
        <p:spPr>
          <a:xfrm>
            <a:off x="162435" y="124708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"/>
              <a:buNone/>
              <a:defRPr sz="3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r>
              <a:rPr lang="en-LU" dirty="0">
                <a:solidFill>
                  <a:schemeClr val="dk1">
                    <a:alpha val="49733"/>
                  </a:schemeClr>
                </a:solidFill>
              </a:rPr>
              <a:t>Quasistatic Theory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D2FEA861-6BCE-E867-81C7-AB9ABBC899E8}"/>
              </a:ext>
            </a:extLst>
          </p:cNvPr>
          <p:cNvSpPr txBox="1">
            <a:spLocks/>
          </p:cNvSpPr>
          <p:nvPr/>
        </p:nvSpPr>
        <p:spPr>
          <a:xfrm>
            <a:off x="8594844" y="0"/>
            <a:ext cx="238180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000" b="0" i="0" u="none" strike="noStrike" cap="none">
                <a:solidFill>
                  <a:srgbClr val="19191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r>
              <a:rPr lang="en-LU" sz="1400" b="1" dirty="0"/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F35D83-3B52-C3E7-1DA5-1042220AB58E}"/>
              </a:ext>
            </a:extLst>
          </p:cNvPr>
          <p:cNvSpPr/>
          <p:nvPr/>
        </p:nvSpPr>
        <p:spPr>
          <a:xfrm>
            <a:off x="-1" y="673336"/>
            <a:ext cx="9144000" cy="4081453"/>
          </a:xfrm>
          <a:prstGeom prst="rect">
            <a:avLst/>
          </a:prstGeom>
          <a:solidFill>
            <a:srgbClr val="F0F0F0">
              <a:alpha val="7466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3259DC-4BE7-5BEC-077F-FC6274C688BF}"/>
              </a:ext>
            </a:extLst>
          </p:cNvPr>
          <p:cNvSpPr/>
          <p:nvPr/>
        </p:nvSpPr>
        <p:spPr>
          <a:xfrm>
            <a:off x="-254522" y="1676179"/>
            <a:ext cx="9530496" cy="1813774"/>
          </a:xfrm>
          <a:prstGeom prst="rect">
            <a:avLst/>
          </a:prstGeom>
          <a:solidFill>
            <a:srgbClr val="DA721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>
              <a:solidFill>
                <a:srgbClr val="DA721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Google Shape;1035;p46">
                <a:extLst>
                  <a:ext uri="{FF2B5EF4-FFF2-40B4-BE49-F238E27FC236}">
                    <a16:creationId xmlns:a16="http://schemas.microsoft.com/office/drawing/2014/main" id="{7F4A1CDB-00F6-EBBC-88C4-38BBF2FBAFA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1" y="1852574"/>
                <a:ext cx="9144001" cy="1414204"/>
              </a:xfrm>
              <a:prstGeom prst="rect">
                <a:avLst/>
              </a:prstGeom>
              <a:noFill/>
              <a:ln w="25400">
                <a:noFill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sX0" fmla="*/ 0 w 1144402"/>
                          <a:gd name="csY0" fmla="*/ 0 h 407632"/>
                          <a:gd name="csX1" fmla="*/ 1144402 w 1144402"/>
                          <a:gd name="csY1" fmla="*/ 0 h 407632"/>
                          <a:gd name="csX2" fmla="*/ 1144402 w 1144402"/>
                          <a:gd name="csY2" fmla="*/ 407632 h 407632"/>
                          <a:gd name="csX3" fmla="*/ 0 w 1144402"/>
                          <a:gd name="csY3" fmla="*/ 407632 h 407632"/>
                          <a:gd name="csX4" fmla="*/ 0 w 1144402"/>
                          <a:gd name="csY4" fmla="*/ 0 h 407632"/>
                        </a:gdLst>
                        <a:ahLst/>
                        <a:cxnLst>
                          <a:cxn ang="0">
                            <a:pos x="csX0" y="csY0"/>
                          </a:cxn>
                          <a:cxn ang="0">
                            <a:pos x="csX1" y="csY1"/>
                          </a:cxn>
                          <a:cxn ang="0">
                            <a:pos x="csX2" y="csY2"/>
                          </a:cxn>
                          <a:cxn ang="0">
                            <a:pos x="csX3" y="csY3"/>
                          </a:cxn>
                          <a:cxn ang="0">
                            <a:pos x="csX4" y="csY4"/>
                          </a:cxn>
                        </a:cxnLst>
                        <a:rect l="l" t="t" r="r" b="b"/>
                        <a:pathLst>
                          <a:path w="1144402" h="407632" extrusionOk="0">
                            <a:moveTo>
                              <a:pt x="0" y="0"/>
                            </a:moveTo>
                            <a:cubicBezTo>
                              <a:pt x="309538" y="-50076"/>
                              <a:pt x="870774" y="-32964"/>
                              <a:pt x="1144402" y="0"/>
                            </a:cubicBezTo>
                            <a:cubicBezTo>
                              <a:pt x="1160943" y="169371"/>
                              <a:pt x="1157178" y="321265"/>
                              <a:pt x="1144402" y="407632"/>
                            </a:cubicBezTo>
                            <a:cubicBezTo>
                              <a:pt x="630014" y="318463"/>
                              <a:pt x="373289" y="452676"/>
                              <a:pt x="0" y="407632"/>
                            </a:cubicBezTo>
                            <a:cubicBezTo>
                              <a:pt x="13931" y="209523"/>
                              <a:pt x="-21906" y="14624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Lexend"/>
                  <a:buNone/>
                  <a:defRPr sz="1000" b="0" i="0" u="none" strike="noStrike" cap="none">
                    <a:solidFill>
                      <a:srgbClr val="191919"/>
                    </a:solidFill>
                    <a:latin typeface="Lexend"/>
                    <a:ea typeface="Lexend"/>
                    <a:cs typeface="Lexend"/>
                    <a:sym typeface="Lexend"/>
                  </a:defRPr>
                </a:lvl1pPr>
                <a:lvl2pPr marL="914400" marR="0" lvl="1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Lexend"/>
                  <a:buNone/>
                  <a:defRPr sz="1400" b="0" i="0" u="none" strike="noStrike" cap="none">
                    <a:solidFill>
                      <a:schemeClr val="dk1"/>
                    </a:solidFill>
                    <a:latin typeface="Lexend"/>
                    <a:ea typeface="Lexend"/>
                    <a:cs typeface="Lexend"/>
                    <a:sym typeface="Lexend"/>
                  </a:defRPr>
                </a:lvl2pPr>
                <a:lvl3pPr marL="1371600" marR="0" lvl="2" indent="-317500" algn="ct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Lexend"/>
                  <a:buNone/>
                  <a:defRPr sz="1400" b="0" i="0" u="none" strike="noStrike" cap="none">
                    <a:solidFill>
                      <a:schemeClr val="dk1"/>
                    </a:solidFill>
                    <a:latin typeface="Lexend"/>
                    <a:ea typeface="Lexend"/>
                    <a:cs typeface="Lexend"/>
                    <a:sym typeface="Lexend"/>
                  </a:defRPr>
                </a:lvl3pPr>
                <a:lvl4pPr marL="1828800" marR="0" lvl="3" indent="-317500" algn="ct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Lexend"/>
                  <a:buNone/>
                  <a:defRPr sz="1400" b="0" i="0" u="none" strike="noStrike" cap="none">
                    <a:solidFill>
                      <a:schemeClr val="dk1"/>
                    </a:solidFill>
                    <a:latin typeface="Lexend"/>
                    <a:ea typeface="Lexend"/>
                    <a:cs typeface="Lexend"/>
                    <a:sym typeface="Lexend"/>
                  </a:defRPr>
                </a:lvl4pPr>
                <a:lvl5pPr marL="2286000" marR="0" lvl="4" indent="-317500" algn="ct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Lexend"/>
                  <a:buNone/>
                  <a:defRPr sz="1400" b="0" i="0" u="none" strike="noStrike" cap="none">
                    <a:solidFill>
                      <a:schemeClr val="dk1"/>
                    </a:solidFill>
                    <a:latin typeface="Lexend"/>
                    <a:ea typeface="Lexend"/>
                    <a:cs typeface="Lexend"/>
                    <a:sym typeface="Lexend"/>
                  </a:defRPr>
                </a:lvl5pPr>
                <a:lvl6pPr marL="2743200" marR="0" lvl="5" indent="-317500" algn="ct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Lexend"/>
                  <a:buNone/>
                  <a:defRPr sz="1400" b="0" i="0" u="none" strike="noStrike" cap="none">
                    <a:solidFill>
                      <a:schemeClr val="dk1"/>
                    </a:solidFill>
                    <a:latin typeface="Lexend"/>
                    <a:ea typeface="Lexend"/>
                    <a:cs typeface="Lexend"/>
                    <a:sym typeface="Lexend"/>
                  </a:defRPr>
                </a:lvl6pPr>
                <a:lvl7pPr marL="3200400" marR="0" lvl="6" indent="-317500" algn="ct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Lexend"/>
                  <a:buNone/>
                  <a:defRPr sz="1400" b="0" i="0" u="none" strike="noStrike" cap="none">
                    <a:solidFill>
                      <a:schemeClr val="dk1"/>
                    </a:solidFill>
                    <a:latin typeface="Lexend"/>
                    <a:ea typeface="Lexend"/>
                    <a:cs typeface="Lexend"/>
                    <a:sym typeface="Lexend"/>
                  </a:defRPr>
                </a:lvl7pPr>
                <a:lvl8pPr marL="3657600" marR="0" lvl="7" indent="-317500" algn="ct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Lexend"/>
                  <a:buNone/>
                  <a:defRPr sz="1400" b="0" i="0" u="none" strike="noStrike" cap="none">
                    <a:solidFill>
                      <a:schemeClr val="dk1"/>
                    </a:solidFill>
                    <a:latin typeface="Lexend"/>
                    <a:ea typeface="Lexend"/>
                    <a:cs typeface="Lexend"/>
                    <a:sym typeface="Lexend"/>
                  </a:defRPr>
                </a:lvl8pPr>
                <a:lvl9pPr marL="4114800" marR="0" lvl="8" indent="-317500" algn="ct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chemeClr val="dk1"/>
                  </a:buClr>
                  <a:buSzPts val="1400"/>
                  <a:buFont typeface="Lexend"/>
                  <a:buNone/>
                  <a:defRPr sz="1400" b="0" i="0" u="none" strike="noStrike" cap="none">
                    <a:solidFill>
                      <a:schemeClr val="dk1"/>
                    </a:solidFill>
                    <a:latin typeface="Lexend"/>
                    <a:ea typeface="Lexend"/>
                    <a:cs typeface="Lexend"/>
                    <a:sym typeface="Lexend"/>
                  </a:defRPr>
                </a:lvl9pPr>
              </a:lstStyle>
              <a:p>
                <a:pPr marL="0" indent="0" algn="ctr"/>
                <a:r>
                  <a:rPr lang="en-US" sz="4000" dirty="0">
                    <a:solidFill>
                      <a:srgbClr val="29221C"/>
                    </a:solidFill>
                  </a:rPr>
                  <a:t>Quasistatic Theory probes large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4000" i="1">
                        <a:solidFill>
                          <a:srgbClr val="29221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l-GR" sz="4000" i="1">
                        <a:solidFill>
                          <a:srgbClr val="29221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4000" dirty="0">
                    <a:solidFill>
                      <a:srgbClr val="29221C"/>
                    </a:solidFill>
                  </a:rPr>
                  <a:t> </a:t>
                </a:r>
              </a:p>
              <a:p>
                <a:pPr marL="0" indent="0" algn="ctr"/>
                <a:r>
                  <a:rPr lang="en-US" sz="4000" dirty="0">
                    <a:solidFill>
                      <a:srgbClr val="29221C"/>
                    </a:solidFill>
                  </a:rPr>
                  <a:t>(line wings)</a:t>
                </a:r>
                <a:endParaRPr lang="en-GB" sz="4000" dirty="0">
                  <a:solidFill>
                    <a:srgbClr val="29221C"/>
                  </a:solidFill>
                </a:endParaRPr>
              </a:p>
            </p:txBody>
          </p:sp>
        </mc:Choice>
        <mc:Fallback xmlns="">
          <p:sp>
            <p:nvSpPr>
              <p:cNvPr id="16" name="Google Shape;1035;p46">
                <a:extLst>
                  <a:ext uri="{FF2B5EF4-FFF2-40B4-BE49-F238E27FC236}">
                    <a16:creationId xmlns:a16="http://schemas.microsoft.com/office/drawing/2014/main" id="{7F4A1CDB-00F6-EBBC-88C4-38BBF2FBAF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1852574"/>
                <a:ext cx="9144001" cy="1414204"/>
              </a:xfrm>
              <a:prstGeom prst="rect">
                <a:avLst/>
              </a:prstGeom>
              <a:blipFill>
                <a:blip r:embed="rId11"/>
                <a:stretch>
                  <a:fillRect l="-1111" t="-885" b="-23894"/>
                </a:stretch>
              </a:blipFill>
              <a:ln w="25400">
                <a:noFill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sX0" fmla="*/ 0 w 1144402"/>
                          <a:gd name="csY0" fmla="*/ 0 h 407632"/>
                          <a:gd name="csX1" fmla="*/ 1144402 w 1144402"/>
                          <a:gd name="csY1" fmla="*/ 0 h 407632"/>
                          <a:gd name="csX2" fmla="*/ 1144402 w 1144402"/>
                          <a:gd name="csY2" fmla="*/ 407632 h 407632"/>
                          <a:gd name="csX3" fmla="*/ 0 w 1144402"/>
                          <a:gd name="csY3" fmla="*/ 407632 h 407632"/>
                          <a:gd name="csX4" fmla="*/ 0 w 1144402"/>
                          <a:gd name="csY4" fmla="*/ 0 h 407632"/>
                        </a:gdLst>
                        <a:ahLst/>
                        <a:cxnLst>
                          <a:cxn ang="0">
                            <a:pos x="csX0" y="csY0"/>
                          </a:cxn>
                          <a:cxn ang="0">
                            <a:pos x="csX1" y="csY1"/>
                          </a:cxn>
                          <a:cxn ang="0">
                            <a:pos x="csX2" y="csY2"/>
                          </a:cxn>
                          <a:cxn ang="0">
                            <a:pos x="csX3" y="csY3"/>
                          </a:cxn>
                          <a:cxn ang="0">
                            <a:pos x="csX4" y="csY4"/>
                          </a:cxn>
                        </a:cxnLst>
                        <a:rect l="l" t="t" r="r" b="b"/>
                        <a:pathLst>
                          <a:path w="1144402" h="407632" extrusionOk="0">
                            <a:moveTo>
                              <a:pt x="0" y="0"/>
                            </a:moveTo>
                            <a:cubicBezTo>
                              <a:pt x="309538" y="-50076"/>
                              <a:pt x="870774" y="-32964"/>
                              <a:pt x="1144402" y="0"/>
                            </a:cubicBezTo>
                            <a:cubicBezTo>
                              <a:pt x="1160943" y="169371"/>
                              <a:pt x="1157178" y="321265"/>
                              <a:pt x="1144402" y="407632"/>
                            </a:cubicBezTo>
                            <a:cubicBezTo>
                              <a:pt x="630014" y="318463"/>
                              <a:pt x="373289" y="452676"/>
                              <a:pt x="0" y="407632"/>
                            </a:cubicBezTo>
                            <a:cubicBezTo>
                              <a:pt x="13931" y="209523"/>
                              <a:pt x="-21906" y="14624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L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Google Shape;1035;p46">
            <a:extLst>
              <a:ext uri="{FF2B5EF4-FFF2-40B4-BE49-F238E27FC236}">
                <a16:creationId xmlns:a16="http://schemas.microsoft.com/office/drawing/2014/main" id="{61AA739D-8289-F1F2-B364-4926E45B789B}"/>
              </a:ext>
            </a:extLst>
          </p:cNvPr>
          <p:cNvSpPr txBox="1">
            <a:spLocks/>
          </p:cNvSpPr>
          <p:nvPr/>
        </p:nvSpPr>
        <p:spPr>
          <a:xfrm>
            <a:off x="5518673" y="4778861"/>
            <a:ext cx="3625327" cy="276999"/>
          </a:xfrm>
          <a:prstGeom prst="rect">
            <a:avLst/>
          </a:prstGeom>
          <a:noFill/>
          <a:ln w="25400"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sX0" fmla="*/ 0 w 1144402"/>
                      <a:gd name="csY0" fmla="*/ 0 h 407632"/>
                      <a:gd name="csX1" fmla="*/ 1144402 w 1144402"/>
                      <a:gd name="csY1" fmla="*/ 0 h 407632"/>
                      <a:gd name="csX2" fmla="*/ 1144402 w 1144402"/>
                      <a:gd name="csY2" fmla="*/ 407632 h 407632"/>
                      <a:gd name="csX3" fmla="*/ 0 w 1144402"/>
                      <a:gd name="csY3" fmla="*/ 407632 h 407632"/>
                      <a:gd name="csX4" fmla="*/ 0 w 1144402"/>
                      <a:gd name="csY4" fmla="*/ 0 h 407632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</a:cxnLst>
                    <a:rect l="l" t="t" r="r" b="b"/>
                    <a:pathLst>
                      <a:path w="1144402" h="407632" extrusionOk="0">
                        <a:moveTo>
                          <a:pt x="0" y="0"/>
                        </a:moveTo>
                        <a:cubicBezTo>
                          <a:pt x="309538" y="-50076"/>
                          <a:pt x="870774" y="-32964"/>
                          <a:pt x="1144402" y="0"/>
                        </a:cubicBezTo>
                        <a:cubicBezTo>
                          <a:pt x="1160943" y="169371"/>
                          <a:pt x="1157178" y="321265"/>
                          <a:pt x="1144402" y="407632"/>
                        </a:cubicBezTo>
                        <a:cubicBezTo>
                          <a:pt x="630014" y="318463"/>
                          <a:pt x="373289" y="452676"/>
                          <a:pt x="0" y="407632"/>
                        </a:cubicBezTo>
                        <a:cubicBezTo>
                          <a:pt x="13931" y="209523"/>
                          <a:pt x="-21906" y="14624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000" b="0" i="0" u="none" strike="noStrike" cap="none">
                <a:solidFill>
                  <a:srgbClr val="19191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pPr marL="0" indent="0"/>
            <a:r>
              <a:rPr lang="en-GB" sz="1200" dirty="0">
                <a:solidFill>
                  <a:srgbClr val="B3B3B3"/>
                </a:solidFill>
              </a:rPr>
              <a:t>e.g. Kuhn 1934, Margenau and Watson 1936</a:t>
            </a:r>
          </a:p>
          <a:p>
            <a:pPr marL="0" indent="0"/>
            <a:endParaRPr lang="en-GB" sz="1600" dirty="0">
              <a:solidFill>
                <a:srgbClr val="B3B3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7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xploring the Hydrosphere: Earth's Water by Slidesgo">
  <a:themeElements>
    <a:clrScheme name="Simple Light">
      <a:dk1>
        <a:srgbClr val="29221C"/>
      </a:dk1>
      <a:lt1>
        <a:srgbClr val="F0F0F0"/>
      </a:lt1>
      <a:dk2>
        <a:srgbClr val="FFD966"/>
      </a:dk2>
      <a:lt2>
        <a:srgbClr val="DA7220"/>
      </a:lt2>
      <a:accent1>
        <a:srgbClr val="9C6833"/>
      </a:accent1>
      <a:accent2>
        <a:srgbClr val="AAD15F"/>
      </a:accent2>
      <a:accent3>
        <a:srgbClr val="3A6936"/>
      </a:accent3>
      <a:accent4>
        <a:srgbClr val="5FBBE4"/>
      </a:accent4>
      <a:accent5>
        <a:srgbClr val="4B7DA7"/>
      </a:accent5>
      <a:accent6>
        <a:srgbClr val="3B3B6F"/>
      </a:accent6>
      <a:hlink>
        <a:srgbClr val="29221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33561</TotalTime>
  <Words>880</Words>
  <Application>Microsoft Macintosh PowerPoint</Application>
  <PresentationFormat>On-screen Show (16:9)</PresentationFormat>
  <Paragraphs>156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Cambria Math</vt:lpstr>
      <vt:lpstr>Times New Roman</vt:lpstr>
      <vt:lpstr>Lexend</vt:lpstr>
      <vt:lpstr>Exploring the Hydrosphere: Earth's Water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Impact Theory</vt:lpstr>
      <vt:lpstr>Impact Theory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Siebenaler, L. (Louis)</cp:lastModifiedBy>
  <cp:revision>61</cp:revision>
  <dcterms:modified xsi:type="dcterms:W3CDTF">2026-04-14T21:00:46Z</dcterms:modified>
</cp:coreProperties>
</file>