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sldIdLst>
    <p:sldId id="328" r:id="rId2"/>
    <p:sldId id="679" r:id="rId3"/>
    <p:sldId id="688" r:id="rId4"/>
    <p:sldId id="672" r:id="rId5"/>
    <p:sldId id="702" r:id="rId6"/>
    <p:sldId id="673" r:id="rId7"/>
    <p:sldId id="674" r:id="rId8"/>
    <p:sldId id="654" r:id="rId9"/>
    <p:sldId id="639" r:id="rId10"/>
    <p:sldId id="648" r:id="rId11"/>
    <p:sldId id="675" r:id="rId12"/>
    <p:sldId id="651" r:id="rId13"/>
    <p:sldId id="678" r:id="rId14"/>
    <p:sldId id="676" r:id="rId15"/>
    <p:sldId id="677" r:id="rId16"/>
    <p:sldId id="703" r:id="rId17"/>
    <p:sldId id="689" r:id="rId18"/>
    <p:sldId id="691" r:id="rId19"/>
    <p:sldId id="640" r:id="rId20"/>
    <p:sldId id="653" r:id="rId21"/>
    <p:sldId id="704" r:id="rId22"/>
    <p:sldId id="645" r:id="rId23"/>
    <p:sldId id="646" r:id="rId24"/>
    <p:sldId id="647" r:id="rId25"/>
    <p:sldId id="649" r:id="rId26"/>
    <p:sldId id="662" r:id="rId27"/>
    <p:sldId id="694" r:id="rId28"/>
    <p:sldId id="686" r:id="rId29"/>
    <p:sldId id="655" r:id="rId30"/>
    <p:sldId id="656" r:id="rId31"/>
    <p:sldId id="657" r:id="rId32"/>
    <p:sldId id="693" r:id="rId33"/>
    <p:sldId id="663" r:id="rId34"/>
    <p:sldId id="665" r:id="rId35"/>
    <p:sldId id="667" r:id="rId36"/>
    <p:sldId id="666" r:id="rId37"/>
    <p:sldId id="664" r:id="rId38"/>
    <p:sldId id="668" r:id="rId39"/>
    <p:sldId id="659" r:id="rId40"/>
    <p:sldId id="661" r:id="rId41"/>
    <p:sldId id="669" r:id="rId42"/>
    <p:sldId id="690" r:id="rId43"/>
    <p:sldId id="660" r:id="rId44"/>
    <p:sldId id="658" r:id="rId45"/>
    <p:sldId id="695" r:id="rId46"/>
    <p:sldId id="700" r:id="rId47"/>
    <p:sldId id="697" r:id="rId48"/>
    <p:sldId id="698" r:id="rId49"/>
    <p:sldId id="699" r:id="rId50"/>
    <p:sldId id="685" r:id="rId51"/>
    <p:sldId id="705" r:id="rId52"/>
    <p:sldId id="650" r:id="rId53"/>
    <p:sldId id="680" r:id="rId54"/>
    <p:sldId id="687" r:id="rId55"/>
    <p:sldId id="681" r:id="rId56"/>
    <p:sldId id="692" r:id="rId57"/>
    <p:sldId id="683" r:id="rId58"/>
    <p:sldId id="684" r:id="rId59"/>
    <p:sldId id="62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8FF"/>
    <a:srgbClr val="397EFF"/>
    <a:srgbClr val="C55FFF"/>
    <a:srgbClr val="A3A0FF"/>
    <a:srgbClr val="D58CFF"/>
    <a:srgbClr val="F7E3FF"/>
    <a:srgbClr val="94B9FF"/>
    <a:srgbClr val="DBE8FF"/>
    <a:srgbClr val="ADE0D7"/>
    <a:srgbClr val="BFE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AC927-A52E-414C-919E-2192821616CF}" v="821" dt="2025-07-10T11:54:47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8"/>
    <p:restoredTop sz="96110"/>
  </p:normalViewPr>
  <p:slideViewPr>
    <p:cSldViewPr snapToGrid="0">
      <p:cViewPr>
        <p:scale>
          <a:sx n="84" d="100"/>
          <a:sy n="84" d="100"/>
        </p:scale>
        <p:origin x="240" y="864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CC991-DAD2-2448-BEC3-918ED9D89556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917A0-6FD6-D54C-ABCA-4809A7A9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0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CB329-64DD-BC0D-9A42-689D9A52C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9FAFD-0FA3-2B7B-2CD9-4F6445E84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BC56F-B07A-6435-1A7C-1BA11E5D0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CCA6-8FDE-F59E-ED34-96A5406E9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7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DC312-6DC2-30BB-A492-9BA9DB1F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8852A-8AF6-C5E9-8744-5E9868874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B2863-8154-9F38-E96C-51DA88B6B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832C3-6DFB-3D3F-C331-A359A7A70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22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262A8-0A2C-D8BC-565E-81FFBC5CF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7A840-8972-4BE1-849E-FB9569204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3F27C-80EE-B28B-1976-99241ABD3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CC9FE-8337-46FF-03F6-5FF96112F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11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7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6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2237-26BD-3A08-35FC-289C37A4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DA3F1-A062-B14C-6A7B-A65600557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FCA34-6A56-0C67-CE95-DE9CB63A4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F3190-0A0B-7188-4A7C-76ADAF97D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ECBC9-3FA5-88F5-69A6-C1067F48A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9F662E-85CB-6788-7BE3-B9BB85D85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E0715-5623-3D11-743A-695DDD870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8F3FE-0D14-6FBF-DEFB-AB12555F1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4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9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72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4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E707-2D96-4A3B-F55D-6835C04D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F2EB5-68CA-9A8C-6DDD-518E9D7A5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34A92-5CD2-2802-7E26-9F2AC42FF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55FA-B95A-47ED-19E9-CAD42EC4A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31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5AE79-8725-A804-6EE3-F8B7E229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2216B-AAE1-581E-9C4E-9BE6FBA7E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8A950-A4B3-1A38-F30F-1392914F5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C0E24-C5D8-ABA4-CA5E-A7F586FB4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917A0-6FD6-D54C-ABCA-4809A7A9B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0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593D-D47F-2587-3568-494E57524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73F88-954E-228F-C23E-C7329C83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8002-7F19-0D97-6B62-B6BD7BC6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64237-6506-DA82-FA67-CDCD8824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AAB47-9103-8F83-B1F9-DFAF1F57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CC0B-5B21-09D7-CE86-A951C7C4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D8C89-9521-7410-E41A-E099D741F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86C59-90C4-F427-C374-F5A29717A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6FEEC-4747-C04C-656C-168E916D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CF58B-293D-72CA-92A8-8FAF87AB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1671E-EF34-9C88-C11F-E3F1DDEF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9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0293-DA5B-D184-1FBC-67C28F5C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11D62-2050-3B8F-7A11-982F5F653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2198B-D546-454B-3251-1A2D84F1C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0A343-BAEF-8E70-D74B-7DA44C4B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ACBC5-BA70-B958-F399-56E8BB96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56BC7-98B5-6178-2275-98C65F52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5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6280-8607-97FD-F0D3-3E443DEE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CA827-C030-3EB7-2548-AA302BF2B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4CD78-9576-BB34-FB48-0C2149F1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7699E-88DE-6EA2-1B37-3E6B53EB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BFDB0-85D3-F394-DAF3-C2BB3217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65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DD22C-5AEA-8ECD-BC7A-3CF697620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FEABE-3E08-2D77-8335-F19ED5303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FABC2-A4C2-E586-39F5-8C469729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25587-3588-BC86-666D-26947092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1AAB-65DE-E508-F7EE-C6658FB7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FI"/>
              <a:t>Anjali Piette – Layers MPIA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44168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600F-56B1-22D1-39B0-97C8DF95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876A-245A-132B-AE25-C9BFF5AFF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A7891-52E6-8173-1F5E-9B35D8F05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E82A-A08E-F2BD-1091-0BA6EFFA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FA538-3708-8EED-24FB-1660F662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9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39C3-7E2D-2181-8BDF-2106D8F9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F6E94-DC45-5F4C-5230-45C3FE811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3967D-1D55-1372-E038-450B3BC2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EC75-8881-BFA4-1368-C934BFF9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0263-2559-C2B6-CCF1-7FF7ED86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E296-CEC2-24E1-FA4A-82A56C22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69D-0D81-FCCA-C902-FBBE8592B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5F82-7229-F076-44C0-8D473881E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A6452-7F75-44BD-3295-F3991A67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E91F2-27B5-45AB-0511-A11C6D2C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27112-8177-C5EE-3D6E-C3F92C33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7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B4DC-5806-A713-92F4-2B4EC50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2F1D5-8E30-8DE5-0D2B-08435D59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35FDF-4A58-DC8D-4DA5-CAE02AC36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5FEDB-74D0-5AB3-B222-6953EC122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F1F84-EAF1-7260-FB21-7ABFE34B5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5BA1-FACE-B8FA-8B70-27C72CCF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2C74D-0974-68DE-4C6E-2E4AC371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92285-6D86-3080-1A8B-B0649FBC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EE8558-CA10-31F1-2E49-AC4EF3DBB263}"/>
              </a:ext>
            </a:extLst>
          </p:cNvPr>
          <p:cNvSpPr/>
          <p:nvPr userDrawn="1"/>
        </p:nvSpPr>
        <p:spPr>
          <a:xfrm>
            <a:off x="-13252" y="6375515"/>
            <a:ext cx="12225528" cy="5016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79133-D714-771A-07EF-641A36FB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>
            <a:normAutofit/>
          </a:bodyPr>
          <a:lstStyle>
            <a:lvl1pPr algn="ctr">
              <a:defRPr sz="3600" b="1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705B7-3BD0-4D46-C5EE-E1F75B880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8883E-626A-7D40-C6FB-38BE74E5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6106"/>
            <a:ext cx="4114800" cy="365125"/>
          </a:xfrm>
        </p:spPr>
        <p:txBody>
          <a:bodyPr anchor="b" anchorCtr="0"/>
          <a:lstStyle>
            <a:lvl1pPr>
              <a:defRPr b="1">
                <a:solidFill>
                  <a:srgbClr val="AAC8E2"/>
                </a:solidFill>
              </a:defRPr>
            </a:lvl1pPr>
          </a:lstStyle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65766-1AE1-4449-B89C-3C7562E4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97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9133-D714-771A-07EF-641A36FB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ADB2B54-6CBB-8742-ABFF-E859238E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B9D2669-2520-504C-9B7E-035B398D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5046" y="6424612"/>
            <a:ext cx="6811108" cy="365125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defRPr>
            </a:lvl1pPr>
          </a:lstStyle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19D4CD7-C6FB-234F-879D-9F0CAB2E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64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9FFEEF-D0C9-BF21-5F0C-37EC99964B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7000">
                <a:schemeClr val="tx1">
                  <a:alpha val="0"/>
                </a:schemeClr>
              </a:gs>
              <a:gs pos="0">
                <a:schemeClr val="tx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6BB3C7-76BF-EB4E-9D44-821B07FD66BD}"/>
              </a:ext>
            </a:extLst>
          </p:cNvPr>
          <p:cNvSpPr/>
          <p:nvPr userDrawn="1"/>
        </p:nvSpPr>
        <p:spPr>
          <a:xfrm rot="10800000"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24000">
                <a:schemeClr val="tx1">
                  <a:alpha val="79000"/>
                </a:schemeClr>
              </a:gs>
              <a:gs pos="84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79133-D714-771A-07EF-641A36FB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65125"/>
            <a:ext cx="11722100" cy="973345"/>
          </a:xfrm>
          <a:solidFill>
            <a:schemeClr val="tx1">
              <a:alpha val="49527"/>
            </a:schemeClr>
          </a:solidFill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ADB2B54-6CBB-8742-ABFF-E859238E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B9D2669-2520-504C-9B7E-035B398D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38930" y="6356350"/>
            <a:ext cx="2594793" cy="365125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defRPr>
            </a:lvl1pPr>
          </a:lstStyle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19D4CD7-C6FB-234F-879D-9F0CAB2E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482600" cy="365125"/>
          </a:xfrm>
        </p:spPr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0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BBC67-3C9C-6D1A-F88D-ECDF4690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638DB-F978-AE28-94CB-5513F7E8D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16957-14A1-447A-CC2D-A1058336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A2F5D-A761-28EB-1F42-AD12C8BC4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1B936-0A93-00E4-6C92-85FF9F467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8BC99-2E2C-B5C2-4F54-B9A73D0B4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Anjali Piette – Event – Date 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5CB36-6256-930B-B715-E4281D537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Anjali Piette – Layers MPIA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03E62-0E21-7BF6-0019-BDC849CC9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E4472-CCD4-7643-9D11-BC82BF91B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0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76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8.sv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7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98B900-EE1A-114B-A956-8074E13EA4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CEA4CC-9CC5-1641-AE22-71785A68B562}"/>
              </a:ext>
            </a:extLst>
          </p:cNvPr>
          <p:cNvSpPr txBox="1">
            <a:spLocks/>
          </p:cNvSpPr>
          <p:nvPr/>
        </p:nvSpPr>
        <p:spPr>
          <a:xfrm>
            <a:off x="483293" y="3785562"/>
            <a:ext cx="5142444" cy="1238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4000" b="1" dirty="0">
                <a:solidFill>
                  <a:srgbClr val="A2E8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Anjali Piette (she/her)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8A98E1-B5DD-5B48-B7E9-68781ED37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0249" y="5292614"/>
            <a:ext cx="1115145" cy="138773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E7F05A2-6C87-444F-96C4-273D6CDE1FC1}"/>
              </a:ext>
            </a:extLst>
          </p:cNvPr>
          <p:cNvSpPr txBox="1">
            <a:spLocks/>
          </p:cNvSpPr>
          <p:nvPr/>
        </p:nvSpPr>
        <p:spPr>
          <a:xfrm>
            <a:off x="483293" y="4726820"/>
            <a:ext cx="9144000" cy="50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solidFill>
                  <a:srgbClr val="A2E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University of Birmingham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C072F91-8BF7-24E6-9EDE-DAB390109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492" y="5710589"/>
            <a:ext cx="2905201" cy="739036"/>
          </a:xfrm>
          <a:prstGeom prst="rect">
            <a:avLst/>
          </a:prstGeom>
        </p:spPr>
      </p:pic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C1527568-22C7-8920-0121-19B31DC39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462" y="5559779"/>
            <a:ext cx="2804181" cy="7174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BD40E0-1D2E-835B-79D6-EC2416CFA650}"/>
              </a:ext>
            </a:extLst>
          </p:cNvPr>
          <p:cNvSpPr txBox="1">
            <a:spLocks/>
          </p:cNvSpPr>
          <p:nvPr/>
        </p:nvSpPr>
        <p:spPr>
          <a:xfrm>
            <a:off x="483293" y="6459198"/>
            <a:ext cx="3766457" cy="442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12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Image credit: ESA/Hubble, M. </a:t>
            </a:r>
            <a:r>
              <a:rPr lang="en-US" sz="12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Kornmesser</a:t>
            </a:r>
            <a:endParaRPr lang="en-US" sz="1200" i="1" dirty="0">
              <a:solidFill>
                <a:schemeClr val="accent5">
                  <a:lumMod val="40000"/>
                  <a:lumOff val="60000"/>
                </a:schemeClr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94C47D-FFE5-A4DC-186B-FCF03026FA97}"/>
              </a:ext>
            </a:extLst>
          </p:cNvPr>
          <p:cNvGrpSpPr>
            <a:grpSpLocks noChangeAspect="1"/>
          </p:cNvGrpSpPr>
          <p:nvPr/>
        </p:nvGrpSpPr>
        <p:grpSpPr>
          <a:xfrm>
            <a:off x="483293" y="2914336"/>
            <a:ext cx="3961831" cy="963646"/>
            <a:chOff x="5597445" y="2995071"/>
            <a:chExt cx="6111262" cy="1486458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229F8073-3207-BED4-20E0-E889D303F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68463" y="3030373"/>
              <a:ext cx="1340244" cy="1340244"/>
            </a:xfrm>
            <a:custGeom>
              <a:avLst/>
              <a:gdLst/>
              <a:ahLst/>
              <a:cxnLst/>
              <a:rect l="l" t="t" r="r" b="b"/>
              <a:pathLst>
                <a:path w="3306151" h="3306151">
                  <a:moveTo>
                    <a:pt x="0" y="0"/>
                  </a:moveTo>
                  <a:lnTo>
                    <a:pt x="3306151" y="0"/>
                  </a:lnTo>
                  <a:lnTo>
                    <a:pt x="3306151" y="3306151"/>
                  </a:lnTo>
                  <a:lnTo>
                    <a:pt x="0" y="3306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D8C4951-7596-BDA8-094A-BAE4C6A8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7913" y="3095512"/>
              <a:ext cx="1412865" cy="1238023"/>
            </a:xfrm>
            <a:custGeom>
              <a:avLst/>
              <a:gdLst/>
              <a:ahLst/>
              <a:cxnLst/>
              <a:rect l="l" t="t" r="r" b="b"/>
              <a:pathLst>
                <a:path w="3485291" h="3053987">
                  <a:moveTo>
                    <a:pt x="0" y="0"/>
                  </a:moveTo>
                  <a:lnTo>
                    <a:pt x="3485291" y="0"/>
                  </a:lnTo>
                  <a:lnTo>
                    <a:pt x="3485291" y="3053987"/>
                  </a:lnTo>
                  <a:lnTo>
                    <a:pt x="0" y="3053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87B4D38-DE02-02BB-FA8F-CCB8BF20DF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7445" y="2995071"/>
              <a:ext cx="1486458" cy="1486458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812F82C-FFA6-9EBC-BD4D-B7B2352A8A73}"/>
              </a:ext>
            </a:extLst>
          </p:cNvPr>
          <p:cNvSpPr/>
          <p:nvPr/>
        </p:nvSpPr>
        <p:spPr>
          <a:xfrm>
            <a:off x="483293" y="716911"/>
            <a:ext cx="9498181" cy="193899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GB" sz="6000" b="1" cap="none" spc="0" dirty="0">
                <a:ln w="0"/>
                <a:gradFill flip="none" rotWithShape="1">
                  <a:gsLst>
                    <a:gs pos="45000">
                      <a:srgbClr val="A3A0FF"/>
                    </a:gs>
                    <a:gs pos="10000">
                      <a:srgbClr val="68D8FF"/>
                    </a:gs>
                    <a:gs pos="81000">
                      <a:srgbClr val="D58CFF"/>
                    </a:gs>
                  </a:gsLst>
                  <a:lin ang="0" scaled="1"/>
                  <a:tileRect/>
                </a:gra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Atmosphere-interior interactions in the JWST Era</a:t>
            </a:r>
          </a:p>
        </p:txBody>
      </p:sp>
    </p:spTree>
    <p:extLst>
      <p:ext uri="{BB962C8B-B14F-4D97-AF65-F5344CB8AC3E}">
        <p14:creationId xmlns:p14="http://schemas.microsoft.com/office/powerpoint/2010/main" val="54239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FDC3-9D45-664F-AFD7-C233E8865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A633DAB-3F75-7FD4-7D99-B4CC124E5A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1EF80-0435-946F-14CC-E65016C6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B7CD7-1181-6E6A-3474-33449460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F60ED-A093-5DC6-6441-134E56D1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9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305848E-012E-168E-CDAA-8E3ED09ACB95}"/>
              </a:ext>
            </a:extLst>
          </p:cNvPr>
          <p:cNvSpPr/>
          <p:nvPr/>
        </p:nvSpPr>
        <p:spPr>
          <a:xfrm>
            <a:off x="712380" y="1649316"/>
            <a:ext cx="10767235" cy="1407281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rgbClr val="516FC9"/>
              </a:gs>
            </a:gsLst>
            <a:lin ang="0" scaled="1"/>
            <a:tileRect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8987B4D-6C6A-A500-8F24-94F5CA95B659}"/>
              </a:ext>
            </a:extLst>
          </p:cNvPr>
          <p:cNvSpPr/>
          <p:nvPr/>
        </p:nvSpPr>
        <p:spPr>
          <a:xfrm>
            <a:off x="712380" y="327052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CFC3879-D22D-6C8D-E1D7-9E360C91191D}"/>
              </a:ext>
            </a:extLst>
          </p:cNvPr>
          <p:cNvSpPr/>
          <p:nvPr/>
        </p:nvSpPr>
        <p:spPr>
          <a:xfrm>
            <a:off x="712380" y="489188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7EC69167-FC2B-EB40-2B93-D79B5002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82" r="23002" b="55833"/>
          <a:stretch>
            <a:fillRect/>
          </a:stretch>
        </p:blipFill>
        <p:spPr>
          <a:xfrm>
            <a:off x="6531672" y="1649317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5" name="Picture 24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7E6706C3-D2A8-ECAC-27AB-49E30077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78" r="23002" b="30737"/>
          <a:stretch>
            <a:fillRect/>
          </a:stretch>
        </p:blipFill>
        <p:spPr>
          <a:xfrm>
            <a:off x="6531672" y="327052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6" name="Picture 25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F3B0B93D-7EBD-BBBC-793E-2C0860C3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77" r="23002" b="5639"/>
          <a:stretch>
            <a:fillRect/>
          </a:stretch>
        </p:blipFill>
        <p:spPr>
          <a:xfrm>
            <a:off x="6531672" y="489188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0E63E7-C29A-17B9-9577-580850313DD2}"/>
              </a:ext>
            </a:extLst>
          </p:cNvPr>
          <p:cNvSpPr txBox="1"/>
          <p:nvPr/>
        </p:nvSpPr>
        <p:spPr>
          <a:xfrm>
            <a:off x="954384" y="2060568"/>
            <a:ext cx="631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7E9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 Atmosphere = boundary condition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722D8-8760-5C9E-6AED-80A6D31E337D}"/>
              </a:ext>
            </a:extLst>
          </p:cNvPr>
          <p:cNvSpPr txBox="1"/>
          <p:nvPr/>
        </p:nvSpPr>
        <p:spPr>
          <a:xfrm>
            <a:off x="954384" y="3681773"/>
            <a:ext cx="6682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2. Interior - Miscible? Molten?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D7EDB-A765-5727-1CBD-556BC81D457A}"/>
              </a:ext>
            </a:extLst>
          </p:cNvPr>
          <p:cNvSpPr txBox="1"/>
          <p:nvPr/>
        </p:nvSpPr>
        <p:spPr>
          <a:xfrm>
            <a:off x="954384" y="5303133"/>
            <a:ext cx="64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27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 Impact on observables?</a:t>
            </a:r>
          </a:p>
        </p:txBody>
      </p:sp>
    </p:spTree>
    <p:extLst>
      <p:ext uri="{BB962C8B-B14F-4D97-AF65-F5344CB8AC3E}">
        <p14:creationId xmlns:p14="http://schemas.microsoft.com/office/powerpoint/2010/main" val="82308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C3728-1F17-2E94-4E8D-765F9340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002F-814E-CC87-A326-D5A317E8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585D5-2D4F-8321-8726-D90DC437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E6F68-38DB-9155-2702-38988DEC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A diagram of different types of chemical gradients&#10;&#10;AI-generated content may be incorrect.">
            <a:extLst>
              <a:ext uri="{FF2B5EF4-FFF2-40B4-BE49-F238E27FC236}">
                <a16:creationId xmlns:a16="http://schemas.microsoft.com/office/drawing/2014/main" id="{BCC38CDC-14DA-F3CC-7140-7AD467C6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9" y="1949911"/>
            <a:ext cx="5496342" cy="4024804"/>
          </a:xfrm>
          <a:prstGeom prst="rect">
            <a:avLst/>
          </a:prstGeom>
        </p:spPr>
      </p:pic>
      <p:pic>
        <p:nvPicPr>
          <p:cNvPr id="8" name="Picture 7" descr="A diagram of different types of light&#10;&#10;AI-generated content may be incorrect.">
            <a:extLst>
              <a:ext uri="{FF2B5EF4-FFF2-40B4-BE49-F238E27FC236}">
                <a16:creationId xmlns:a16="http://schemas.microsoft.com/office/drawing/2014/main" id="{53697236-516D-B92C-3F46-389090F6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6" y="1951027"/>
            <a:ext cx="5203984" cy="4015058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0B986B0-9599-45A3-4233-71A805872ADD}"/>
              </a:ext>
            </a:extLst>
          </p:cNvPr>
          <p:cNvSpPr/>
          <p:nvPr/>
        </p:nvSpPr>
        <p:spPr>
          <a:xfrm>
            <a:off x="788079" y="1949911"/>
            <a:ext cx="10565721" cy="3960558"/>
          </a:xfrm>
          <a:custGeom>
            <a:avLst/>
            <a:gdLst>
              <a:gd name="csX0" fmla="*/ 5839249 w 10565721"/>
              <a:gd name="csY0" fmla="*/ 368745 h 3960558"/>
              <a:gd name="csX1" fmla="*/ 5480013 w 10565721"/>
              <a:gd name="csY1" fmla="*/ 727981 h 3960558"/>
              <a:gd name="csX2" fmla="*/ 5480013 w 10565721"/>
              <a:gd name="csY2" fmla="*/ 2164880 h 3960558"/>
              <a:gd name="csX3" fmla="*/ 5839249 w 10565721"/>
              <a:gd name="csY3" fmla="*/ 2524116 h 3960558"/>
              <a:gd name="csX4" fmla="*/ 9988770 w 10565721"/>
              <a:gd name="csY4" fmla="*/ 2524116 h 3960558"/>
              <a:gd name="csX5" fmla="*/ 10348006 w 10565721"/>
              <a:gd name="csY5" fmla="*/ 2164880 h 3960558"/>
              <a:gd name="csX6" fmla="*/ 10348006 w 10565721"/>
              <a:gd name="csY6" fmla="*/ 727981 h 3960558"/>
              <a:gd name="csX7" fmla="*/ 9988770 w 10565721"/>
              <a:gd name="csY7" fmla="*/ 368745 h 3960558"/>
              <a:gd name="csX8" fmla="*/ 0 w 10565721"/>
              <a:gd name="csY8" fmla="*/ 0 h 3960558"/>
              <a:gd name="csX9" fmla="*/ 10565721 w 10565721"/>
              <a:gd name="csY9" fmla="*/ 0 h 3960558"/>
              <a:gd name="csX10" fmla="*/ 10565721 w 10565721"/>
              <a:gd name="csY10" fmla="*/ 3960558 h 3960558"/>
              <a:gd name="csX11" fmla="*/ 0 w 10565721"/>
              <a:gd name="csY11" fmla="*/ 3960558 h 39605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0565721" h="3960558">
                <a:moveTo>
                  <a:pt x="5839249" y="368745"/>
                </a:moveTo>
                <a:cubicBezTo>
                  <a:pt x="5640848" y="368745"/>
                  <a:pt x="5480013" y="529580"/>
                  <a:pt x="5480013" y="727981"/>
                </a:cubicBezTo>
                <a:lnTo>
                  <a:pt x="5480013" y="2164880"/>
                </a:lnTo>
                <a:cubicBezTo>
                  <a:pt x="5480013" y="2363281"/>
                  <a:pt x="5640848" y="2524116"/>
                  <a:pt x="5839249" y="2524116"/>
                </a:cubicBezTo>
                <a:lnTo>
                  <a:pt x="9988770" y="2524116"/>
                </a:lnTo>
                <a:cubicBezTo>
                  <a:pt x="10187171" y="2524116"/>
                  <a:pt x="10348006" y="2363281"/>
                  <a:pt x="10348006" y="2164880"/>
                </a:cubicBezTo>
                <a:lnTo>
                  <a:pt x="10348006" y="727981"/>
                </a:lnTo>
                <a:cubicBezTo>
                  <a:pt x="10348006" y="529580"/>
                  <a:pt x="10187171" y="368745"/>
                  <a:pt x="9988770" y="368745"/>
                </a:cubicBezTo>
                <a:close/>
                <a:moveTo>
                  <a:pt x="0" y="0"/>
                </a:moveTo>
                <a:lnTo>
                  <a:pt x="10565721" y="0"/>
                </a:lnTo>
                <a:lnTo>
                  <a:pt x="10565721" y="3960558"/>
                </a:lnTo>
                <a:lnTo>
                  <a:pt x="0" y="39605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52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8AD9-1965-663E-B528-8D6B704A8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BD62-6B1E-8806-9878-581ABE57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D27FFF"/>
                </a:solidFill>
              </a:rPr>
              <a:t>Metallicity</a:t>
            </a:r>
            <a:r>
              <a:rPr lang="en-GB" dirty="0"/>
              <a:t> impacts interior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3041D-6C6A-D14F-0E09-E64B2C7C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2D0B9-9D6B-D07A-E983-A16AACF9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11</a:t>
            </a:fld>
            <a:endParaRPr lang="en-US" dirty="0"/>
          </a:p>
        </p:txBody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33507D84-FE64-C5E5-6DA8-8E6BDE46D29D}"/>
              </a:ext>
            </a:extLst>
          </p:cNvPr>
          <p:cNvSpPr>
            <a:spLocks noChangeAspect="1"/>
          </p:cNvSpPr>
          <p:nvPr/>
        </p:nvSpPr>
        <p:spPr>
          <a:xfrm rot="9878496">
            <a:off x="6938169" y="5427261"/>
            <a:ext cx="1132033" cy="739783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2EE0F5-4680-3184-FBD4-0DC62A6E7E89}"/>
              </a:ext>
            </a:extLst>
          </p:cNvPr>
          <p:cNvGrpSpPr>
            <a:grpSpLocks noChangeAspect="1"/>
          </p:cNvGrpSpPr>
          <p:nvPr/>
        </p:nvGrpSpPr>
        <p:grpSpPr>
          <a:xfrm>
            <a:off x="767007" y="2515143"/>
            <a:ext cx="3116390" cy="3116390"/>
            <a:chOff x="361982" y="226234"/>
            <a:chExt cx="7723471" cy="77234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B9B77C4-6B68-4550-73BA-16F0F492FB2B}"/>
                </a:ext>
              </a:extLst>
            </p:cNvPr>
            <p:cNvGrpSpPr/>
            <p:nvPr/>
          </p:nvGrpSpPr>
          <p:grpSpPr>
            <a:xfrm>
              <a:off x="361982" y="226234"/>
              <a:ext cx="7723471" cy="7723471"/>
              <a:chOff x="38100" y="23812"/>
              <a:chExt cx="812926" cy="812926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27B4C3E-B35A-4F44-3D54-04A3D0A820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00" y="23812"/>
                <a:ext cx="812926" cy="81292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27FFF"/>
                  </a:gs>
                  <a:gs pos="100000">
                    <a:srgbClr val="7030A0"/>
                  </a:gs>
                </a:gsLst>
                <a:lin ang="0"/>
              </a:gra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8604CF4-90A3-D56B-CBAA-ACFE46F8D2C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028" tIns="46028" rIns="46028" bIns="46028" rtlCol="0" anchor="ctr"/>
              <a:lstStyle/>
              <a:p>
                <a:pPr algn="ctr">
                  <a:lnSpc>
                    <a:spcPts val="2576"/>
                  </a:lnSpc>
                </a:pPr>
                <a:endParaRPr/>
              </a:p>
            </p:txBody>
          </p:sp>
        </p:grp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5318D444-7DB9-5236-E01E-81BE852CD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2773" y="2767025"/>
              <a:ext cx="2641881" cy="2641881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7CCA73-5B34-D478-CFB4-96AA13EDE78E}"/>
              </a:ext>
            </a:extLst>
          </p:cNvPr>
          <p:cNvGrpSpPr>
            <a:grpSpLocks noChangeAspect="1"/>
          </p:cNvGrpSpPr>
          <p:nvPr/>
        </p:nvGrpSpPr>
        <p:grpSpPr>
          <a:xfrm>
            <a:off x="4762538" y="2550716"/>
            <a:ext cx="3045240" cy="3045240"/>
            <a:chOff x="0" y="0"/>
            <a:chExt cx="7722274" cy="77222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EDF1459-1FF6-16C3-F6D6-94B511EDF340}"/>
                </a:ext>
              </a:extLst>
            </p:cNvPr>
            <p:cNvGrpSpPr/>
            <p:nvPr/>
          </p:nvGrpSpPr>
          <p:grpSpPr>
            <a:xfrm>
              <a:off x="0" y="0"/>
              <a:ext cx="7722274" cy="7722274"/>
              <a:chOff x="0" y="0"/>
              <a:chExt cx="812800" cy="812800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C4E7489-7731-B5DD-CD34-605EBC03EC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F4CB558-30D8-5B9D-BCC1-23A78D92E86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028" tIns="46028" rIns="46028" bIns="46028" rtlCol="0" anchor="ctr"/>
              <a:lstStyle/>
              <a:p>
                <a:pPr algn="ctr">
                  <a:lnSpc>
                    <a:spcPts val="2576"/>
                  </a:lnSpc>
                </a:pPr>
                <a:endParaRPr/>
              </a:p>
            </p:txBody>
          </p:sp>
        </p:grp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C7F9F890-54F9-7694-2070-6AE32121D75C}"/>
                </a:ext>
              </a:extLst>
            </p:cNvPr>
            <p:cNvSpPr/>
            <p:nvPr/>
          </p:nvSpPr>
          <p:spPr>
            <a:xfrm>
              <a:off x="1526599" y="1536266"/>
              <a:ext cx="4669069" cy="4649735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7504C1F-F614-B1BF-5706-A282BA4EFC20}"/>
              </a:ext>
            </a:extLst>
          </p:cNvPr>
          <p:cNvSpPr txBox="1"/>
          <p:nvPr/>
        </p:nvSpPr>
        <p:spPr>
          <a:xfrm>
            <a:off x="702920" y="1960937"/>
            <a:ext cx="3244559" cy="52322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GB" sz="2800" b="1" dirty="0">
                <a:solidFill>
                  <a:srgbClr val="D58C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High metallicity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8C928-93B8-648D-EAA9-538934CA06A9}"/>
              </a:ext>
            </a:extLst>
          </p:cNvPr>
          <p:cNvSpPr txBox="1"/>
          <p:nvPr/>
        </p:nvSpPr>
        <p:spPr>
          <a:xfrm>
            <a:off x="4662877" y="1946279"/>
            <a:ext cx="3244559" cy="52322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GB" sz="2800" b="1" dirty="0">
                <a:solidFill>
                  <a:srgbClr val="BFEFF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Low metallicity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140A9-B35C-7109-49F3-604F48D44361}"/>
              </a:ext>
            </a:extLst>
          </p:cNvPr>
          <p:cNvSpPr txBox="1"/>
          <p:nvPr/>
        </p:nvSpPr>
        <p:spPr>
          <a:xfrm>
            <a:off x="7807778" y="4938291"/>
            <a:ext cx="3989262" cy="1015663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GB" sz="2000" dirty="0">
                <a:solidFill>
                  <a:srgbClr val="BFEFF4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Don’t need as much envelope to get same bulk density →</a:t>
            </a:r>
          </a:p>
          <a:p>
            <a:pPr algn="ctr"/>
            <a:r>
              <a:rPr lang="en-GB" sz="2000" dirty="0">
                <a:solidFill>
                  <a:srgbClr val="BFEFF4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can have larger mantle + core</a:t>
            </a:r>
          </a:p>
        </p:txBody>
      </p:sp>
    </p:spTree>
    <p:extLst>
      <p:ext uri="{BB962C8B-B14F-4D97-AF65-F5344CB8AC3E}">
        <p14:creationId xmlns:p14="http://schemas.microsoft.com/office/powerpoint/2010/main" val="69644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713044-0739-BD75-C1D4-08FF5347F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7CAC3-2E35-268C-8F06-3165F381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D27FFF"/>
                </a:solidFill>
              </a:rPr>
              <a:t>Metallicity</a:t>
            </a:r>
            <a:r>
              <a:rPr lang="en-GB" dirty="0"/>
              <a:t> impacts interior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E39B1-525D-1544-D457-6934B56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9260A-2358-38E2-0635-85C9EDBD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12</a:t>
            </a:fld>
            <a:endParaRPr lang="en-US" dirty="0"/>
          </a:p>
        </p:txBody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D1D1AACB-0F80-A2DD-A390-DF87BA8889A3}"/>
              </a:ext>
            </a:extLst>
          </p:cNvPr>
          <p:cNvSpPr>
            <a:spLocks noChangeAspect="1"/>
          </p:cNvSpPr>
          <p:nvPr/>
        </p:nvSpPr>
        <p:spPr>
          <a:xfrm rot="4994780">
            <a:off x="1073412" y="1393534"/>
            <a:ext cx="1132033" cy="739783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511186-0AD9-9D52-B844-A50203689516}"/>
              </a:ext>
            </a:extLst>
          </p:cNvPr>
          <p:cNvSpPr txBox="1"/>
          <p:nvPr/>
        </p:nvSpPr>
        <p:spPr>
          <a:xfrm>
            <a:off x="351627" y="2303904"/>
            <a:ext cx="32445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 metallicity rules out lowest-density atmosphere scenarios</a:t>
            </a:r>
          </a:p>
        </p:txBody>
      </p:sp>
      <p:pic>
        <p:nvPicPr>
          <p:cNvPr id="59" name="Picture 58" descr="A graph of a mass fraction&#10;&#10;AI-generated content may be incorrect.">
            <a:extLst>
              <a:ext uri="{FF2B5EF4-FFF2-40B4-BE49-F238E27FC236}">
                <a16:creationId xmlns:a16="http://schemas.microsoft.com/office/drawing/2014/main" id="{127B5D93-E5F7-540A-74AA-BD2F9ECE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930" y="2104540"/>
            <a:ext cx="5410039" cy="390924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8460500-0FA1-81F7-FE22-A12A4B54A9F2}"/>
              </a:ext>
            </a:extLst>
          </p:cNvPr>
          <p:cNvSpPr txBox="1"/>
          <p:nvPr/>
        </p:nvSpPr>
        <p:spPr>
          <a:xfrm>
            <a:off x="3519924" y="6111660"/>
            <a:ext cx="281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TOI-270 d, Benneke+2024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87EE6B-5F97-4981-D1FD-254B7293E1DD}"/>
              </a:ext>
            </a:extLst>
          </p:cNvPr>
          <p:cNvGrpSpPr>
            <a:grpSpLocks noChangeAspect="1"/>
          </p:cNvGrpSpPr>
          <p:nvPr/>
        </p:nvGrpSpPr>
        <p:grpSpPr>
          <a:xfrm>
            <a:off x="1639428" y="4280609"/>
            <a:ext cx="2169605" cy="2169605"/>
            <a:chOff x="361982" y="226234"/>
            <a:chExt cx="7723471" cy="77234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BF4D42-582A-A7B9-A7C1-AC23ABD60D19}"/>
                </a:ext>
              </a:extLst>
            </p:cNvPr>
            <p:cNvGrpSpPr/>
            <p:nvPr/>
          </p:nvGrpSpPr>
          <p:grpSpPr>
            <a:xfrm>
              <a:off x="361982" y="226234"/>
              <a:ext cx="7723471" cy="7723471"/>
              <a:chOff x="38100" y="23812"/>
              <a:chExt cx="812926" cy="812926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C438C941-6315-CC6E-195F-96D1853C91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00" y="23812"/>
                <a:ext cx="812926" cy="81292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27FFF"/>
                  </a:gs>
                  <a:gs pos="100000">
                    <a:srgbClr val="7030A0"/>
                  </a:gs>
                </a:gsLst>
                <a:lin ang="0"/>
              </a:gra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392563E-9768-DD4D-B42C-E8816EA7909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028" tIns="46028" rIns="46028" bIns="46028" rtlCol="0" anchor="ctr"/>
              <a:lstStyle/>
              <a:p>
                <a:pPr algn="ctr">
                  <a:lnSpc>
                    <a:spcPts val="2576"/>
                  </a:lnSpc>
                </a:pPr>
                <a:endParaRPr/>
              </a:p>
            </p:txBody>
          </p:sp>
        </p:grp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6141BECA-00DD-FE48-53B8-EEAF40AB0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2773" y="2767025"/>
              <a:ext cx="2641881" cy="2641881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12BE2D-8CF6-27F6-CBA6-82D6CDF3C32C}"/>
              </a:ext>
            </a:extLst>
          </p:cNvPr>
          <p:cNvSpPr/>
          <p:nvPr/>
        </p:nvSpPr>
        <p:spPr>
          <a:xfrm>
            <a:off x="4302349" y="3329020"/>
            <a:ext cx="4057200" cy="2220880"/>
          </a:xfrm>
          <a:prstGeom prst="rect">
            <a:avLst/>
          </a:prstGeom>
          <a:solidFill>
            <a:srgbClr val="D07DFD">
              <a:alpha val="10124"/>
            </a:srgbClr>
          </a:solidFill>
          <a:ln w="76200">
            <a:solidFill>
              <a:srgbClr val="CB79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76F22-59EE-F3C3-F8B0-253DFF993AD4}"/>
              </a:ext>
            </a:extLst>
          </p:cNvPr>
          <p:cNvSpPr/>
          <p:nvPr/>
        </p:nvSpPr>
        <p:spPr>
          <a:xfrm>
            <a:off x="4302349" y="2303905"/>
            <a:ext cx="4057200" cy="951408"/>
          </a:xfrm>
          <a:prstGeom prst="rect">
            <a:avLst/>
          </a:prstGeom>
          <a:solidFill>
            <a:srgbClr val="9BC2FF">
              <a:alpha val="10232"/>
            </a:srgbClr>
          </a:solidFill>
          <a:ln w="76200">
            <a:solidFill>
              <a:srgbClr val="9BC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260733-123E-28E9-DFDD-A027D2B8A1C9}"/>
              </a:ext>
            </a:extLst>
          </p:cNvPr>
          <p:cNvGrpSpPr>
            <a:grpSpLocks noChangeAspect="1"/>
          </p:cNvGrpSpPr>
          <p:nvPr/>
        </p:nvGrpSpPr>
        <p:grpSpPr>
          <a:xfrm>
            <a:off x="8652352" y="999441"/>
            <a:ext cx="2120071" cy="2120071"/>
            <a:chOff x="0" y="0"/>
            <a:chExt cx="7722274" cy="77222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F9F474-ACF2-620B-8546-A58805E30560}"/>
                </a:ext>
              </a:extLst>
            </p:cNvPr>
            <p:cNvGrpSpPr/>
            <p:nvPr/>
          </p:nvGrpSpPr>
          <p:grpSpPr>
            <a:xfrm>
              <a:off x="0" y="0"/>
              <a:ext cx="7722274" cy="7722274"/>
              <a:chOff x="0" y="0"/>
              <a:chExt cx="812800" cy="812800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F3E3CB2-B030-8C3F-9398-CA358835AB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9BEEF33-2590-A66E-B9E6-D38E32CF5A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028" tIns="46028" rIns="46028" bIns="46028" rtlCol="0" anchor="ctr"/>
              <a:lstStyle/>
              <a:p>
                <a:pPr algn="ctr">
                  <a:lnSpc>
                    <a:spcPts val="2576"/>
                  </a:lnSpc>
                </a:pPr>
                <a:endParaRPr/>
              </a:p>
            </p:txBody>
          </p:sp>
        </p:grp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E020D2E-51E9-5E9A-1B2A-DF7AAF9F2186}"/>
                </a:ext>
              </a:extLst>
            </p:cNvPr>
            <p:cNvSpPr/>
            <p:nvPr/>
          </p:nvSpPr>
          <p:spPr>
            <a:xfrm>
              <a:off x="1526599" y="1536266"/>
              <a:ext cx="4669069" cy="4649735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3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E76D-E05D-FCDB-C6F3-B8B5EEFF0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BC75-6CFE-31DF-3CF1-55E360538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D27FFF"/>
                </a:solidFill>
              </a:rPr>
              <a:t>Metallicity</a:t>
            </a:r>
            <a:r>
              <a:rPr lang="en-GB" dirty="0"/>
              <a:t> impacts interior constraints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2A558-2FB0-B37B-CB8A-A19E87236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E3D68-34C0-7FB4-4CC5-6FA2B5F8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132-E889-CE4D-1A41-67031519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93" y="1401361"/>
            <a:ext cx="5813108" cy="436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265DC-7318-DF90-EAE3-8029011A68B9}"/>
              </a:ext>
            </a:extLst>
          </p:cNvPr>
          <p:cNvSpPr txBox="1"/>
          <p:nvPr/>
        </p:nvSpPr>
        <p:spPr>
          <a:xfrm>
            <a:off x="609600" y="3532053"/>
            <a:ext cx="1935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5% H</a:t>
            </a:r>
            <a:r>
              <a:rPr lang="en-GB" sz="2400" b="1" baseline="-25000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GB" sz="24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 by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3F37A-2A8C-CE26-6545-8C9BB597CE88}"/>
              </a:ext>
            </a:extLst>
          </p:cNvPr>
          <p:cNvSpPr txBox="1"/>
          <p:nvPr/>
        </p:nvSpPr>
        <p:spPr>
          <a:xfrm>
            <a:off x="2928936" y="5898411"/>
            <a:ext cx="1928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Minimum MMW considered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949100-2BAE-D033-C2FE-19342D97F84C}"/>
              </a:ext>
            </a:extLst>
          </p:cNvPr>
          <p:cNvCxnSpPr>
            <a:cxnSpLocks/>
          </p:cNvCxnSpPr>
          <p:nvPr/>
        </p:nvCxnSpPr>
        <p:spPr>
          <a:xfrm>
            <a:off x="3893342" y="5432347"/>
            <a:ext cx="0" cy="487575"/>
          </a:xfrm>
          <a:prstGeom prst="straightConnector1">
            <a:avLst/>
          </a:prstGeom>
          <a:ln w="76200">
            <a:solidFill>
              <a:srgbClr val="00B0F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A05ACD-F511-0A5A-B847-8C3789FAA2EE}"/>
              </a:ext>
            </a:extLst>
          </p:cNvPr>
          <p:cNvCxnSpPr>
            <a:cxnSpLocks/>
          </p:cNvCxnSpPr>
          <p:nvPr/>
        </p:nvCxnSpPr>
        <p:spPr>
          <a:xfrm flipH="1">
            <a:off x="2265757" y="3959355"/>
            <a:ext cx="1627585" cy="0"/>
          </a:xfrm>
          <a:prstGeom prst="straightConnector1">
            <a:avLst/>
          </a:prstGeom>
          <a:ln w="76200">
            <a:solidFill>
              <a:srgbClr val="00B0F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684113-B5F6-D0A6-557B-9C94AA4D3991}"/>
              </a:ext>
            </a:extLst>
          </p:cNvPr>
          <p:cNvSpPr txBox="1">
            <a:spLocks/>
          </p:cNvSpPr>
          <p:nvPr/>
        </p:nvSpPr>
        <p:spPr>
          <a:xfrm>
            <a:off x="7182895" y="5604383"/>
            <a:ext cx="3367497" cy="76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Nixon+2024, GJ 1214 b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E030AD-D578-20F1-50AC-7500912A1984}"/>
              </a:ext>
            </a:extLst>
          </p:cNvPr>
          <p:cNvGrpSpPr/>
          <p:nvPr/>
        </p:nvGrpSpPr>
        <p:grpSpPr>
          <a:xfrm>
            <a:off x="9241607" y="2234656"/>
            <a:ext cx="2594793" cy="2594793"/>
            <a:chOff x="9241607" y="2234656"/>
            <a:chExt cx="2594793" cy="2594793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D493328-295B-88EA-15FC-2318954D9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1607" y="2234656"/>
              <a:ext cx="2594793" cy="25947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0D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3153A82-EC5C-2CBA-AC65-0BEADCC3C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9347" y="2621007"/>
              <a:ext cx="1822091" cy="182209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3B3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A025DB1-6C9C-8DF6-924F-D43B7A5E8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9327" y="3160987"/>
              <a:ext cx="742132" cy="742132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4413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40820-BFD1-A8F4-7175-02060637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4B18-4406-3683-00CD-859FAA10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D27FFF"/>
                </a:solidFill>
              </a:rPr>
              <a:t>Metallicity</a:t>
            </a:r>
            <a:r>
              <a:rPr lang="en-GB" dirty="0"/>
              <a:t> impacts interior constraints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33EB9-E10B-496D-4C50-945072B3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7759-F09D-EF2F-A7B3-0F691AC9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9A529-0697-A59E-AC19-51CF02CB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93" y="1401361"/>
            <a:ext cx="5813108" cy="436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B90AE-3EDF-26A9-0714-E73C09DE9558}"/>
              </a:ext>
            </a:extLst>
          </p:cNvPr>
          <p:cNvSpPr txBox="1"/>
          <p:nvPr/>
        </p:nvSpPr>
        <p:spPr>
          <a:xfrm>
            <a:off x="609600" y="3532053"/>
            <a:ext cx="1935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5% H</a:t>
            </a:r>
            <a:r>
              <a:rPr lang="en-GB" sz="2400" b="1" baseline="-25000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GB" sz="24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 by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C7C9B-2223-EF4A-8C5C-F0880843C2D9}"/>
              </a:ext>
            </a:extLst>
          </p:cNvPr>
          <p:cNvSpPr txBox="1"/>
          <p:nvPr/>
        </p:nvSpPr>
        <p:spPr>
          <a:xfrm>
            <a:off x="2928936" y="5898411"/>
            <a:ext cx="1928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Minimum MMW considered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47221-E206-9C4C-0B59-67C13026A4D0}"/>
              </a:ext>
            </a:extLst>
          </p:cNvPr>
          <p:cNvSpPr txBox="1"/>
          <p:nvPr/>
        </p:nvSpPr>
        <p:spPr>
          <a:xfrm>
            <a:off x="5432821" y="5962786"/>
            <a:ext cx="19288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D58C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MMW preferred by observations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36BAE9-D742-9C0B-E02E-B088D72BAF84}"/>
              </a:ext>
            </a:extLst>
          </p:cNvPr>
          <p:cNvCxnSpPr>
            <a:cxnSpLocks/>
          </p:cNvCxnSpPr>
          <p:nvPr/>
        </p:nvCxnSpPr>
        <p:spPr>
          <a:xfrm>
            <a:off x="3893342" y="5432347"/>
            <a:ext cx="0" cy="487575"/>
          </a:xfrm>
          <a:prstGeom prst="straightConnector1">
            <a:avLst/>
          </a:prstGeom>
          <a:ln w="76200">
            <a:solidFill>
              <a:srgbClr val="00B0F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C0D152-4DED-AD8E-EFE7-7FAFEBBE78B4}"/>
              </a:ext>
            </a:extLst>
          </p:cNvPr>
          <p:cNvGrpSpPr/>
          <p:nvPr/>
        </p:nvGrpSpPr>
        <p:grpSpPr>
          <a:xfrm>
            <a:off x="5777824" y="5543485"/>
            <a:ext cx="1345447" cy="441719"/>
            <a:chOff x="5777824" y="5743517"/>
            <a:chExt cx="1345447" cy="44171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ACD100D-6E1F-EFAF-5877-58C596E96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6913" y="5964376"/>
              <a:ext cx="1326358" cy="0"/>
            </a:xfrm>
            <a:prstGeom prst="straightConnector1">
              <a:avLst/>
            </a:prstGeom>
            <a:ln w="76200">
              <a:solidFill>
                <a:srgbClr val="D58CFF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31088D-FFF2-B410-5BD9-98CE76C38A80}"/>
                </a:ext>
              </a:extLst>
            </p:cNvPr>
            <p:cNvCxnSpPr/>
            <p:nvPr/>
          </p:nvCxnSpPr>
          <p:spPr>
            <a:xfrm>
              <a:off x="5777824" y="5743517"/>
              <a:ext cx="0" cy="441719"/>
            </a:xfrm>
            <a:prstGeom prst="line">
              <a:avLst/>
            </a:prstGeom>
            <a:ln w="76200">
              <a:solidFill>
                <a:srgbClr val="D58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E686E8-4B80-ACCF-0895-E5A4D5D71B4C}"/>
              </a:ext>
            </a:extLst>
          </p:cNvPr>
          <p:cNvCxnSpPr>
            <a:cxnSpLocks/>
          </p:cNvCxnSpPr>
          <p:nvPr/>
        </p:nvCxnSpPr>
        <p:spPr>
          <a:xfrm flipH="1">
            <a:off x="2265757" y="3959355"/>
            <a:ext cx="1627585" cy="0"/>
          </a:xfrm>
          <a:prstGeom prst="straightConnector1">
            <a:avLst/>
          </a:prstGeom>
          <a:ln w="76200">
            <a:solidFill>
              <a:srgbClr val="00B0F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667EFE-A19E-9602-A119-C2A8726EF7A9}"/>
              </a:ext>
            </a:extLst>
          </p:cNvPr>
          <p:cNvSpPr txBox="1"/>
          <p:nvPr/>
        </p:nvSpPr>
        <p:spPr>
          <a:xfrm>
            <a:off x="609600" y="2233414"/>
            <a:ext cx="1935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D58C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30% H</a:t>
            </a:r>
            <a:r>
              <a:rPr lang="en-GB" sz="2400" b="1" baseline="-25000" dirty="0">
                <a:solidFill>
                  <a:srgbClr val="D58C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GB" sz="2400" b="1" dirty="0">
                <a:solidFill>
                  <a:srgbClr val="D58C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 by mass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A2C5C0-0A2B-C22E-1A2D-EDB4599E134A}"/>
              </a:ext>
            </a:extLst>
          </p:cNvPr>
          <p:cNvCxnSpPr>
            <a:cxnSpLocks/>
          </p:cNvCxnSpPr>
          <p:nvPr/>
        </p:nvCxnSpPr>
        <p:spPr>
          <a:xfrm flipH="1">
            <a:off x="2265757" y="2660716"/>
            <a:ext cx="1627585" cy="0"/>
          </a:xfrm>
          <a:prstGeom prst="straightConnector1">
            <a:avLst/>
          </a:prstGeom>
          <a:ln w="76200">
            <a:solidFill>
              <a:srgbClr val="D58CFF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74AC8C-4D82-C0E8-9387-1E525E57D7D3}"/>
              </a:ext>
            </a:extLst>
          </p:cNvPr>
          <p:cNvCxnSpPr/>
          <p:nvPr/>
        </p:nvCxnSpPr>
        <p:spPr>
          <a:xfrm flipV="1">
            <a:off x="5796913" y="2648912"/>
            <a:ext cx="0" cy="2456488"/>
          </a:xfrm>
          <a:prstGeom prst="line">
            <a:avLst/>
          </a:prstGeom>
          <a:ln w="57150">
            <a:solidFill>
              <a:srgbClr val="D58C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893711-17C6-71A1-53BD-E87984658EF0}"/>
              </a:ext>
            </a:extLst>
          </p:cNvPr>
          <p:cNvCxnSpPr>
            <a:cxnSpLocks/>
          </p:cNvCxnSpPr>
          <p:nvPr/>
        </p:nvCxnSpPr>
        <p:spPr>
          <a:xfrm flipH="1">
            <a:off x="3893342" y="2660716"/>
            <a:ext cx="1884482" cy="0"/>
          </a:xfrm>
          <a:prstGeom prst="line">
            <a:avLst/>
          </a:prstGeom>
          <a:ln w="57150">
            <a:solidFill>
              <a:srgbClr val="D58C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9E0C27-756A-286C-BE7D-748955650CBC}"/>
              </a:ext>
            </a:extLst>
          </p:cNvPr>
          <p:cNvGrpSpPr/>
          <p:nvPr/>
        </p:nvGrpSpPr>
        <p:grpSpPr>
          <a:xfrm>
            <a:off x="9241607" y="2234656"/>
            <a:ext cx="2594793" cy="2594793"/>
            <a:chOff x="9241607" y="2234656"/>
            <a:chExt cx="2594793" cy="2594793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AF30C7A-18E3-03F9-7C94-2639E09EE7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1607" y="2234656"/>
              <a:ext cx="2594793" cy="25947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DE0D7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F9E90C0-B146-A5FB-4BB4-70A36CD5FF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9347" y="2621007"/>
              <a:ext cx="1822091" cy="182209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3B3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BBF1282F-30F0-2B8A-5B37-BD1772367A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9327" y="3160987"/>
              <a:ext cx="742132" cy="742132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76676B47-0D31-E227-4C88-83CB2770EE0E}"/>
              </a:ext>
            </a:extLst>
          </p:cNvPr>
          <p:cNvSpPr txBox="1">
            <a:spLocks/>
          </p:cNvSpPr>
          <p:nvPr/>
        </p:nvSpPr>
        <p:spPr>
          <a:xfrm>
            <a:off x="7182895" y="5604383"/>
            <a:ext cx="3367497" cy="76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Nixon+2024, GJ 1214 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7D08D8-5984-4BD3-0FD3-4557DAE21035}"/>
              </a:ext>
            </a:extLst>
          </p:cNvPr>
          <p:cNvSpPr txBox="1"/>
          <p:nvPr/>
        </p:nvSpPr>
        <p:spPr>
          <a:xfrm>
            <a:off x="9472537" y="274646"/>
            <a:ext cx="2343983" cy="156966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Esther van Dijk</a:t>
            </a:r>
          </a:p>
        </p:txBody>
      </p:sp>
    </p:spTree>
    <p:extLst>
      <p:ext uri="{BB962C8B-B14F-4D97-AF65-F5344CB8AC3E}">
        <p14:creationId xmlns:p14="http://schemas.microsoft.com/office/powerpoint/2010/main" val="352987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B93A95-F4E9-2835-0EAC-ABB79E79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6E730-09A1-F782-AFAB-E241FEA66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D27FFF"/>
                </a:solidFill>
              </a:rPr>
              <a:t>Metallicity</a:t>
            </a:r>
            <a:r>
              <a:rPr lang="en-GB" dirty="0"/>
              <a:t> – multiple ways of inferring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48227-334C-7A84-EF75-C97CA417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1C809-CCE5-5589-FDBF-BCE9BB92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FEB6F0-D2E6-79E8-9D41-ABEF6880DF2C}"/>
              </a:ext>
            </a:extLst>
          </p:cNvPr>
          <p:cNvGrpSpPr/>
          <p:nvPr/>
        </p:nvGrpSpPr>
        <p:grpSpPr>
          <a:xfrm>
            <a:off x="469900" y="2553380"/>
            <a:ext cx="5178388" cy="1751239"/>
            <a:chOff x="4463452" y="5018176"/>
            <a:chExt cx="5178388" cy="1751239"/>
          </a:xfrm>
        </p:grpSpPr>
        <p:pic>
          <p:nvPicPr>
            <p:cNvPr id="6" name="Picture 5" descr="A graph of a graph showing a number of different sizes and colors&#10;&#10;AI-generated content may be incorrect.">
              <a:extLst>
                <a:ext uri="{FF2B5EF4-FFF2-40B4-BE49-F238E27FC236}">
                  <a16:creationId xmlns:a16="http://schemas.microsoft.com/office/drawing/2014/main" id="{B675F77B-7352-3C5E-9CA1-D381BC245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5968" y="5018176"/>
              <a:ext cx="4411326" cy="1443462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DA578B-CAA6-1EDB-5E6E-F3CD3D582B5F}"/>
                </a:ext>
              </a:extLst>
            </p:cNvPr>
            <p:cNvSpPr txBox="1"/>
            <p:nvPr/>
          </p:nvSpPr>
          <p:spPr>
            <a:xfrm>
              <a:off x="4463452" y="6461638"/>
              <a:ext cx="5178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TOI-270 d, Benneke+2024, </a:t>
              </a:r>
              <a:r>
                <a:rPr lang="en-GB" sz="12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Holmberg &amp; Madhusudhan 2024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D1235D-C490-5D1D-3E2F-9EC0F041F319}"/>
              </a:ext>
            </a:extLst>
          </p:cNvPr>
          <p:cNvSpPr txBox="1"/>
          <p:nvPr/>
        </p:nvSpPr>
        <p:spPr>
          <a:xfrm>
            <a:off x="778307" y="1599273"/>
            <a:ext cx="39595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Detect multiple molecules &amp; their abundances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89B6A2-E65A-9C9A-AC63-68F46A109F93}"/>
              </a:ext>
            </a:extLst>
          </p:cNvPr>
          <p:cNvGrpSpPr>
            <a:grpSpLocks noChangeAspect="1"/>
          </p:cNvGrpSpPr>
          <p:nvPr/>
        </p:nvGrpSpPr>
        <p:grpSpPr>
          <a:xfrm>
            <a:off x="6224904" y="2553380"/>
            <a:ext cx="5749669" cy="1910396"/>
            <a:chOff x="4560774" y="3300843"/>
            <a:chExt cx="4943600" cy="1642570"/>
          </a:xfrm>
        </p:grpSpPr>
        <p:pic>
          <p:nvPicPr>
            <p:cNvPr id="10" name="Picture 9" descr="A graph of different types of solar and steam atmosphere&#10;&#10;Description automatically generated">
              <a:extLst>
                <a:ext uri="{FF2B5EF4-FFF2-40B4-BE49-F238E27FC236}">
                  <a16:creationId xmlns:a16="http://schemas.microsoft.com/office/drawing/2014/main" id="{DC5660DE-2ADD-3485-BB4A-6BBB9EB65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4" t="45836"/>
            <a:stretch>
              <a:fillRect/>
            </a:stretch>
          </p:blipFill>
          <p:spPr>
            <a:xfrm>
              <a:off x="4591013" y="3300843"/>
              <a:ext cx="4684189" cy="13506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1D8DCE-8DE0-F6A3-EA21-878CF08E0D9F}"/>
                </a:ext>
              </a:extLst>
            </p:cNvPr>
            <p:cNvSpPr txBox="1"/>
            <p:nvPr/>
          </p:nvSpPr>
          <p:spPr>
            <a:xfrm>
              <a:off x="4560774" y="4635636"/>
              <a:ext cx="494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1214 b, Gao+2023, Kempton+2023, Kreidberg+2014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5B1A8F-1F88-EC56-CEC0-78230DB4FB84}"/>
              </a:ext>
            </a:extLst>
          </p:cNvPr>
          <p:cNvSpPr txBox="1"/>
          <p:nvPr/>
        </p:nvSpPr>
        <p:spPr>
          <a:xfrm>
            <a:off x="5765318" y="1940043"/>
            <a:ext cx="643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Flat transmission spectrum in the mid-IR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11986-4608-E695-C4DB-63406AE5F47E}"/>
              </a:ext>
            </a:extLst>
          </p:cNvPr>
          <p:cNvGrpSpPr/>
          <p:nvPr/>
        </p:nvGrpSpPr>
        <p:grpSpPr>
          <a:xfrm>
            <a:off x="2890483" y="4518719"/>
            <a:ext cx="5749669" cy="2284337"/>
            <a:chOff x="2987540" y="4562352"/>
            <a:chExt cx="5749669" cy="228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879F28-1A3C-BC9E-6E41-E61981568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9094" y="4562352"/>
              <a:ext cx="2731427" cy="19765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6CF99A-2FE6-61BA-C8F6-E5604332FE5D}"/>
                </a:ext>
              </a:extLst>
            </p:cNvPr>
            <p:cNvSpPr txBox="1"/>
            <p:nvPr/>
          </p:nvSpPr>
          <p:spPr>
            <a:xfrm>
              <a:off x="2987540" y="6538912"/>
              <a:ext cx="5749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1214 b, Kempton+2023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A7D3EF-0355-474D-6204-78B2A7B708AF}"/>
              </a:ext>
            </a:extLst>
          </p:cNvPr>
          <p:cNvSpPr txBox="1"/>
          <p:nvPr/>
        </p:nvSpPr>
        <p:spPr>
          <a:xfrm>
            <a:off x="5655190" y="4929899"/>
            <a:ext cx="32875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Day-night temperature contrast from phase curves</a:t>
            </a:r>
          </a:p>
        </p:txBody>
      </p:sp>
    </p:spTree>
    <p:extLst>
      <p:ext uri="{BB962C8B-B14F-4D97-AF65-F5344CB8AC3E}">
        <p14:creationId xmlns:p14="http://schemas.microsoft.com/office/powerpoint/2010/main" val="121033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53AF-5D6C-FFA7-2FFE-D137A926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ADE0D7"/>
                </a:solidFill>
              </a:rPr>
              <a:t>Atmospheric thickness</a:t>
            </a:r>
            <a:r>
              <a:rPr lang="en-GB" dirty="0">
                <a:solidFill>
                  <a:srgbClr val="ADE0D7"/>
                </a:solidFill>
              </a:rPr>
              <a:t> </a:t>
            </a:r>
            <a:r>
              <a:rPr lang="en-GB" dirty="0"/>
              <a:t>affects surface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5B40D-84E9-D4BA-D967-C9D10D23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66DF5-36A7-17CD-900D-68B4CC76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13319-F8A1-2900-25A1-D7E13747074C}"/>
              </a:ext>
            </a:extLst>
          </p:cNvPr>
          <p:cNvSpPr txBox="1">
            <a:spLocks/>
          </p:cNvSpPr>
          <p:nvPr/>
        </p:nvSpPr>
        <p:spPr>
          <a:xfrm>
            <a:off x="567459" y="6024056"/>
            <a:ext cx="2594793" cy="76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Rigby+2026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9DC06-73F9-B997-271C-37BDB8BCAC13}"/>
              </a:ext>
            </a:extLst>
          </p:cNvPr>
          <p:cNvSpPr txBox="1"/>
          <p:nvPr/>
        </p:nvSpPr>
        <p:spPr>
          <a:xfrm>
            <a:off x="7226038" y="3370356"/>
            <a:ext cx="4305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D58C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1000 bar atmosphere would have solid surface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A3E13-6FBC-294D-C260-620B81F4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9" y="1645278"/>
            <a:ext cx="5672920" cy="4555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44C55-24DC-1216-2513-F8C46B0E30AF}"/>
              </a:ext>
            </a:extLst>
          </p:cNvPr>
          <p:cNvSpPr txBox="1"/>
          <p:nvPr/>
        </p:nvSpPr>
        <p:spPr>
          <a:xfrm>
            <a:off x="7531129" y="4497951"/>
            <a:ext cx="395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7E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10</a:t>
            </a:r>
            <a:r>
              <a:rPr lang="en-GB" sz="2800" baseline="30000" dirty="0">
                <a:solidFill>
                  <a:srgbClr val="F7E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</a:t>
            </a:r>
            <a:r>
              <a:rPr lang="en-GB" sz="2800" dirty="0">
                <a:solidFill>
                  <a:srgbClr val="F7E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bar atmosphere would have molten surface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A6D90-B0C6-D7F1-616A-418D62FDBB6C}"/>
              </a:ext>
            </a:extLst>
          </p:cNvPr>
          <p:cNvCxnSpPr/>
          <p:nvPr/>
        </p:nvCxnSpPr>
        <p:spPr>
          <a:xfrm>
            <a:off x="1556084" y="3922899"/>
            <a:ext cx="5630779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A5B5FA-ABC7-AE50-31B8-BC2008BFAC79}"/>
              </a:ext>
            </a:extLst>
          </p:cNvPr>
          <p:cNvCxnSpPr/>
          <p:nvPr/>
        </p:nvCxnSpPr>
        <p:spPr>
          <a:xfrm>
            <a:off x="1556084" y="4815402"/>
            <a:ext cx="5630779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D52D5AA-6FEE-B8E5-2CC6-40D118E30CFD}"/>
              </a:ext>
            </a:extLst>
          </p:cNvPr>
          <p:cNvSpPr/>
          <p:nvPr/>
        </p:nvSpPr>
        <p:spPr>
          <a:xfrm>
            <a:off x="3162252" y="4609959"/>
            <a:ext cx="1122948" cy="379136"/>
          </a:xfrm>
          <a:prstGeom prst="ellipse">
            <a:avLst/>
          </a:prstGeom>
          <a:noFill/>
          <a:ln w="76200">
            <a:solidFill>
              <a:srgbClr val="F7E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7E3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E24853-38C4-BDA8-8025-8EC7B1255E33}"/>
              </a:ext>
            </a:extLst>
          </p:cNvPr>
          <p:cNvSpPr/>
          <p:nvPr/>
        </p:nvSpPr>
        <p:spPr>
          <a:xfrm>
            <a:off x="1678358" y="3733331"/>
            <a:ext cx="1122948" cy="379136"/>
          </a:xfrm>
          <a:prstGeom prst="ellipse">
            <a:avLst/>
          </a:prstGeom>
          <a:noFill/>
          <a:ln w="76200">
            <a:solidFill>
              <a:srgbClr val="D58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BF4453-3879-D813-5145-BD27D2C18517}"/>
              </a:ext>
            </a:extLst>
          </p:cNvPr>
          <p:cNvSpPr txBox="1"/>
          <p:nvPr/>
        </p:nvSpPr>
        <p:spPr>
          <a:xfrm>
            <a:off x="8082228" y="1811874"/>
            <a:ext cx="2851495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Frances Rigby</a:t>
            </a:r>
          </a:p>
        </p:txBody>
      </p:sp>
    </p:spTree>
    <p:extLst>
      <p:ext uri="{BB962C8B-B14F-4D97-AF65-F5344CB8AC3E}">
        <p14:creationId xmlns:p14="http://schemas.microsoft.com/office/powerpoint/2010/main" val="3173431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824F64-F83E-60F6-8D12-4E4DBBD0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FC87-ADDA-51A6-8C0A-4B52269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ADE0D7"/>
                </a:solidFill>
              </a:rPr>
              <a:t>Atmospheric thickness</a:t>
            </a:r>
            <a:r>
              <a:rPr lang="en-GB" dirty="0">
                <a:solidFill>
                  <a:srgbClr val="ADE0D7"/>
                </a:solidFill>
              </a:rPr>
              <a:t> </a:t>
            </a:r>
            <a:r>
              <a:rPr lang="en-GB" dirty="0"/>
              <a:t>affects surface conditions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7944E7-3612-DB8D-46EA-A2DCDDAC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28B8-6A98-D1D8-0490-93131590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 descr="A diagram of a sea&#10;&#10;AI-generated content may be incorrect.">
            <a:extLst>
              <a:ext uri="{FF2B5EF4-FFF2-40B4-BE49-F238E27FC236}">
                <a16:creationId xmlns:a16="http://schemas.microsoft.com/office/drawing/2014/main" id="{9A45382B-87A3-0C0A-F919-E8812672E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761234"/>
            <a:ext cx="5512499" cy="44586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FFEC1D-11E5-EE95-AC7F-C83E8372E0F8}"/>
              </a:ext>
            </a:extLst>
          </p:cNvPr>
          <p:cNvSpPr txBox="1">
            <a:spLocks/>
          </p:cNvSpPr>
          <p:nvPr/>
        </p:nvSpPr>
        <p:spPr>
          <a:xfrm>
            <a:off x="567459" y="6024056"/>
            <a:ext cx="2594793" cy="76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Calder+2025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4DC8F-DED4-C8DA-1B57-D7B02D845200}"/>
              </a:ext>
            </a:extLst>
          </p:cNvPr>
          <p:cNvSpPr txBox="1"/>
          <p:nvPr/>
        </p:nvSpPr>
        <p:spPr>
          <a:xfrm>
            <a:off x="7531129" y="2293138"/>
            <a:ext cx="34025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Sub-Neptunes with envelope mass fractions of 1%...</a:t>
            </a:r>
          </a:p>
          <a:p>
            <a:pPr algn="ctr"/>
            <a:endParaRPr lang="en-GB" sz="28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…mostly have molten surfaces if rocky</a:t>
            </a:r>
          </a:p>
        </p:txBody>
      </p:sp>
    </p:spTree>
    <p:extLst>
      <p:ext uri="{BB962C8B-B14F-4D97-AF65-F5344CB8AC3E}">
        <p14:creationId xmlns:p14="http://schemas.microsoft.com/office/powerpoint/2010/main" val="229457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8CE97-878E-B5FD-4D93-82E5C9EE06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3EEAE-A4D7-6EA7-F3E5-C8F2AC31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hot/cold is the interior?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E64C4-5F30-A786-5726-0EB28C02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2065-38D9-498C-76CC-B33C5B7E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1A70564-CFB3-946F-E2FC-B21808C8F35E}"/>
              </a:ext>
            </a:extLst>
          </p:cNvPr>
          <p:cNvSpPr/>
          <p:nvPr/>
        </p:nvSpPr>
        <p:spPr>
          <a:xfrm>
            <a:off x="3721494" y="4377303"/>
            <a:ext cx="2303999" cy="1421982"/>
          </a:xfrm>
          <a:custGeom>
            <a:avLst/>
            <a:gdLst>
              <a:gd name="csX0" fmla="*/ 0 w 721895"/>
              <a:gd name="csY0" fmla="*/ 0 h 1235242"/>
              <a:gd name="csX1" fmla="*/ 721895 w 721895"/>
              <a:gd name="csY1" fmla="*/ 1235242 h 1235242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721895" h="1235242">
                <a:moveTo>
                  <a:pt x="0" y="0"/>
                </a:moveTo>
                <a:cubicBezTo>
                  <a:pt x="156410" y="453189"/>
                  <a:pt x="312821" y="906379"/>
                  <a:pt x="721895" y="1235242"/>
                </a:cubicBezTo>
              </a:path>
            </a:pathLst>
          </a:custGeom>
          <a:noFill/>
          <a:ln w="57150">
            <a:solidFill>
              <a:srgbClr val="D58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6E7F1F-671F-A8C2-2F10-7602C2C6017B}"/>
              </a:ext>
            </a:extLst>
          </p:cNvPr>
          <p:cNvCxnSpPr>
            <a:cxnSpLocks/>
          </p:cNvCxnSpPr>
          <p:nvPr/>
        </p:nvCxnSpPr>
        <p:spPr>
          <a:xfrm>
            <a:off x="3031958" y="1391701"/>
            <a:ext cx="0" cy="46622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8396CE-04D4-5114-F319-393ADF8FCF1B}"/>
              </a:ext>
            </a:extLst>
          </p:cNvPr>
          <p:cNvCxnSpPr>
            <a:cxnSpLocks/>
          </p:cNvCxnSpPr>
          <p:nvPr/>
        </p:nvCxnSpPr>
        <p:spPr>
          <a:xfrm>
            <a:off x="3227828" y="5932276"/>
            <a:ext cx="559533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8E17E34-2DF1-BDB8-C6E9-D421773E405B}"/>
              </a:ext>
            </a:extLst>
          </p:cNvPr>
          <p:cNvSpPr txBox="1"/>
          <p:nvPr/>
        </p:nvSpPr>
        <p:spPr>
          <a:xfrm rot="16200000">
            <a:off x="919900" y="2620354"/>
            <a:ext cx="321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Pressure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C3F87-CBED-B1B6-DE10-4CE660CB42BC}"/>
              </a:ext>
            </a:extLst>
          </p:cNvPr>
          <p:cNvSpPr txBox="1"/>
          <p:nvPr/>
        </p:nvSpPr>
        <p:spPr>
          <a:xfrm>
            <a:off x="4282403" y="6033184"/>
            <a:ext cx="321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Temperature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B699342-FFCE-98BD-F29A-F709C7FBE5A0}"/>
              </a:ext>
            </a:extLst>
          </p:cNvPr>
          <p:cNvSpPr/>
          <p:nvPr/>
        </p:nvSpPr>
        <p:spPr>
          <a:xfrm>
            <a:off x="3548219" y="1391701"/>
            <a:ext cx="1468368" cy="2983831"/>
          </a:xfrm>
          <a:custGeom>
            <a:avLst/>
            <a:gdLst>
              <a:gd name="csX0" fmla="*/ 178031 w 1468368"/>
              <a:gd name="csY0" fmla="*/ 2983831 h 2983831"/>
              <a:gd name="csX1" fmla="*/ 33652 w 1468368"/>
              <a:gd name="csY1" fmla="*/ 2005263 h 2983831"/>
              <a:gd name="csX2" fmla="*/ 739505 w 1468368"/>
              <a:gd name="csY2" fmla="*/ 1315452 h 2983831"/>
              <a:gd name="csX3" fmla="*/ 1381189 w 1468368"/>
              <a:gd name="csY3" fmla="*/ 561473 h 2983831"/>
              <a:gd name="csX4" fmla="*/ 1445358 w 1468368"/>
              <a:gd name="csY4" fmla="*/ 0 h 29838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68368" h="2983831">
                <a:moveTo>
                  <a:pt x="178031" y="2983831"/>
                </a:moveTo>
                <a:cubicBezTo>
                  <a:pt x="59052" y="2633578"/>
                  <a:pt x="-59927" y="2283326"/>
                  <a:pt x="33652" y="2005263"/>
                </a:cubicBezTo>
                <a:cubicBezTo>
                  <a:pt x="127231" y="1727200"/>
                  <a:pt x="514915" y="1556084"/>
                  <a:pt x="739505" y="1315452"/>
                </a:cubicBezTo>
                <a:cubicBezTo>
                  <a:pt x="964095" y="1074820"/>
                  <a:pt x="1263547" y="780715"/>
                  <a:pt x="1381189" y="561473"/>
                </a:cubicBezTo>
                <a:cubicBezTo>
                  <a:pt x="1498831" y="342231"/>
                  <a:pt x="1472094" y="171115"/>
                  <a:pt x="1445358" y="0"/>
                </a:cubicBezTo>
              </a:path>
            </a:pathLst>
          </a:custGeom>
          <a:noFill/>
          <a:ln w="57150">
            <a:solidFill>
              <a:srgbClr val="68D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A633377-FF6E-8A8C-7D62-A1B8FCE6C2E3}"/>
              </a:ext>
            </a:extLst>
          </p:cNvPr>
          <p:cNvSpPr/>
          <p:nvPr/>
        </p:nvSpPr>
        <p:spPr>
          <a:xfrm>
            <a:off x="5397894" y="4375532"/>
            <a:ext cx="2303999" cy="1421982"/>
          </a:xfrm>
          <a:custGeom>
            <a:avLst/>
            <a:gdLst>
              <a:gd name="csX0" fmla="*/ 0 w 721895"/>
              <a:gd name="csY0" fmla="*/ 0 h 1235242"/>
              <a:gd name="csX1" fmla="*/ 721895 w 721895"/>
              <a:gd name="csY1" fmla="*/ 1235242 h 1235242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721895" h="1235242">
                <a:moveTo>
                  <a:pt x="0" y="0"/>
                </a:moveTo>
                <a:cubicBezTo>
                  <a:pt x="156410" y="453189"/>
                  <a:pt x="312821" y="906379"/>
                  <a:pt x="721895" y="1235242"/>
                </a:cubicBezTo>
              </a:path>
            </a:pathLst>
          </a:custGeom>
          <a:noFill/>
          <a:ln w="57150">
            <a:solidFill>
              <a:srgbClr val="D58C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4BB931C-7E34-5E6D-896B-4EFA538B3196}"/>
              </a:ext>
            </a:extLst>
          </p:cNvPr>
          <p:cNvSpPr/>
          <p:nvPr/>
        </p:nvSpPr>
        <p:spPr>
          <a:xfrm>
            <a:off x="4539061" y="1620253"/>
            <a:ext cx="867129" cy="2743200"/>
          </a:xfrm>
          <a:custGeom>
            <a:avLst/>
            <a:gdLst>
              <a:gd name="csX0" fmla="*/ 867129 w 867129"/>
              <a:gd name="csY0" fmla="*/ 2743200 h 2743200"/>
              <a:gd name="csX1" fmla="*/ 113150 w 867129"/>
              <a:gd name="csY1" fmla="*/ 1283368 h 2743200"/>
              <a:gd name="csX2" fmla="*/ 16897 w 867129"/>
              <a:gd name="csY2" fmla="*/ 0 h 2743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67129" h="2743200">
                <a:moveTo>
                  <a:pt x="867129" y="2743200"/>
                </a:moveTo>
                <a:cubicBezTo>
                  <a:pt x="560992" y="2241884"/>
                  <a:pt x="254855" y="1740568"/>
                  <a:pt x="113150" y="1283368"/>
                </a:cubicBezTo>
                <a:cubicBezTo>
                  <a:pt x="-28555" y="826168"/>
                  <a:pt x="-5829" y="413084"/>
                  <a:pt x="16897" y="0"/>
                </a:cubicBezTo>
              </a:path>
            </a:pathLst>
          </a:custGeom>
          <a:noFill/>
          <a:ln w="57150">
            <a:solidFill>
              <a:srgbClr val="68D8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702DCBB-20ED-DBEA-E8F2-7420A3FF0F50}"/>
              </a:ext>
            </a:extLst>
          </p:cNvPr>
          <p:cNvSpPr txBox="1">
            <a:spLocks/>
          </p:cNvSpPr>
          <p:nvPr/>
        </p:nvSpPr>
        <p:spPr>
          <a:xfrm>
            <a:off x="7206879" y="1564962"/>
            <a:ext cx="4146921" cy="274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68D8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Atmospheric temperature profile </a:t>
            </a:r>
          </a:p>
          <a:p>
            <a:r>
              <a:rPr lang="en-US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=</a:t>
            </a:r>
          </a:p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boundary condition for interior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0E1799-EFE8-2129-9EA4-07A9BA7A0331}"/>
              </a:ext>
            </a:extLst>
          </p:cNvPr>
          <p:cNvCxnSpPr>
            <a:cxnSpLocks/>
          </p:cNvCxnSpPr>
          <p:nvPr/>
        </p:nvCxnSpPr>
        <p:spPr>
          <a:xfrm flipH="1">
            <a:off x="5727032" y="2786480"/>
            <a:ext cx="1608184" cy="93633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BCBA59-3B63-77E2-B448-680837D0CE39}"/>
              </a:ext>
            </a:extLst>
          </p:cNvPr>
          <p:cNvSpPr txBox="1"/>
          <p:nvPr/>
        </p:nvSpPr>
        <p:spPr>
          <a:xfrm>
            <a:off x="258623" y="5461694"/>
            <a:ext cx="2343983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John Allen</a:t>
            </a:r>
          </a:p>
        </p:txBody>
      </p:sp>
    </p:spTree>
    <p:extLst>
      <p:ext uri="{BB962C8B-B14F-4D97-AF65-F5344CB8AC3E}">
        <p14:creationId xmlns:p14="http://schemas.microsoft.com/office/powerpoint/2010/main" val="284849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139DA9-06AC-085C-5149-74ACDB0483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5661F-8028-428B-278B-7EFB38C5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keeps you up at night?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91F53-8541-EEA5-B806-C44C33BE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F42AC-F334-E9F1-307A-FC551B8A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3B512-E976-0EEF-6077-0FCC460D411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8200" y="2871113"/>
            <a:ext cx="10515600" cy="553998"/>
          </a:xfrm>
          <a:prstGeom prst="rect">
            <a:avLst/>
          </a:prstGeom>
          <a:noFill/>
        </p:spPr>
        <p:txBody>
          <a:bodyPr vertOverflow="overflow" vert="horz" wrap="square" tIns="0" bIns="0" rtlCol="0" anchor="t">
            <a:spAutoFit/>
          </a:bodyPr>
          <a:lstStyle/>
          <a:p>
            <a:pPr algn="l"/>
            <a:r>
              <a:rPr lang="en-GB" sz="3600" b="1" dirty="0">
                <a:solidFill>
                  <a:srgbClr val="C55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2. Do we know solubilities/miscibility well enough?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DF343-FD7F-F78E-4993-3A3F8883E0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8200" y="2034986"/>
            <a:ext cx="10515600" cy="553998"/>
          </a:xfrm>
          <a:prstGeom prst="rect">
            <a:avLst/>
          </a:prstGeom>
          <a:noFill/>
        </p:spPr>
        <p:txBody>
          <a:bodyPr vertOverflow="overflow" vert="horz" wrap="square" tIns="0" bIns="0" rtlCol="0" anchor="t">
            <a:spAutoFit/>
          </a:bodyPr>
          <a:lstStyle/>
          <a:p>
            <a:r>
              <a:rPr lang="en-GB" sz="3600" b="1" dirty="0">
                <a:solidFill>
                  <a:srgbClr val="F7E3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 Do we know enough about atmospheric processes?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EC437-6D4F-2353-3783-40AA37A626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3707240"/>
            <a:ext cx="10515600" cy="553998"/>
          </a:xfrm>
          <a:prstGeom prst="rect">
            <a:avLst/>
          </a:prstGeom>
          <a:noFill/>
        </p:spPr>
        <p:txBody>
          <a:bodyPr vertOverflow="overflow" vert="horz" wrap="square" tIns="0" bIns="0" rtlCol="0" anchor="t">
            <a:spAutoFit/>
          </a:bodyPr>
          <a:lstStyle/>
          <a:p>
            <a:r>
              <a:rPr lang="en-GB" sz="3600" b="1" dirty="0">
                <a:solidFill>
                  <a:srgbClr val="A3A0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 What’s up with iron cores?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0D93-F146-56A4-4B92-EC17E3D6F0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8200" y="4543367"/>
            <a:ext cx="10515600" cy="553998"/>
          </a:xfrm>
          <a:prstGeom prst="rect">
            <a:avLst/>
          </a:prstGeom>
          <a:noFill/>
        </p:spPr>
        <p:txBody>
          <a:bodyPr vertOverflow="overflow" vert="horz" wrap="square" tIns="0" bIns="0" rtlCol="0" anchor="t">
            <a:spAutoFit/>
          </a:bodyPr>
          <a:lstStyle/>
          <a:p>
            <a:pPr algn="l"/>
            <a:r>
              <a:rPr lang="en-GB" sz="36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4. All of it.</a:t>
            </a:r>
          </a:p>
        </p:txBody>
      </p:sp>
    </p:spTree>
    <p:extLst>
      <p:ext uri="{BB962C8B-B14F-4D97-AF65-F5344CB8AC3E}">
        <p14:creationId xmlns:p14="http://schemas.microsoft.com/office/powerpoint/2010/main" val="306863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A6ECF-FC5E-4801-780A-C4CC23DC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2EB0-7F74-00A0-4A1A-06914E31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5B0F0"/>
                </a:solidFill>
              </a:rPr>
              <a:t>Aerosols</a:t>
            </a:r>
            <a:r>
              <a:rPr lang="en-GB" dirty="0"/>
              <a:t> impact interior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7776A-FE0E-95F9-BE35-99A9EC29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38D0C-16DF-F2ED-1B57-4F1C4AF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68ECD4-4780-644D-3730-C8676789C590}"/>
              </a:ext>
            </a:extLst>
          </p:cNvPr>
          <p:cNvGrpSpPr/>
          <p:nvPr/>
        </p:nvGrpSpPr>
        <p:grpSpPr>
          <a:xfrm>
            <a:off x="12380648" y="-208403"/>
            <a:ext cx="2136419" cy="2120400"/>
            <a:chOff x="7515926" y="3847410"/>
            <a:chExt cx="2136419" cy="21204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46D035-7E69-2316-29AA-5094AC878C63}"/>
                </a:ext>
              </a:extLst>
            </p:cNvPr>
            <p:cNvGrpSpPr/>
            <p:nvPr/>
          </p:nvGrpSpPr>
          <p:grpSpPr>
            <a:xfrm>
              <a:off x="7531946" y="3847410"/>
              <a:ext cx="2120399" cy="2120399"/>
              <a:chOff x="38100" y="23812"/>
              <a:chExt cx="812926" cy="812926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BA892D0-C595-D4F7-700F-E7AF8BB23B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00" y="23812"/>
                <a:ext cx="812926" cy="81292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27FFF"/>
                  </a:gs>
                  <a:gs pos="100000">
                    <a:srgbClr val="7030A0"/>
                  </a:gs>
                </a:gsLst>
                <a:lin ang="0"/>
              </a:gra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7D3521-6AFC-6E89-C26C-D703975F11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028" tIns="46028" rIns="46028" bIns="46028" rtlCol="0" anchor="ctr"/>
              <a:lstStyle/>
              <a:p>
                <a:pPr algn="ctr">
                  <a:lnSpc>
                    <a:spcPts val="2576"/>
                  </a:lnSpc>
                </a:pPr>
                <a:endParaRPr/>
              </a:p>
            </p:txBody>
          </p:sp>
        </p:grp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D520A6EA-27E2-4855-24A0-45F125ED5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5926" y="3847410"/>
              <a:ext cx="2120400" cy="2120400"/>
            </a:xfrm>
            <a:prstGeom prst="ellipse">
              <a:avLst/>
            </a:prstGeom>
            <a:blipFill>
              <a:blip r:embed="rId2"/>
              <a:srcRect/>
              <a:stretch>
                <a:fillRect l="-64454" t="-19723" r="-147518" b="-216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EAA8E440-FD1C-05DD-5744-9DD97F521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9494" y="4544958"/>
              <a:ext cx="725301" cy="725301"/>
            </a:xfrm>
            <a:custGeom>
              <a:avLst/>
              <a:gdLst/>
              <a:ahLst/>
              <a:cxnLst/>
              <a:rect l="l" t="t" r="r" b="b"/>
              <a:pathLst>
                <a:path w="3853539" h="3853539">
                  <a:moveTo>
                    <a:pt x="0" y="0"/>
                  </a:moveTo>
                  <a:lnTo>
                    <a:pt x="3853539" y="0"/>
                  </a:lnTo>
                  <a:lnTo>
                    <a:pt x="3853539" y="3853539"/>
                  </a:lnTo>
                  <a:lnTo>
                    <a:pt x="0" y="3853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47" name="Freeform 17">
            <a:extLst>
              <a:ext uri="{FF2B5EF4-FFF2-40B4-BE49-F238E27FC236}">
                <a16:creationId xmlns:a16="http://schemas.microsoft.com/office/drawing/2014/main" id="{291EEE69-DBFF-EDF2-2410-656FD801C6C6}"/>
              </a:ext>
            </a:extLst>
          </p:cNvPr>
          <p:cNvSpPr>
            <a:spLocks noChangeAspect="1"/>
          </p:cNvSpPr>
          <p:nvPr/>
        </p:nvSpPr>
        <p:spPr>
          <a:xfrm rot="4994780" flipV="1">
            <a:off x="1039685" y="1419184"/>
            <a:ext cx="1132033" cy="809954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FD1746-5E30-C394-9B30-4285370DDC15}"/>
              </a:ext>
            </a:extLst>
          </p:cNvPr>
          <p:cNvSpPr txBox="1"/>
          <p:nvPr/>
        </p:nvSpPr>
        <p:spPr>
          <a:xfrm>
            <a:off x="377091" y="2710744"/>
            <a:ext cx="41333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5B0F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haze </a:t>
            </a: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vs</a:t>
            </a:r>
          </a:p>
          <a:p>
            <a:pPr algn="ctr"/>
            <a:r>
              <a:rPr lang="en-GB" sz="3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3200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less haze</a:t>
            </a:r>
            <a:r>
              <a:rPr lang="en-GB" sz="3200" dirty="0">
                <a:solidFill>
                  <a:srgbClr val="05B0F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leads to</a:t>
            </a:r>
            <a:r>
              <a:rPr lang="en-GB" sz="3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GB" sz="3200" dirty="0">
                <a:solidFill>
                  <a:srgbClr val="05B0F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colder, denser interior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942AF2-D6D3-5DB1-A574-D7DC916AF132}"/>
              </a:ext>
            </a:extLst>
          </p:cNvPr>
          <p:cNvGrpSpPr/>
          <p:nvPr/>
        </p:nvGrpSpPr>
        <p:grpSpPr>
          <a:xfrm>
            <a:off x="4467340" y="1800248"/>
            <a:ext cx="4186177" cy="4186177"/>
            <a:chOff x="5313779" y="1528797"/>
            <a:chExt cx="4186177" cy="41861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B4FE44-6117-7113-B75B-20ED0BD6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3779" y="1528797"/>
              <a:ext cx="4186177" cy="418617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82F5F5-502D-FF5F-8410-89BB96F300AB}"/>
                </a:ext>
              </a:extLst>
            </p:cNvPr>
            <p:cNvSpPr/>
            <p:nvPr/>
          </p:nvSpPr>
          <p:spPr>
            <a:xfrm>
              <a:off x="7363476" y="4753830"/>
              <a:ext cx="566057" cy="582666"/>
            </a:xfrm>
            <a:prstGeom prst="ellipse">
              <a:avLst/>
            </a:prstGeom>
            <a:noFill/>
            <a:ln w="38100">
              <a:solidFill>
                <a:srgbClr val="05B0F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3A04C9-2D68-934A-6FC7-5DEDD836DE20}"/>
                </a:ext>
              </a:extLst>
            </p:cNvPr>
            <p:cNvSpPr/>
            <p:nvPr/>
          </p:nvSpPr>
          <p:spPr>
            <a:xfrm>
              <a:off x="8713151" y="4750528"/>
              <a:ext cx="566057" cy="5826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14789DB-5737-5049-EA2B-ADAD592412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9404" y="4170538"/>
              <a:ext cx="330531" cy="583292"/>
            </a:xfrm>
            <a:prstGeom prst="straightConnector1">
              <a:avLst/>
            </a:prstGeom>
            <a:ln w="76200">
              <a:solidFill>
                <a:srgbClr val="05B0F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78E48CB-7EF4-7BA0-B24D-8C36DE520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1495" y="4294433"/>
              <a:ext cx="284007" cy="474897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8CE96EA-F4C3-A4C4-5BA7-683A28E1D5A1}"/>
              </a:ext>
            </a:extLst>
          </p:cNvPr>
          <p:cNvSpPr txBox="1">
            <a:spLocks/>
          </p:cNvSpPr>
          <p:nvPr/>
        </p:nvSpPr>
        <p:spPr>
          <a:xfrm>
            <a:off x="4456967" y="5806351"/>
            <a:ext cx="2594793" cy="76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Nixon+2024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5F3CC-3874-822A-4CE9-37E4A3B4DEA7}"/>
              </a:ext>
            </a:extLst>
          </p:cNvPr>
          <p:cNvSpPr txBox="1"/>
          <p:nvPr/>
        </p:nvSpPr>
        <p:spPr>
          <a:xfrm>
            <a:off x="9277354" y="3203186"/>
            <a:ext cx="2343983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Jacob Ayre</a:t>
            </a:r>
          </a:p>
        </p:txBody>
      </p:sp>
    </p:spTree>
    <p:extLst>
      <p:ext uri="{BB962C8B-B14F-4D97-AF65-F5344CB8AC3E}">
        <p14:creationId xmlns:p14="http://schemas.microsoft.com/office/powerpoint/2010/main" val="108531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2FF5C3-B2CC-B9E2-4812-CB4BBEC75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A8F7A-C40D-7E7A-EF9B-16A0A464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5B0F0"/>
                </a:solidFill>
              </a:rPr>
              <a:t>Aerosols</a:t>
            </a:r>
            <a:r>
              <a:rPr lang="en-GB" dirty="0"/>
              <a:t> – multiple ways of inferring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CEE25-5E8E-CCC5-6DED-453C7D0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0E89-CC6D-1962-041A-CC28D287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C405BB-33DB-6BB3-86B6-9D4D84264BDD}"/>
              </a:ext>
            </a:extLst>
          </p:cNvPr>
          <p:cNvGrpSpPr/>
          <p:nvPr/>
        </p:nvGrpSpPr>
        <p:grpSpPr>
          <a:xfrm>
            <a:off x="406292" y="1699834"/>
            <a:ext cx="5749669" cy="2284337"/>
            <a:chOff x="2987540" y="4562352"/>
            <a:chExt cx="5749669" cy="22843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6C5C45-31C5-A826-C298-33E7F8F7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094" y="4562352"/>
              <a:ext cx="2731427" cy="197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0FB682-DDC3-D2F6-86C7-18CCAA8B43EC}"/>
                </a:ext>
              </a:extLst>
            </p:cNvPr>
            <p:cNvSpPr txBox="1"/>
            <p:nvPr/>
          </p:nvSpPr>
          <p:spPr>
            <a:xfrm>
              <a:off x="2987540" y="6538912"/>
              <a:ext cx="5749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1214 b, Kempton+2023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F1B17B-8F51-5C43-2B64-BF67563E8E6C}"/>
              </a:ext>
            </a:extLst>
          </p:cNvPr>
          <p:cNvSpPr txBox="1"/>
          <p:nvPr/>
        </p:nvSpPr>
        <p:spPr>
          <a:xfrm>
            <a:off x="199788" y="4015921"/>
            <a:ext cx="32875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Measure the energy budget from infrared phase curve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E23AD-16C4-B04A-F5CE-5139FE69CCD8}"/>
              </a:ext>
            </a:extLst>
          </p:cNvPr>
          <p:cNvGrpSpPr>
            <a:grpSpLocks noChangeAspect="1"/>
          </p:cNvGrpSpPr>
          <p:nvPr/>
        </p:nvGrpSpPr>
        <p:grpSpPr>
          <a:xfrm>
            <a:off x="5765317" y="2073775"/>
            <a:ext cx="5749669" cy="1910396"/>
            <a:chOff x="4560774" y="3300843"/>
            <a:chExt cx="4943600" cy="1642570"/>
          </a:xfrm>
        </p:grpSpPr>
        <p:pic>
          <p:nvPicPr>
            <p:cNvPr id="10" name="Picture 9" descr="A graph of different types of solar and steam atmosphere&#10;&#10;Description automatically generated">
              <a:extLst>
                <a:ext uri="{FF2B5EF4-FFF2-40B4-BE49-F238E27FC236}">
                  <a16:creationId xmlns:a16="http://schemas.microsoft.com/office/drawing/2014/main" id="{B87E5310-327D-4026-4587-82CC66842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4" t="45836"/>
            <a:stretch>
              <a:fillRect/>
            </a:stretch>
          </p:blipFill>
          <p:spPr>
            <a:xfrm>
              <a:off x="4591013" y="3300843"/>
              <a:ext cx="4684189" cy="13506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4B43F3-6069-4233-71C2-2B6F8E46612B}"/>
                </a:ext>
              </a:extLst>
            </p:cNvPr>
            <p:cNvSpPr txBox="1"/>
            <p:nvPr/>
          </p:nvSpPr>
          <p:spPr>
            <a:xfrm>
              <a:off x="4560774" y="4635636"/>
              <a:ext cx="494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1214 b, Gao+2023, Kempton+2023, Kreidberg+2014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0B4149F-FE3B-A2C5-3187-B306BB86B05A}"/>
              </a:ext>
            </a:extLst>
          </p:cNvPr>
          <p:cNvSpPr txBox="1"/>
          <p:nvPr/>
        </p:nvSpPr>
        <p:spPr>
          <a:xfrm>
            <a:off x="4838978" y="1550555"/>
            <a:ext cx="7353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Very precisely flat near-IR transmission spectrum</a:t>
            </a:r>
          </a:p>
        </p:txBody>
      </p:sp>
      <p:pic>
        <p:nvPicPr>
          <p:cNvPr id="15" name="Picture 14" descr="A graph of a cloud&#10;&#10;AI-generated content may be incorrect.">
            <a:extLst>
              <a:ext uri="{FF2B5EF4-FFF2-40B4-BE49-F238E27FC236}">
                <a16:creationId xmlns:a16="http://schemas.microsoft.com/office/drawing/2014/main" id="{547C8A19-21A0-DE95-9BF8-AF96AA3B1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527" y="4125851"/>
            <a:ext cx="3287542" cy="23022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4F68CA-C53E-4E1A-6A67-4615D17F8ECC}"/>
              </a:ext>
            </a:extLst>
          </p:cNvPr>
          <p:cNvSpPr txBox="1"/>
          <p:nvPr/>
        </p:nvSpPr>
        <p:spPr>
          <a:xfrm>
            <a:off x="7394737" y="4708418"/>
            <a:ext cx="3287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68D8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Observe spectral features from clouds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544A1-8384-363A-4A3A-33E662C21D6F}"/>
              </a:ext>
            </a:extLst>
          </p:cNvPr>
          <p:cNvSpPr txBox="1"/>
          <p:nvPr/>
        </p:nvSpPr>
        <p:spPr>
          <a:xfrm>
            <a:off x="4054297" y="6445168"/>
            <a:ext cx="5749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WASP-17 b, Grant+2023</a:t>
            </a:r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3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172CC-1868-10C3-ECA0-7ECA1204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431BB6C-CE58-AFD4-3342-97E5A5BE1599}"/>
              </a:ext>
            </a:extLst>
          </p:cNvPr>
          <p:cNvSpPr/>
          <p:nvPr/>
        </p:nvSpPr>
        <p:spPr>
          <a:xfrm>
            <a:off x="0" y="1587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27D4F-CB06-0A39-45D2-37A89EA9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u="sng" dirty="0">
                <a:solidFill>
                  <a:srgbClr val="E37D6A"/>
                </a:solidFill>
              </a:rPr>
              <a:t>Convection</a:t>
            </a:r>
            <a:r>
              <a:rPr lang="en-GB" dirty="0"/>
              <a:t> affects the atmosphere-interior temperature gradient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DC57C-64C4-33AC-B49B-FDC5FD4F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AA5A3-93D5-5082-7460-56439A50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1B17F0-F5B7-D01A-CE1B-E2D72F86B58E}"/>
              </a:ext>
            </a:extLst>
          </p:cNvPr>
          <p:cNvGrpSpPr/>
          <p:nvPr/>
        </p:nvGrpSpPr>
        <p:grpSpPr>
          <a:xfrm>
            <a:off x="5860304" y="1123817"/>
            <a:ext cx="2808254" cy="2834734"/>
            <a:chOff x="686570" y="1130960"/>
            <a:chExt cx="3944758" cy="38847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00DAF4-E643-E22C-669D-8F96A5AC2901}"/>
                </a:ext>
              </a:extLst>
            </p:cNvPr>
            <p:cNvGrpSpPr/>
            <p:nvPr/>
          </p:nvGrpSpPr>
          <p:grpSpPr>
            <a:xfrm>
              <a:off x="686570" y="2348246"/>
              <a:ext cx="2725811" cy="2667489"/>
              <a:chOff x="2904278" y="1071998"/>
              <a:chExt cx="2725811" cy="2667489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1463EC5-00AA-F147-36A1-68B850071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3758" y="1071998"/>
                <a:ext cx="0" cy="2046514"/>
              </a:xfrm>
              <a:prstGeom prst="straightConnector1">
                <a:avLst/>
              </a:prstGeom>
              <a:ln w="57150">
                <a:solidFill>
                  <a:srgbClr val="6BCE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ABA7A99-84B9-EB6D-D895-FBDB02C28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3758" y="3013166"/>
                <a:ext cx="2216331" cy="0"/>
              </a:xfrm>
              <a:prstGeom prst="straightConnector1">
                <a:avLst/>
              </a:prstGeom>
              <a:ln w="57150">
                <a:solidFill>
                  <a:srgbClr val="6BCE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35CCA07A-3521-1A83-B152-09130FC58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4278" y="1736026"/>
                <a:ext cx="413690" cy="62097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0" i="0" kern="1200">
                    <a:solidFill>
                      <a:schemeClr val="bg1"/>
                    </a:solidFill>
                    <a:latin typeface="Impact" panose="020B0806030902050204" pitchFamily="34" charset="0"/>
                    <a:ea typeface="+mj-ea"/>
                    <a:cs typeface="Futura" panose="020B0602020204020303" pitchFamily="34" charset="-79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6BCEFF"/>
                    </a:solidFill>
                    <a:latin typeface="Helvetica Neue Condensed Black" panose="02000503000000020004" pitchFamily="2" charset="0"/>
                    <a:ea typeface="Helvetica Neue Condensed Black" panose="02000503000000020004" pitchFamily="2" charset="0"/>
                    <a:cs typeface="Helvetica Neue Condensed Black" panose="02000503000000020004" pitchFamily="2" charset="0"/>
                  </a:rPr>
                  <a:t>P</a:t>
                </a:r>
              </a:p>
            </p:txBody>
          </p:sp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CF6C5AE1-B47B-0BDA-1F48-C4ACF3881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5078" y="3118512"/>
                <a:ext cx="413690" cy="62097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0" i="0" kern="1200">
                    <a:solidFill>
                      <a:schemeClr val="bg1"/>
                    </a:solidFill>
                    <a:latin typeface="Impact" panose="020B0806030902050204" pitchFamily="34" charset="0"/>
                    <a:ea typeface="+mj-ea"/>
                    <a:cs typeface="Futura" panose="020B0602020204020303" pitchFamily="34" charset="-79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6BCEFF"/>
                    </a:solidFill>
                    <a:latin typeface="Helvetica Neue Condensed Black" panose="02000503000000020004" pitchFamily="2" charset="0"/>
                    <a:ea typeface="Helvetica Neue Condensed Black" panose="02000503000000020004" pitchFamily="2" charset="0"/>
                    <a:cs typeface="Helvetica Neue Condensed Black" panose="02000503000000020004" pitchFamily="2" charset="0"/>
                  </a:rPr>
                  <a:t>T</a:t>
                </a:r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69948D9-FF23-A079-7F30-B2C0B1D84176}"/>
                </a:ext>
              </a:extLst>
            </p:cNvPr>
            <p:cNvSpPr/>
            <p:nvPr/>
          </p:nvSpPr>
          <p:spPr>
            <a:xfrm rot="10800000">
              <a:off x="1548432" y="1130960"/>
              <a:ext cx="2721738" cy="2791877"/>
            </a:xfrm>
            <a:prstGeom prst="arc">
              <a:avLst/>
            </a:prstGeom>
            <a:ln w="57150">
              <a:solidFill>
                <a:srgbClr val="D27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F2A47021-052F-1DCF-1507-42EF55A862BA}"/>
                </a:ext>
              </a:extLst>
            </p:cNvPr>
            <p:cNvSpPr txBox="1">
              <a:spLocks/>
            </p:cNvSpPr>
            <p:nvPr/>
          </p:nvSpPr>
          <p:spPr>
            <a:xfrm>
              <a:off x="1254083" y="1711733"/>
              <a:ext cx="3377245" cy="6868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i="0" kern="120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Futura" panose="020B0602020204020303" pitchFamily="34" charset="-79"/>
                </a:defRPr>
              </a:lvl1pPr>
            </a:lstStyle>
            <a:p>
              <a:pPr algn="l"/>
              <a:r>
                <a:rPr lang="en-US" sz="2400" b="1" dirty="0">
                  <a:solidFill>
                    <a:srgbClr val="D27FFF"/>
                  </a:solidFill>
                  <a:latin typeface="Helvetica Neue Condensed Black" panose="02000503000000020004" pitchFamily="2" charset="0"/>
                  <a:ea typeface="Helvetica Neue Condensed Black" panose="02000503000000020004" pitchFamily="2" charset="0"/>
                  <a:cs typeface="Helvetica Neue Condensed Black" panose="02000503000000020004" pitchFamily="2" charset="0"/>
                </a:rPr>
                <a:t>Dry convection?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2717DE-D01A-ADBD-1370-AA3F62A5F881}"/>
              </a:ext>
            </a:extLst>
          </p:cNvPr>
          <p:cNvGrpSpPr/>
          <p:nvPr/>
        </p:nvGrpSpPr>
        <p:grpSpPr>
          <a:xfrm>
            <a:off x="3905924" y="3609924"/>
            <a:ext cx="3182140" cy="2826142"/>
            <a:chOff x="7415337" y="-133513"/>
            <a:chExt cx="4469956" cy="3873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223A6D-59E4-26CA-2109-5ADBE06146DF}"/>
                </a:ext>
              </a:extLst>
            </p:cNvPr>
            <p:cNvGrpSpPr/>
            <p:nvPr/>
          </p:nvGrpSpPr>
          <p:grpSpPr>
            <a:xfrm>
              <a:off x="7415337" y="1071998"/>
              <a:ext cx="2725811" cy="2667489"/>
              <a:chOff x="2904278" y="1071998"/>
              <a:chExt cx="2725811" cy="266748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8B4A420-DC20-EDA1-B1B8-5874C7456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3758" y="1071998"/>
                <a:ext cx="0" cy="2046514"/>
              </a:xfrm>
              <a:prstGeom prst="straightConnector1">
                <a:avLst/>
              </a:prstGeom>
              <a:ln w="57150">
                <a:solidFill>
                  <a:srgbClr val="6BCE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04286E7-430D-308B-8D2C-FC08F83A1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3758" y="3013166"/>
                <a:ext cx="2216331" cy="0"/>
              </a:xfrm>
              <a:prstGeom prst="straightConnector1">
                <a:avLst/>
              </a:prstGeom>
              <a:ln w="57150">
                <a:solidFill>
                  <a:srgbClr val="6BCE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375B876E-82F5-B86F-1F21-5D61DC749A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4278" y="1736026"/>
                <a:ext cx="413690" cy="62097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0" i="0" kern="1200">
                    <a:solidFill>
                      <a:schemeClr val="bg1"/>
                    </a:solidFill>
                    <a:latin typeface="Impact" panose="020B0806030902050204" pitchFamily="34" charset="0"/>
                    <a:ea typeface="+mj-ea"/>
                    <a:cs typeface="Futura" panose="020B0602020204020303" pitchFamily="34" charset="-79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6BCEFF"/>
                    </a:solidFill>
                    <a:latin typeface="Helvetica Neue Condensed Black" panose="02000503000000020004" pitchFamily="2" charset="0"/>
                    <a:ea typeface="Helvetica Neue Condensed Black" panose="02000503000000020004" pitchFamily="2" charset="0"/>
                    <a:cs typeface="Helvetica Neue Condensed Black" panose="02000503000000020004" pitchFamily="2" charset="0"/>
                  </a:rPr>
                  <a:t>P</a:t>
                </a:r>
              </a:p>
            </p:txBody>
          </p: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0E043006-AC39-18C2-AE39-91FDBDE2AF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5078" y="3118512"/>
                <a:ext cx="413690" cy="62097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0" i="0" kern="1200">
                    <a:solidFill>
                      <a:schemeClr val="bg1"/>
                    </a:solidFill>
                    <a:latin typeface="Impact" panose="020B0806030902050204" pitchFamily="34" charset="0"/>
                    <a:ea typeface="+mj-ea"/>
                    <a:cs typeface="Futura" panose="020B0602020204020303" pitchFamily="34" charset="-79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6BCEFF"/>
                    </a:solidFill>
                    <a:latin typeface="Helvetica Neue Condensed Black" panose="02000503000000020004" pitchFamily="2" charset="0"/>
                    <a:ea typeface="Helvetica Neue Condensed Black" panose="02000503000000020004" pitchFamily="2" charset="0"/>
                    <a:cs typeface="Helvetica Neue Condensed Black" panose="02000503000000020004" pitchFamily="2" charset="0"/>
                  </a:rPr>
                  <a:t>T</a:t>
                </a:r>
              </a:p>
            </p:txBody>
          </p:sp>
        </p:grp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0E48790-6C89-5BE2-35BE-5791DB8CF9F6}"/>
                </a:ext>
              </a:extLst>
            </p:cNvPr>
            <p:cNvSpPr/>
            <p:nvPr/>
          </p:nvSpPr>
          <p:spPr>
            <a:xfrm rot="13020102">
              <a:off x="8467909" y="-133513"/>
              <a:ext cx="2832360" cy="3070841"/>
            </a:xfrm>
            <a:prstGeom prst="arc">
              <a:avLst>
                <a:gd name="adj1" fmla="val 16283279"/>
                <a:gd name="adj2" fmla="val 19564634"/>
              </a:avLst>
            </a:prstGeom>
            <a:ln w="57150">
              <a:solidFill>
                <a:srgbClr val="D27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4B25AB54-3537-6030-2239-BCA4E40998E2}"/>
                </a:ext>
              </a:extLst>
            </p:cNvPr>
            <p:cNvSpPr txBox="1">
              <a:spLocks/>
            </p:cNvSpPr>
            <p:nvPr/>
          </p:nvSpPr>
          <p:spPr>
            <a:xfrm>
              <a:off x="8020607" y="540787"/>
              <a:ext cx="3864686" cy="667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i="0" kern="1200">
                  <a:solidFill>
                    <a:schemeClr val="bg1"/>
                  </a:solidFill>
                  <a:latin typeface="Impact" panose="020B0806030902050204" pitchFamily="34" charset="0"/>
                  <a:ea typeface="+mj-ea"/>
                  <a:cs typeface="Futura" panose="020B0602020204020303" pitchFamily="34" charset="-79"/>
                </a:defRPr>
              </a:lvl1pPr>
            </a:lstStyle>
            <a:p>
              <a:pPr algn="l"/>
              <a:r>
                <a:rPr lang="en-US" sz="2400" b="1" dirty="0">
                  <a:solidFill>
                    <a:srgbClr val="D27FFF"/>
                  </a:solidFill>
                  <a:latin typeface="Helvetica Neue Condensed Black" panose="02000503000000020004" pitchFamily="2" charset="0"/>
                  <a:ea typeface="Helvetica Neue Condensed Black" panose="02000503000000020004" pitchFamily="2" charset="0"/>
                  <a:cs typeface="Helvetica Neue Condensed Black" panose="02000503000000020004" pitchFamily="2" charset="0"/>
                </a:rPr>
                <a:t>Moist convection?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302B66-A7F3-0210-B7BC-2B53E1A458EC}"/>
              </a:ext>
            </a:extLst>
          </p:cNvPr>
          <p:cNvGrpSpPr/>
          <p:nvPr/>
        </p:nvGrpSpPr>
        <p:grpSpPr>
          <a:xfrm>
            <a:off x="7918853" y="3656847"/>
            <a:ext cx="2594793" cy="2781005"/>
            <a:chOff x="2904278" y="3067757"/>
            <a:chExt cx="3644909" cy="3811144"/>
          </a:xfrm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FB52819-AD16-AA4F-6C19-5DF3633ABA38}"/>
                </a:ext>
              </a:extLst>
            </p:cNvPr>
            <p:cNvSpPr/>
            <p:nvPr/>
          </p:nvSpPr>
          <p:spPr>
            <a:xfrm rot="10800000">
              <a:off x="3827449" y="3067757"/>
              <a:ext cx="2721738" cy="2791877"/>
            </a:xfrm>
            <a:prstGeom prst="arc">
              <a:avLst>
                <a:gd name="adj1" fmla="val 18306648"/>
                <a:gd name="adj2" fmla="val 0"/>
              </a:avLst>
            </a:prstGeom>
            <a:ln w="57150">
              <a:solidFill>
                <a:srgbClr val="D27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2DECBB5-DBF3-ADC6-4645-8EB2C5295062}"/>
                </a:ext>
              </a:extLst>
            </p:cNvPr>
            <p:cNvGrpSpPr/>
            <p:nvPr/>
          </p:nvGrpSpPr>
          <p:grpSpPr>
            <a:xfrm>
              <a:off x="2904278" y="3417745"/>
              <a:ext cx="3569183" cy="3461156"/>
              <a:chOff x="2904278" y="3417745"/>
              <a:chExt cx="3569183" cy="346115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532E1B3-B08D-1E46-5491-7C1BE57ECBA4}"/>
                  </a:ext>
                </a:extLst>
              </p:cNvPr>
              <p:cNvGrpSpPr/>
              <p:nvPr/>
            </p:nvGrpSpPr>
            <p:grpSpPr>
              <a:xfrm>
                <a:off x="2904278" y="4211412"/>
                <a:ext cx="2725811" cy="2667489"/>
                <a:chOff x="2904278" y="1071998"/>
                <a:chExt cx="2725811" cy="2667489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A8FF35C5-1458-3158-C979-1EFE632B1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3758" y="1071998"/>
                  <a:ext cx="0" cy="2046514"/>
                </a:xfrm>
                <a:prstGeom prst="straightConnector1">
                  <a:avLst/>
                </a:prstGeom>
                <a:ln w="57150">
                  <a:solidFill>
                    <a:srgbClr val="6BCE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AF38A2D-C830-4E2E-25BE-D61A244B5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3758" y="3013166"/>
                  <a:ext cx="2216331" cy="0"/>
                </a:xfrm>
                <a:prstGeom prst="straightConnector1">
                  <a:avLst/>
                </a:prstGeom>
                <a:ln w="57150">
                  <a:solidFill>
                    <a:srgbClr val="6BCE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itle 1">
                  <a:extLst>
                    <a:ext uri="{FF2B5EF4-FFF2-40B4-BE49-F238E27FC236}">
                      <a16:creationId xmlns:a16="http://schemas.microsoft.com/office/drawing/2014/main" id="{9BEB773D-6337-FD72-20D5-C9C033CC501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904278" y="1736026"/>
                  <a:ext cx="413690" cy="62097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925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b="0" i="0" kern="1200">
                      <a:solidFill>
                        <a:schemeClr val="bg1"/>
                      </a:solidFill>
                      <a:latin typeface="Impact" panose="020B0806030902050204" pitchFamily="34" charset="0"/>
                      <a:ea typeface="+mj-ea"/>
                      <a:cs typeface="Futura" panose="020B0602020204020303" pitchFamily="34" charset="-79"/>
                    </a:defRPr>
                  </a:lvl1pPr>
                </a:lstStyle>
                <a:p>
                  <a:pPr algn="l"/>
                  <a:r>
                    <a:rPr lang="en-US" sz="3200" b="1" dirty="0">
                      <a:solidFill>
                        <a:srgbClr val="6BCEFF"/>
                      </a:solidFill>
                      <a:latin typeface="Helvetica Neue Condensed Black" panose="02000503000000020004" pitchFamily="2" charset="0"/>
                      <a:ea typeface="Helvetica Neue Condensed Black" panose="02000503000000020004" pitchFamily="2" charset="0"/>
                      <a:cs typeface="Helvetica Neue Condensed Black" panose="02000503000000020004" pitchFamily="2" charset="0"/>
                    </a:rPr>
                    <a:t>P</a:t>
                  </a:r>
                </a:p>
              </p:txBody>
            </p:sp>
            <p:sp>
              <p:nvSpPr>
                <p:cNvPr id="30" name="Title 1">
                  <a:extLst>
                    <a:ext uri="{FF2B5EF4-FFF2-40B4-BE49-F238E27FC236}">
                      <a16:creationId xmlns:a16="http://schemas.microsoft.com/office/drawing/2014/main" id="{F20144D8-DC7B-0362-A666-2C3A28A06D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15078" y="3118512"/>
                  <a:ext cx="413690" cy="62097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925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600" b="0" i="0" kern="1200">
                      <a:solidFill>
                        <a:schemeClr val="bg1"/>
                      </a:solidFill>
                      <a:latin typeface="Impact" panose="020B0806030902050204" pitchFamily="34" charset="0"/>
                      <a:ea typeface="+mj-ea"/>
                      <a:cs typeface="Futura" panose="020B0602020204020303" pitchFamily="34" charset="-79"/>
                    </a:defRPr>
                  </a:lvl1pPr>
                </a:lstStyle>
                <a:p>
                  <a:pPr algn="l"/>
                  <a:r>
                    <a:rPr lang="en-US" sz="3200" b="1" dirty="0">
                      <a:solidFill>
                        <a:srgbClr val="6BCEFF"/>
                      </a:solidFill>
                      <a:latin typeface="Helvetica Neue Condensed Black" panose="02000503000000020004" pitchFamily="2" charset="0"/>
                      <a:ea typeface="Helvetica Neue Condensed Black" panose="02000503000000020004" pitchFamily="2" charset="0"/>
                      <a:cs typeface="Helvetica Neue Condensed Black" panose="02000503000000020004" pitchFamily="2" charset="0"/>
                    </a:rPr>
                    <a:t>T</a:t>
                  </a:r>
                </a:p>
              </p:txBody>
            </p:sp>
          </p:grpSp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8DC7D216-AAEE-2C15-AF3E-6682DB7E7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0216" y="3417745"/>
                <a:ext cx="2863245" cy="7859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0" i="0" kern="1200">
                    <a:solidFill>
                      <a:schemeClr val="bg1"/>
                    </a:solidFill>
                    <a:latin typeface="Impact" panose="020B0806030902050204" pitchFamily="34" charset="0"/>
                    <a:ea typeface="+mj-ea"/>
                    <a:cs typeface="Futura" panose="020B0602020204020303" pitchFamily="34" charset="-79"/>
                  </a:defRPr>
                </a:lvl1pPr>
              </a:lstStyle>
              <a:p>
                <a:pPr algn="l"/>
                <a:r>
                  <a:rPr lang="en-US" sz="2400" b="1" dirty="0">
                    <a:solidFill>
                      <a:srgbClr val="D27FFF"/>
                    </a:solidFill>
                    <a:latin typeface="Helvetica Neue Condensed Black" panose="02000503000000020004" pitchFamily="2" charset="0"/>
                    <a:ea typeface="Helvetica Neue Condensed Black" panose="02000503000000020004" pitchFamily="2" charset="0"/>
                    <a:cs typeface="Helvetica Neue Condensed Black" panose="02000503000000020004" pitchFamily="2" charset="0"/>
                  </a:rPr>
                  <a:t>Convective inhibition?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B3D23C-9C6A-D5F2-7D2B-7FD41F6DB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0912" y="5580686"/>
                <a:ext cx="1022773" cy="125604"/>
              </a:xfrm>
              <a:prstGeom prst="line">
                <a:avLst/>
              </a:prstGeom>
              <a:ln w="57150">
                <a:solidFill>
                  <a:srgbClr val="D27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rapezium 33">
            <a:extLst>
              <a:ext uri="{FF2B5EF4-FFF2-40B4-BE49-F238E27FC236}">
                <a16:creationId xmlns:a16="http://schemas.microsoft.com/office/drawing/2014/main" id="{F31C0B48-DA06-59F6-2E82-B992E7F910D1}"/>
              </a:ext>
            </a:extLst>
          </p:cNvPr>
          <p:cNvSpPr/>
          <p:nvPr/>
        </p:nvSpPr>
        <p:spPr>
          <a:xfrm rot="10800000">
            <a:off x="837036" y="1957391"/>
            <a:ext cx="3647551" cy="4145807"/>
          </a:xfrm>
          <a:prstGeom prst="trapezoid">
            <a:avLst>
              <a:gd name="adj" fmla="val 38521"/>
            </a:avLst>
          </a:prstGeom>
          <a:gradFill>
            <a:gsLst>
              <a:gs pos="47000">
                <a:srgbClr val="C77CFF"/>
              </a:gs>
              <a:gs pos="20000">
                <a:srgbClr val="00B0F0"/>
              </a:gs>
              <a:gs pos="81000">
                <a:schemeClr val="accent2"/>
              </a:gs>
              <a:gs pos="97000">
                <a:schemeClr val="bg2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40DF1C-6BA6-53DB-E04B-7999F81E8621}"/>
              </a:ext>
            </a:extLst>
          </p:cNvPr>
          <p:cNvSpPr txBox="1">
            <a:spLocks/>
          </p:cNvSpPr>
          <p:nvPr/>
        </p:nvSpPr>
        <p:spPr>
          <a:xfrm>
            <a:off x="1234555" y="2080912"/>
            <a:ext cx="2864479" cy="79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Observe a temperature up here…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80F33E-1BB9-91A9-AFCC-C5A8467B6A88}"/>
              </a:ext>
            </a:extLst>
          </p:cNvPr>
          <p:cNvSpPr txBox="1">
            <a:spLocks/>
          </p:cNvSpPr>
          <p:nvPr/>
        </p:nvSpPr>
        <p:spPr>
          <a:xfrm>
            <a:off x="1383344" y="3968014"/>
            <a:ext cx="2600262" cy="7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But how hot is it down here?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5405155-02BB-D1F7-9CD4-819F015135AA}"/>
              </a:ext>
            </a:extLst>
          </p:cNvPr>
          <p:cNvCxnSpPr>
            <a:cxnSpLocks/>
          </p:cNvCxnSpPr>
          <p:nvPr/>
        </p:nvCxnSpPr>
        <p:spPr>
          <a:xfrm>
            <a:off x="2683475" y="2989563"/>
            <a:ext cx="0" cy="825692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19E4B5-1EB5-0774-9D3B-87B854873F68}"/>
              </a:ext>
            </a:extLst>
          </p:cNvPr>
          <p:cNvSpPr txBox="1"/>
          <p:nvPr/>
        </p:nvSpPr>
        <p:spPr>
          <a:xfrm>
            <a:off x="9356940" y="1899952"/>
            <a:ext cx="2343983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Wei Qiang</a:t>
            </a:r>
          </a:p>
        </p:txBody>
      </p:sp>
    </p:spTree>
    <p:extLst>
      <p:ext uri="{BB962C8B-B14F-4D97-AF65-F5344CB8AC3E}">
        <p14:creationId xmlns:p14="http://schemas.microsoft.com/office/powerpoint/2010/main" val="279982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AABB1-AA4B-A899-B243-E17DEDE1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3E3F-5974-D1A4-6D09-F0655C69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Mind the gap! Convective inhibition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B453D-B9E5-7308-91DA-57036B3E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4DD9E-DC21-26C1-1229-CE26AD61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690B0E-065D-47E4-9F18-C1E6D402388C}"/>
              </a:ext>
            </a:extLst>
          </p:cNvPr>
          <p:cNvGrpSpPr/>
          <p:nvPr/>
        </p:nvGrpSpPr>
        <p:grpSpPr>
          <a:xfrm>
            <a:off x="142163" y="1570693"/>
            <a:ext cx="8742309" cy="4844692"/>
            <a:chOff x="2511291" y="1348690"/>
            <a:chExt cx="8742309" cy="48446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3905AD-FC49-6361-9E8F-9ABEF3E67E03}"/>
                </a:ext>
              </a:extLst>
            </p:cNvPr>
            <p:cNvSpPr txBox="1"/>
            <p:nvPr/>
          </p:nvSpPr>
          <p:spPr>
            <a:xfrm>
              <a:off x="2511291" y="5854828"/>
              <a:ext cx="66165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Innes et al. 2023, </a:t>
              </a:r>
              <a:r>
                <a:rPr lang="en-GB" sz="12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see also Leconte et al. 2024, Barrier &amp; Madhusudhan 2024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23F0FEB-C3DF-6FB8-72E9-7B606BA30930}"/>
                </a:ext>
              </a:extLst>
            </p:cNvPr>
            <p:cNvGrpSpPr/>
            <p:nvPr/>
          </p:nvGrpSpPr>
          <p:grpSpPr>
            <a:xfrm>
              <a:off x="2927807" y="1348690"/>
              <a:ext cx="5615071" cy="4506138"/>
              <a:chOff x="3023602" y="937127"/>
              <a:chExt cx="5615071" cy="4506138"/>
            </a:xfrm>
          </p:grpSpPr>
          <p:pic>
            <p:nvPicPr>
              <p:cNvPr id="11" name="Picture 10" descr="A graph of pressure and pressure&#10;&#10;AI-generated content may be incorrect.">
                <a:extLst>
                  <a:ext uri="{FF2B5EF4-FFF2-40B4-BE49-F238E27FC236}">
                    <a16:creationId xmlns:a16="http://schemas.microsoft.com/office/drawing/2014/main" id="{7F70E27E-D2F1-CAD4-F412-4E350BB23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23602" y="937127"/>
                <a:ext cx="5615071" cy="4506138"/>
              </a:xfrm>
              <a:prstGeom prst="rect">
                <a:avLst/>
              </a:prstGeom>
            </p:spPr>
          </p:pic>
          <p:pic>
            <p:nvPicPr>
              <p:cNvPr id="12" name="Picture 11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2D25C69E-A5BF-020F-94F3-455BAE16E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43478"/>
              <a:stretch>
                <a:fillRect/>
              </a:stretch>
            </p:blipFill>
            <p:spPr>
              <a:xfrm>
                <a:off x="6672179" y="2012950"/>
                <a:ext cx="1760622" cy="1039962"/>
              </a:xfrm>
              <a:prstGeom prst="rect">
                <a:avLst/>
              </a:prstGeom>
            </p:spPr>
          </p:pic>
        </p:grpSp>
        <p:sp>
          <p:nvSpPr>
            <p:cNvPr id="8" name="Up-down Arrow 7">
              <a:extLst>
                <a:ext uri="{FF2B5EF4-FFF2-40B4-BE49-F238E27FC236}">
                  <a16:creationId xmlns:a16="http://schemas.microsoft.com/office/drawing/2014/main" id="{F79F25B5-0881-B180-F4BB-FCC05C0E4BA7}"/>
                </a:ext>
              </a:extLst>
            </p:cNvPr>
            <p:cNvSpPr/>
            <p:nvPr/>
          </p:nvSpPr>
          <p:spPr>
            <a:xfrm rot="16200000">
              <a:off x="6610276" y="3643718"/>
              <a:ext cx="258266" cy="1095885"/>
            </a:xfrm>
            <a:prstGeom prst="up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C303C2-672E-B8E5-0A4C-50D874273278}"/>
                </a:ext>
              </a:extLst>
            </p:cNvPr>
            <p:cNvSpPr txBox="1"/>
            <p:nvPr/>
          </p:nvSpPr>
          <p:spPr>
            <a:xfrm>
              <a:off x="8582251" y="4825851"/>
              <a:ext cx="267134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00B0F0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Steep temperature jump due to radiative layer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BF21F1A-8DBE-985F-03CB-7F2643153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6695" y="4191660"/>
              <a:ext cx="1125556" cy="71866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D1E5E514-BA9C-AD70-44BB-9227B48D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53" y="585915"/>
            <a:ext cx="4553604" cy="43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0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FB8EAC-1729-2CC5-CB65-7EE2E2A6F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28B0-1250-B3A4-2A28-D57DEBE5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Compositional convection – different final states possible!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B23FE-ED29-5067-E82F-19CA3787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307BC-AEB3-166B-CCFB-1E661FC8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DCD8EC-4793-866D-698A-F9C2832A1EAB}"/>
              </a:ext>
            </a:extLst>
          </p:cNvPr>
          <p:cNvGrpSpPr/>
          <p:nvPr/>
        </p:nvGrpSpPr>
        <p:grpSpPr>
          <a:xfrm>
            <a:off x="1008842" y="1819104"/>
            <a:ext cx="10174315" cy="4056611"/>
            <a:chOff x="947651" y="1662545"/>
            <a:chExt cx="10174315" cy="40566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816965-DE18-849D-FFB2-7D69126E6598}"/>
                </a:ext>
              </a:extLst>
            </p:cNvPr>
            <p:cNvSpPr/>
            <p:nvPr/>
          </p:nvSpPr>
          <p:spPr>
            <a:xfrm>
              <a:off x="947651" y="1662545"/>
              <a:ext cx="10174315" cy="4056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226" name="Picture 2">
              <a:extLst>
                <a:ext uri="{FF2B5EF4-FFF2-40B4-BE49-F238E27FC236}">
                  <a16:creationId xmlns:a16="http://schemas.microsoft.com/office/drawing/2014/main" id="{8CEFD59B-6ECA-0FA7-3810-067D92D51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8" t="19625" r="98098" b="65269"/>
            <a:stretch>
              <a:fillRect/>
            </a:stretch>
          </p:blipFill>
          <p:spPr bwMode="auto">
            <a:xfrm>
              <a:off x="1054269" y="3350170"/>
              <a:ext cx="270371" cy="1127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AA4B7A3-3BA6-978C-FC3C-5F12FD6D2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" r="3802" b="74805"/>
            <a:stretch>
              <a:fillRect/>
            </a:stretch>
          </p:blipFill>
          <p:spPr bwMode="auto">
            <a:xfrm>
              <a:off x="1316579" y="1964922"/>
              <a:ext cx="8857082" cy="171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E36BDB6-87A8-5038-8269-A988626E56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" t="50000" r="3807" b="23446"/>
            <a:stretch>
              <a:fillRect/>
            </a:stretch>
          </p:blipFill>
          <p:spPr bwMode="auto">
            <a:xfrm>
              <a:off x="1316578" y="3679369"/>
              <a:ext cx="8857083" cy="180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231701D-CFFA-FED4-76B3-2E61AF39E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2" t="6758" b="54863"/>
            <a:stretch>
              <a:fillRect/>
            </a:stretch>
          </p:blipFill>
          <p:spPr bwMode="auto">
            <a:xfrm>
              <a:off x="10271964" y="2583931"/>
              <a:ext cx="353151" cy="261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C73573-2FE9-D642-620A-73C575036FEE}"/>
                </a:ext>
              </a:extLst>
            </p:cNvPr>
            <p:cNvSpPr txBox="1"/>
            <p:nvPr/>
          </p:nvSpPr>
          <p:spPr>
            <a:xfrm rot="16200000">
              <a:off x="9332600" y="3735803"/>
              <a:ext cx="2984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Mas mixing ratio of tracer</a:t>
              </a:r>
            </a:p>
          </p:txBody>
        </p:sp>
        <p:pic>
          <p:nvPicPr>
            <p:cNvPr id="52228" name="Picture 4">
              <a:extLst>
                <a:ext uri="{FF2B5EF4-FFF2-40B4-BE49-F238E27FC236}">
                  <a16:creationId xmlns:a16="http://schemas.microsoft.com/office/drawing/2014/main" id="{DA9E145A-5239-0B57-034A-410E5CCC04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95256" r="3275"/>
            <a:stretch>
              <a:fillRect/>
            </a:stretch>
          </p:blipFill>
          <p:spPr bwMode="auto">
            <a:xfrm>
              <a:off x="1508466" y="5387780"/>
              <a:ext cx="8727734" cy="32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64BC22-B7D4-8022-8607-87C693322C60}"/>
              </a:ext>
            </a:extLst>
          </p:cNvPr>
          <p:cNvSpPr txBox="1"/>
          <p:nvPr/>
        </p:nvSpPr>
        <p:spPr>
          <a:xfrm>
            <a:off x="900354" y="5889684"/>
            <a:ext cx="2837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Habib &amp; </a:t>
            </a:r>
            <a:r>
              <a:rPr lang="en-GB" sz="1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Pierehumbert</a:t>
            </a:r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2024</a:t>
            </a:r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74FBE0-EA54-E799-EF2A-C6BD939A0A1F}"/>
              </a:ext>
            </a:extLst>
          </p:cNvPr>
          <p:cNvCxnSpPr>
            <a:cxnSpLocks/>
          </p:cNvCxnSpPr>
          <p:nvPr/>
        </p:nvCxnSpPr>
        <p:spPr>
          <a:xfrm>
            <a:off x="4312164" y="6081612"/>
            <a:ext cx="4026766" cy="0"/>
          </a:xfrm>
          <a:prstGeom prst="straightConnector1">
            <a:avLst/>
          </a:prstGeom>
          <a:ln w="76200">
            <a:solidFill>
              <a:srgbClr val="6BC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457985F9-A374-094C-5EB2-98C08A248AD0}"/>
              </a:ext>
            </a:extLst>
          </p:cNvPr>
          <p:cNvSpPr txBox="1">
            <a:spLocks/>
          </p:cNvSpPr>
          <p:nvPr/>
        </p:nvSpPr>
        <p:spPr>
          <a:xfrm>
            <a:off x="5806310" y="6158179"/>
            <a:ext cx="1315011" cy="62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3200" b="1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Time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F774F0F-2882-9066-6F4A-DFB8C6031C22}"/>
              </a:ext>
            </a:extLst>
          </p:cNvPr>
          <p:cNvSpPr txBox="1">
            <a:spLocks/>
          </p:cNvSpPr>
          <p:nvPr/>
        </p:nvSpPr>
        <p:spPr>
          <a:xfrm rot="16200000">
            <a:off x="-276266" y="2659308"/>
            <a:ext cx="1732266" cy="62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3200" b="1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Isothermal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2947FD-5FA9-F9B2-FB5F-3F204EBCCFED}"/>
              </a:ext>
            </a:extLst>
          </p:cNvPr>
          <p:cNvSpPr txBox="1">
            <a:spLocks/>
          </p:cNvSpPr>
          <p:nvPr/>
        </p:nvSpPr>
        <p:spPr>
          <a:xfrm rot="16200000">
            <a:off x="-503734" y="4513391"/>
            <a:ext cx="2087834" cy="620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2700" b="1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Non-isothermal</a:t>
            </a:r>
          </a:p>
        </p:txBody>
      </p:sp>
    </p:spTree>
    <p:extLst>
      <p:ext uri="{BB962C8B-B14F-4D97-AF65-F5344CB8AC3E}">
        <p14:creationId xmlns:p14="http://schemas.microsoft.com/office/powerpoint/2010/main" val="160944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40426-EC13-BF6E-121F-830309875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99351B9-5683-4847-97D5-8D09B2650E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7FA3A-2B38-387B-7CF2-CB2916E0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66B5B-6964-B13B-4B4F-F5218BFF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490BE-F473-481B-5376-56881CAD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24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840E56-FFAA-619D-F243-2DC511B585AC}"/>
              </a:ext>
            </a:extLst>
          </p:cNvPr>
          <p:cNvSpPr/>
          <p:nvPr/>
        </p:nvSpPr>
        <p:spPr>
          <a:xfrm>
            <a:off x="712380" y="1649316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599CCE6-8EA4-6C57-3F8A-4502B59BFC27}"/>
              </a:ext>
            </a:extLst>
          </p:cNvPr>
          <p:cNvSpPr/>
          <p:nvPr/>
        </p:nvSpPr>
        <p:spPr>
          <a:xfrm>
            <a:off x="712380" y="3270521"/>
            <a:ext cx="10767235" cy="1407281"/>
          </a:xfrm>
          <a:prstGeom prst="round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rgbClr val="B64886"/>
              </a:gs>
            </a:gsLst>
            <a:lin ang="0" scaled="1"/>
            <a:tileRect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5334B9-CB22-8BA4-A33C-80D49EB87D88}"/>
              </a:ext>
            </a:extLst>
          </p:cNvPr>
          <p:cNvSpPr/>
          <p:nvPr/>
        </p:nvSpPr>
        <p:spPr>
          <a:xfrm>
            <a:off x="712380" y="489188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E169A046-6C67-2AE6-2FB1-4E40643C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82" r="23002" b="55833"/>
          <a:stretch>
            <a:fillRect/>
          </a:stretch>
        </p:blipFill>
        <p:spPr>
          <a:xfrm>
            <a:off x="6531672" y="1649317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5" name="Picture 24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0BE4911F-2C2B-3BFB-6830-2002CEA47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78" r="23002" b="30737"/>
          <a:stretch>
            <a:fillRect/>
          </a:stretch>
        </p:blipFill>
        <p:spPr>
          <a:xfrm>
            <a:off x="6531672" y="327052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6" name="Picture 25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A015376B-4EA0-3C1C-32A9-1E079EE3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77" r="23002" b="5639"/>
          <a:stretch>
            <a:fillRect/>
          </a:stretch>
        </p:blipFill>
        <p:spPr>
          <a:xfrm>
            <a:off x="6531672" y="489188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5AE51-E560-3795-7B59-1D2332D57B59}"/>
              </a:ext>
            </a:extLst>
          </p:cNvPr>
          <p:cNvSpPr txBox="1"/>
          <p:nvPr/>
        </p:nvSpPr>
        <p:spPr>
          <a:xfrm>
            <a:off x="954384" y="2060568"/>
            <a:ext cx="631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7E9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 Atmosphere = boundary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D05963-6AB0-EC26-4D8A-805B8E260C63}"/>
              </a:ext>
            </a:extLst>
          </p:cNvPr>
          <p:cNvSpPr txBox="1"/>
          <p:nvPr/>
        </p:nvSpPr>
        <p:spPr>
          <a:xfrm>
            <a:off x="954384" y="3681773"/>
            <a:ext cx="6682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2. Interior - Miscible? Molten?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99642-70F7-1D90-D5CE-F2AA2C1C5D6B}"/>
              </a:ext>
            </a:extLst>
          </p:cNvPr>
          <p:cNvSpPr txBox="1"/>
          <p:nvPr/>
        </p:nvSpPr>
        <p:spPr>
          <a:xfrm>
            <a:off x="954384" y="5303133"/>
            <a:ext cx="64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27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 Impact on observables?</a:t>
            </a:r>
          </a:p>
        </p:txBody>
      </p:sp>
    </p:spTree>
    <p:extLst>
      <p:ext uri="{BB962C8B-B14F-4D97-AF65-F5344CB8AC3E}">
        <p14:creationId xmlns:p14="http://schemas.microsoft.com/office/powerpoint/2010/main" val="2481137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B9FF8-C285-65F4-9536-9B4E798B5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271B-64FE-E598-7F25-E17CF097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9F7E8-FE67-17FA-5A81-BD0FB27C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E3B02-22AC-68D5-B1B3-47E09DF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 descr="A diagram of different types of chemical gradients&#10;&#10;AI-generated content may be incorrect.">
            <a:extLst>
              <a:ext uri="{FF2B5EF4-FFF2-40B4-BE49-F238E27FC236}">
                <a16:creationId xmlns:a16="http://schemas.microsoft.com/office/drawing/2014/main" id="{7951312D-3A07-80B6-847F-FECCCBE14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9" y="1949911"/>
            <a:ext cx="5496342" cy="4024804"/>
          </a:xfrm>
          <a:prstGeom prst="rect">
            <a:avLst/>
          </a:prstGeom>
        </p:spPr>
      </p:pic>
      <p:pic>
        <p:nvPicPr>
          <p:cNvPr id="8" name="Picture 7" descr="A diagram of different types of light&#10;&#10;AI-generated content may be incorrect.">
            <a:extLst>
              <a:ext uri="{FF2B5EF4-FFF2-40B4-BE49-F238E27FC236}">
                <a16:creationId xmlns:a16="http://schemas.microsoft.com/office/drawing/2014/main" id="{4F586664-F6C7-9146-87AB-F351B8B10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6" y="1951027"/>
            <a:ext cx="5203984" cy="401505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CD9D4CBD-8E9D-49A7-C807-347760BFF1BB}"/>
              </a:ext>
            </a:extLst>
          </p:cNvPr>
          <p:cNvSpPr>
            <a:spLocks noChangeAspect="1"/>
          </p:cNvSpPr>
          <p:nvPr/>
        </p:nvSpPr>
        <p:spPr>
          <a:xfrm>
            <a:off x="10260273" y="294067"/>
            <a:ext cx="1461827" cy="1461827"/>
          </a:xfrm>
          <a:custGeom>
            <a:avLst/>
            <a:gdLst/>
            <a:ahLst/>
            <a:cxnLst/>
            <a:rect l="l" t="t" r="r" b="b"/>
            <a:pathLst>
              <a:path w="3306151" h="3306151">
                <a:moveTo>
                  <a:pt x="0" y="0"/>
                </a:moveTo>
                <a:lnTo>
                  <a:pt x="3306151" y="0"/>
                </a:lnTo>
                <a:lnTo>
                  <a:pt x="3306151" y="3306151"/>
                </a:lnTo>
                <a:lnTo>
                  <a:pt x="0" y="330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253DCD0-6D45-035A-A9FC-FE0E52F02D41}"/>
              </a:ext>
            </a:extLst>
          </p:cNvPr>
          <p:cNvSpPr/>
          <p:nvPr/>
        </p:nvSpPr>
        <p:spPr>
          <a:xfrm>
            <a:off x="788079" y="1949911"/>
            <a:ext cx="10610691" cy="4016174"/>
          </a:xfrm>
          <a:custGeom>
            <a:avLst/>
            <a:gdLst>
              <a:gd name="connsiteX0" fmla="*/ 299385 w 10610691"/>
              <a:gd name="connsiteY0" fmla="*/ 2575594 h 4016174"/>
              <a:gd name="connsiteX1" fmla="*/ 157318 w 10610691"/>
              <a:gd name="connsiteY1" fmla="*/ 2717661 h 4016174"/>
              <a:gd name="connsiteX2" fmla="*/ 157318 w 10610691"/>
              <a:gd name="connsiteY2" fmla="*/ 3657893 h 4016174"/>
              <a:gd name="connsiteX3" fmla="*/ 299385 w 10610691"/>
              <a:gd name="connsiteY3" fmla="*/ 3799960 h 4016174"/>
              <a:gd name="connsiteX4" fmla="*/ 1146627 w 10610691"/>
              <a:gd name="connsiteY4" fmla="*/ 3799960 h 4016174"/>
              <a:gd name="connsiteX5" fmla="*/ 1288694 w 10610691"/>
              <a:gd name="connsiteY5" fmla="*/ 3657893 h 4016174"/>
              <a:gd name="connsiteX6" fmla="*/ 1288694 w 10610691"/>
              <a:gd name="connsiteY6" fmla="*/ 2717661 h 4016174"/>
              <a:gd name="connsiteX7" fmla="*/ 1146627 w 10610691"/>
              <a:gd name="connsiteY7" fmla="*/ 2575594 h 4016174"/>
              <a:gd name="connsiteX8" fmla="*/ 0 w 10610691"/>
              <a:gd name="connsiteY8" fmla="*/ 0 h 4016174"/>
              <a:gd name="connsiteX9" fmla="*/ 10610691 w 10610691"/>
              <a:gd name="connsiteY9" fmla="*/ 0 h 4016174"/>
              <a:gd name="connsiteX10" fmla="*/ 10610691 w 10610691"/>
              <a:gd name="connsiteY10" fmla="*/ 4016174 h 4016174"/>
              <a:gd name="connsiteX11" fmla="*/ 0 w 10610691"/>
              <a:gd name="connsiteY11" fmla="*/ 4016174 h 40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10691" h="4016174">
                <a:moveTo>
                  <a:pt x="299385" y="2575594"/>
                </a:moveTo>
                <a:cubicBezTo>
                  <a:pt x="220924" y="2575594"/>
                  <a:pt x="157318" y="2639200"/>
                  <a:pt x="157318" y="2717661"/>
                </a:cubicBezTo>
                <a:lnTo>
                  <a:pt x="157318" y="3657893"/>
                </a:lnTo>
                <a:cubicBezTo>
                  <a:pt x="157318" y="3736354"/>
                  <a:pt x="220924" y="3799960"/>
                  <a:pt x="299385" y="3799960"/>
                </a:cubicBezTo>
                <a:lnTo>
                  <a:pt x="1146627" y="3799960"/>
                </a:lnTo>
                <a:cubicBezTo>
                  <a:pt x="1225088" y="3799960"/>
                  <a:pt x="1288694" y="3736354"/>
                  <a:pt x="1288694" y="3657893"/>
                </a:cubicBezTo>
                <a:lnTo>
                  <a:pt x="1288694" y="2717661"/>
                </a:lnTo>
                <a:cubicBezTo>
                  <a:pt x="1288694" y="2639200"/>
                  <a:pt x="1225088" y="2575594"/>
                  <a:pt x="1146627" y="2575594"/>
                </a:cubicBezTo>
                <a:close/>
                <a:moveTo>
                  <a:pt x="0" y="0"/>
                </a:moveTo>
                <a:lnTo>
                  <a:pt x="10610691" y="0"/>
                </a:lnTo>
                <a:lnTo>
                  <a:pt x="10610691" y="4016174"/>
                </a:lnTo>
                <a:lnTo>
                  <a:pt x="0" y="4016174"/>
                </a:lnTo>
                <a:close/>
              </a:path>
            </a:pathLst>
          </a:custGeom>
          <a:solidFill>
            <a:schemeClr val="tx1">
              <a:alpha val="500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46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8547-89FD-71C7-ADB6-A99444C9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Solubility depends on many factors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D7F10-1B33-2BB5-8AE0-E71B9C24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28A66-4C9A-9D5C-50B5-19B9FC78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C32F4B0-2A06-892F-449A-AEAF1DB72196}"/>
              </a:ext>
            </a:extLst>
          </p:cNvPr>
          <p:cNvSpPr>
            <a:spLocks noChangeAspect="1"/>
          </p:cNvSpPr>
          <p:nvPr/>
        </p:nvSpPr>
        <p:spPr>
          <a:xfrm>
            <a:off x="-360942" y="1628451"/>
            <a:ext cx="3137729" cy="5229549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E793088-56E0-7438-CB5A-0C14D3367094}"/>
              </a:ext>
            </a:extLst>
          </p:cNvPr>
          <p:cNvSpPr>
            <a:spLocks noChangeAspect="1"/>
          </p:cNvSpPr>
          <p:nvPr/>
        </p:nvSpPr>
        <p:spPr>
          <a:xfrm>
            <a:off x="2114387" y="3759318"/>
            <a:ext cx="764520" cy="2940461"/>
          </a:xfrm>
          <a:custGeom>
            <a:avLst/>
            <a:gdLst/>
            <a:ahLst/>
            <a:cxnLst/>
            <a:rect l="l" t="t" r="r" b="b"/>
            <a:pathLst>
              <a:path w="2139696" h="8229600">
                <a:moveTo>
                  <a:pt x="0" y="0"/>
                </a:moveTo>
                <a:lnTo>
                  <a:pt x="2139696" y="0"/>
                </a:lnTo>
                <a:lnTo>
                  <a:pt x="21396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24991A-A39F-EB20-9267-CD04B9DE34DD}"/>
              </a:ext>
            </a:extLst>
          </p:cNvPr>
          <p:cNvGrpSpPr/>
          <p:nvPr/>
        </p:nvGrpSpPr>
        <p:grpSpPr>
          <a:xfrm>
            <a:off x="5181660" y="2194656"/>
            <a:ext cx="7230676" cy="4055624"/>
            <a:chOff x="6060048" y="1338470"/>
            <a:chExt cx="7230676" cy="40556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A93441-1AA5-803D-E32A-68C78778F71C}"/>
                </a:ext>
              </a:extLst>
            </p:cNvPr>
            <p:cNvGrpSpPr/>
            <p:nvPr/>
          </p:nvGrpSpPr>
          <p:grpSpPr>
            <a:xfrm>
              <a:off x="6060048" y="1338470"/>
              <a:ext cx="5776352" cy="3886771"/>
              <a:chOff x="-851812" y="1855957"/>
              <a:chExt cx="5776352" cy="3886771"/>
            </a:xfrm>
          </p:grpSpPr>
          <p:pic>
            <p:nvPicPr>
              <p:cNvPr id="8" name="Picture 7" descr="A diagram of different colored lines&#10;&#10;AI-generated content may be incorrect.">
                <a:extLst>
                  <a:ext uri="{FF2B5EF4-FFF2-40B4-BE49-F238E27FC236}">
                    <a16:creationId xmlns:a16="http://schemas.microsoft.com/office/drawing/2014/main" id="{86D0D0EB-9ED0-09DB-36FB-40EEEBA21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39" y="1855957"/>
                <a:ext cx="4809101" cy="354821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7BC42-8621-0F60-F939-8B0BA8888163}"/>
                  </a:ext>
                </a:extLst>
              </p:cNvPr>
              <p:cNvSpPr txBox="1"/>
              <p:nvPr/>
            </p:nvSpPr>
            <p:spPr>
              <a:xfrm>
                <a:off x="-851812" y="5404174"/>
                <a:ext cx="360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Rigby et al. 2024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6A1AC1-D466-AECD-8570-E462F9BA6F87}"/>
                </a:ext>
              </a:extLst>
            </p:cNvPr>
            <p:cNvCxnSpPr>
              <a:cxnSpLocks/>
            </p:cNvCxnSpPr>
            <p:nvPr/>
          </p:nvCxnSpPr>
          <p:spPr>
            <a:xfrm>
              <a:off x="8893593" y="5168083"/>
              <a:ext cx="768965" cy="0"/>
            </a:xfrm>
            <a:prstGeom prst="straightConnector1">
              <a:avLst/>
            </a:prstGeom>
            <a:ln w="76200">
              <a:solidFill>
                <a:srgbClr val="6BCE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C89E39-3C28-032E-2888-8B654F761038}"/>
                </a:ext>
              </a:extLst>
            </p:cNvPr>
            <p:cNvSpPr txBox="1"/>
            <p:nvPr/>
          </p:nvSpPr>
          <p:spPr>
            <a:xfrm>
              <a:off x="9686004" y="4932429"/>
              <a:ext cx="360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6BCEFF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More oxidising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B80858C-4C59-A65E-687B-4AC6A2C0D9F5}"/>
              </a:ext>
            </a:extLst>
          </p:cNvPr>
          <p:cNvSpPr txBox="1">
            <a:spLocks/>
          </p:cNvSpPr>
          <p:nvPr/>
        </p:nvSpPr>
        <p:spPr>
          <a:xfrm>
            <a:off x="1728309" y="1766689"/>
            <a:ext cx="1752310" cy="711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Pressure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17CD2F-4914-89C3-A32A-B55E4FC3BE80}"/>
              </a:ext>
            </a:extLst>
          </p:cNvPr>
          <p:cNvSpPr txBox="1">
            <a:spLocks/>
          </p:cNvSpPr>
          <p:nvPr/>
        </p:nvSpPr>
        <p:spPr>
          <a:xfrm>
            <a:off x="2994374" y="2318338"/>
            <a:ext cx="2555524" cy="973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Temperature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8643EF-D68E-6AC2-A52A-B06AE5797092}"/>
              </a:ext>
            </a:extLst>
          </p:cNvPr>
          <p:cNvSpPr txBox="1">
            <a:spLocks/>
          </p:cNvSpPr>
          <p:nvPr/>
        </p:nvSpPr>
        <p:spPr>
          <a:xfrm>
            <a:off x="7506408" y="1338470"/>
            <a:ext cx="2555524" cy="973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Composition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5FA35-A11A-7EA6-DE4A-35D34E0D7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A10B-DDF2-48FC-8635-26422055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Atmospheric composition → What dissolved? → Surface composition?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3AF9D-4C17-A458-DFC2-49DBB342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A3564-EEC4-84B8-ABF2-A957A5C3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A graph showing different colored dots&#10;&#10;AI-generated content may be incorrect.">
            <a:extLst>
              <a:ext uri="{FF2B5EF4-FFF2-40B4-BE49-F238E27FC236}">
                <a16:creationId xmlns:a16="http://schemas.microsoft.com/office/drawing/2014/main" id="{D3E838D4-C278-99FB-3387-C1B4ABF3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433" y="2132184"/>
            <a:ext cx="5944058" cy="3562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A5899-4EEE-9020-3949-B6277E3609B0}"/>
              </a:ext>
            </a:extLst>
          </p:cNvPr>
          <p:cNvSpPr txBox="1"/>
          <p:nvPr/>
        </p:nvSpPr>
        <p:spPr>
          <a:xfrm>
            <a:off x="4851353" y="5688401"/>
            <a:ext cx="3604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Shorttle</a:t>
            </a:r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et al. 2024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3D2FE7-9963-D3F1-DA57-AC6CE859F7A7}"/>
              </a:ext>
            </a:extLst>
          </p:cNvPr>
          <p:cNvGrpSpPr/>
          <p:nvPr/>
        </p:nvGrpSpPr>
        <p:grpSpPr>
          <a:xfrm>
            <a:off x="-427742" y="2146110"/>
            <a:ext cx="5776352" cy="3886771"/>
            <a:chOff x="-851812" y="1855957"/>
            <a:chExt cx="5776352" cy="3886771"/>
          </a:xfrm>
        </p:grpSpPr>
        <p:pic>
          <p:nvPicPr>
            <p:cNvPr id="7" name="Picture 6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C9FA0DE4-8E4F-6CEC-1949-3B6154F1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39" y="1855957"/>
              <a:ext cx="4809101" cy="35482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7FA91A-E985-C431-E829-92BAE0EEF5F9}"/>
                </a:ext>
              </a:extLst>
            </p:cNvPr>
            <p:cNvSpPr txBox="1"/>
            <p:nvPr/>
          </p:nvSpPr>
          <p:spPr>
            <a:xfrm>
              <a:off x="-851812" y="5404174"/>
              <a:ext cx="3604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Rigby et al. 2024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224A9F-C48D-FB9A-FF84-44C346BB2EE3}"/>
              </a:ext>
            </a:extLst>
          </p:cNvPr>
          <p:cNvCxnSpPr>
            <a:cxnSpLocks/>
          </p:cNvCxnSpPr>
          <p:nvPr/>
        </p:nvCxnSpPr>
        <p:spPr>
          <a:xfrm>
            <a:off x="2405803" y="5975723"/>
            <a:ext cx="768965" cy="0"/>
          </a:xfrm>
          <a:prstGeom prst="straightConnector1">
            <a:avLst/>
          </a:prstGeom>
          <a:ln w="76200">
            <a:solidFill>
              <a:srgbClr val="6BC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6B458-7BCA-24E8-2968-823D782F2E02}"/>
              </a:ext>
            </a:extLst>
          </p:cNvPr>
          <p:cNvSpPr txBox="1"/>
          <p:nvPr/>
        </p:nvSpPr>
        <p:spPr>
          <a:xfrm>
            <a:off x="3198214" y="5740069"/>
            <a:ext cx="360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BCE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oxidising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24BB9E-A84C-A15B-A339-F62F671D02A5}"/>
              </a:ext>
            </a:extLst>
          </p:cNvPr>
          <p:cNvCxnSpPr>
            <a:cxnSpLocks/>
          </p:cNvCxnSpPr>
          <p:nvPr/>
        </p:nvCxnSpPr>
        <p:spPr>
          <a:xfrm>
            <a:off x="8548991" y="5857625"/>
            <a:ext cx="768965" cy="0"/>
          </a:xfrm>
          <a:prstGeom prst="straightConnector1">
            <a:avLst/>
          </a:prstGeom>
          <a:ln w="76200">
            <a:solidFill>
              <a:srgbClr val="6BC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4DA32F-37CD-6637-3EB9-FB4BD9366D13}"/>
              </a:ext>
            </a:extLst>
          </p:cNvPr>
          <p:cNvSpPr txBox="1"/>
          <p:nvPr/>
        </p:nvSpPr>
        <p:spPr>
          <a:xfrm>
            <a:off x="9341402" y="5621971"/>
            <a:ext cx="360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BCE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oxidising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D6996-70A7-1851-01ED-86E24ED5D232}"/>
              </a:ext>
            </a:extLst>
          </p:cNvPr>
          <p:cNvSpPr txBox="1"/>
          <p:nvPr/>
        </p:nvSpPr>
        <p:spPr>
          <a:xfrm>
            <a:off x="7258117" y="1594052"/>
            <a:ext cx="470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BCE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Hydrogen-rich = more reducing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284098-96DF-9DA6-6874-7D04B752D239}"/>
              </a:ext>
            </a:extLst>
          </p:cNvPr>
          <p:cNvCxnSpPr>
            <a:cxnSpLocks/>
          </p:cNvCxnSpPr>
          <p:nvPr/>
        </p:nvCxnSpPr>
        <p:spPr>
          <a:xfrm flipH="1">
            <a:off x="6469999" y="1838967"/>
            <a:ext cx="706934" cy="0"/>
          </a:xfrm>
          <a:prstGeom prst="straightConnector1">
            <a:avLst/>
          </a:prstGeom>
          <a:ln w="76200">
            <a:solidFill>
              <a:srgbClr val="6BC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07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37EA-0F71-12C8-42CE-79925EF8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4A5FE8-3DF7-F6CC-09E3-B6CFBA94DCFA}"/>
              </a:ext>
            </a:extLst>
          </p:cNvPr>
          <p:cNvSpPr/>
          <p:nvPr/>
        </p:nvSpPr>
        <p:spPr>
          <a:xfrm>
            <a:off x="0" y="-1118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36CDA-DDE9-E058-76E4-7AD2DC05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Hydrogen solubility depends on magma composition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189E4-B2D5-F4D5-DD34-A78CEF3A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DDB5C-8BFF-DA58-A4D7-50DC9545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0C72A1B-44A4-478F-EB6A-D2693F651E2A}"/>
              </a:ext>
            </a:extLst>
          </p:cNvPr>
          <p:cNvSpPr>
            <a:spLocks noChangeAspect="1"/>
          </p:cNvSpPr>
          <p:nvPr/>
        </p:nvSpPr>
        <p:spPr>
          <a:xfrm>
            <a:off x="1500079" y="2020312"/>
            <a:ext cx="3060887" cy="3060887"/>
          </a:xfrm>
          <a:custGeom>
            <a:avLst/>
            <a:gdLst/>
            <a:ahLst/>
            <a:cxnLst/>
            <a:rect l="l" t="t" r="r" b="b"/>
            <a:pathLst>
              <a:path w="6331051" h="6331051">
                <a:moveTo>
                  <a:pt x="0" y="0"/>
                </a:moveTo>
                <a:lnTo>
                  <a:pt x="6331051" y="0"/>
                </a:lnTo>
                <a:lnTo>
                  <a:pt x="6331051" y="6331051"/>
                </a:lnTo>
                <a:lnTo>
                  <a:pt x="0" y="633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BDCCB39-DA0A-D1F2-D098-D0D86D86A198}"/>
              </a:ext>
            </a:extLst>
          </p:cNvPr>
          <p:cNvSpPr>
            <a:spLocks noChangeAspect="1"/>
          </p:cNvSpPr>
          <p:nvPr/>
        </p:nvSpPr>
        <p:spPr>
          <a:xfrm>
            <a:off x="6768181" y="2020311"/>
            <a:ext cx="4165542" cy="3060887"/>
          </a:xfrm>
          <a:custGeom>
            <a:avLst/>
            <a:gdLst/>
            <a:ahLst/>
            <a:cxnLst/>
            <a:rect l="l" t="t" r="r" b="b"/>
            <a:pathLst>
              <a:path w="12660923" h="8229600">
                <a:moveTo>
                  <a:pt x="0" y="0"/>
                </a:moveTo>
                <a:lnTo>
                  <a:pt x="12660924" y="0"/>
                </a:lnTo>
                <a:lnTo>
                  <a:pt x="12660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95D12-18F3-2B4A-506F-618DAEB02B04}"/>
              </a:ext>
            </a:extLst>
          </p:cNvPr>
          <p:cNvSpPr txBox="1"/>
          <p:nvPr/>
        </p:nvSpPr>
        <p:spPr>
          <a:xfrm>
            <a:off x="425209" y="5347542"/>
            <a:ext cx="521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C6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Young, molten planets have “primitive” rock composition</a:t>
            </a:r>
            <a:endParaRPr lang="en-GB" sz="2000" dirty="0">
              <a:solidFill>
                <a:srgbClr val="FC600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CCC0E0-49EF-AEA7-7EAA-3A692E211BF9}"/>
              </a:ext>
            </a:extLst>
          </p:cNvPr>
          <p:cNvSpPr txBox="1"/>
          <p:nvPr/>
        </p:nvSpPr>
        <p:spPr>
          <a:xfrm>
            <a:off x="6384475" y="5347542"/>
            <a:ext cx="521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AC87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Processes such as melting separate rock components</a:t>
            </a:r>
            <a:endParaRPr lang="en-GB" sz="2000" dirty="0">
              <a:solidFill>
                <a:srgbClr val="FAC87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DF9FBC-6DB0-A02B-B646-753A183CAB3C}"/>
              </a:ext>
            </a:extLst>
          </p:cNvPr>
          <p:cNvSpPr txBox="1"/>
          <p:nvPr/>
        </p:nvSpPr>
        <p:spPr>
          <a:xfrm>
            <a:off x="6096000" y="1894968"/>
            <a:ext cx="247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AC872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Silica melts first</a:t>
            </a:r>
            <a:endParaRPr lang="en-GB" sz="2000" i="1" dirty="0">
              <a:solidFill>
                <a:srgbClr val="FAC872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712FC6-8BAC-B043-E764-1CF4F5A1A939}"/>
              </a:ext>
            </a:extLst>
          </p:cNvPr>
          <p:cNvCxnSpPr>
            <a:cxnSpLocks/>
          </p:cNvCxnSpPr>
          <p:nvPr/>
        </p:nvCxnSpPr>
        <p:spPr>
          <a:xfrm>
            <a:off x="7332189" y="2356633"/>
            <a:ext cx="1236190" cy="673168"/>
          </a:xfrm>
          <a:prstGeom prst="straightConnector1">
            <a:avLst/>
          </a:prstGeom>
          <a:ln>
            <a:solidFill>
              <a:srgbClr val="FAC8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0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CBF40-A934-0285-C59A-A6E4C860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371A-657A-31AE-68DE-3BDBFC766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Atmosphere-interior interactions – why bother?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00158-4D81-032F-556B-2A4BCDCD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D9A69-ACB3-FDD2-5597-0D2EBC28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5AC305-BA89-42D0-7770-2C29A8335AFD}"/>
              </a:ext>
            </a:extLst>
          </p:cNvPr>
          <p:cNvSpPr txBox="1">
            <a:spLocks/>
          </p:cNvSpPr>
          <p:nvPr/>
        </p:nvSpPr>
        <p:spPr>
          <a:xfrm>
            <a:off x="382603" y="2062231"/>
            <a:ext cx="5948347" cy="4044872"/>
          </a:xfrm>
          <a:prstGeom prst="rect">
            <a:avLst/>
          </a:prstGeom>
          <a:solidFill>
            <a:schemeClr val="tx1">
              <a:alpha val="49527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742950" indent="-742950">
              <a:buAutoNum type="arabicPeriod"/>
            </a:pPr>
            <a:r>
              <a:rPr lang="en-GB" sz="3300" dirty="0">
                <a:solidFill>
                  <a:srgbClr val="F7E3FF"/>
                </a:solidFill>
              </a:rPr>
              <a:t>They’re important in the solar system</a:t>
            </a:r>
          </a:p>
          <a:p>
            <a:r>
              <a:rPr lang="en-GB" sz="3300" dirty="0"/>
              <a:t> </a:t>
            </a:r>
          </a:p>
          <a:p>
            <a:br>
              <a:rPr lang="en-GB" sz="3300" dirty="0"/>
            </a:br>
            <a:endParaRPr lang="en-GB" sz="3300" dirty="0"/>
          </a:p>
          <a:p>
            <a:r>
              <a:rPr lang="en-GB" sz="3300" dirty="0"/>
              <a:t> </a:t>
            </a:r>
            <a:br>
              <a:rPr lang="en-GB" sz="3300" dirty="0"/>
            </a:br>
            <a:endParaRPr lang="en-GB" sz="3300" dirty="0"/>
          </a:p>
          <a:p>
            <a:r>
              <a:rPr lang="en-GB" sz="33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41C7A-F1C3-2C66-E170-BDC5A452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0" y="2292847"/>
            <a:ext cx="5667185" cy="3146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15F44-1F55-1690-0ACC-6CD872956922}"/>
              </a:ext>
            </a:extLst>
          </p:cNvPr>
          <p:cNvSpPr txBox="1"/>
          <p:nvPr/>
        </p:nvSpPr>
        <p:spPr>
          <a:xfrm>
            <a:off x="5699141" y="5459711"/>
            <a:ext cx="281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Guimond+2026</a:t>
            </a:r>
          </a:p>
        </p:txBody>
      </p:sp>
    </p:spTree>
    <p:extLst>
      <p:ext uri="{BB962C8B-B14F-4D97-AF65-F5344CB8AC3E}">
        <p14:creationId xmlns:p14="http://schemas.microsoft.com/office/powerpoint/2010/main" val="293344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723EF-409A-993A-84BA-BA9A716EE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2ED4F9-4AB4-F927-E3EF-13650EEB10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9964EFB-1D69-82A1-9E93-CA4F77E0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875"/>
          <a:stretch>
            <a:fillRect/>
          </a:stretch>
        </p:blipFill>
        <p:spPr>
          <a:xfrm>
            <a:off x="1317329" y="1744096"/>
            <a:ext cx="4346714" cy="3956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BDF7C-06BF-0D0D-4EC7-4B0734FB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Hydrogen solubility depends on magma composition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21871-F8D2-4B97-8C0C-2564A4D5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D9A47-BC0F-EA58-7540-B657FEDC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29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82618A-977C-20D6-6D50-F0DE1692A7B2}"/>
              </a:ext>
            </a:extLst>
          </p:cNvPr>
          <p:cNvCxnSpPr/>
          <p:nvPr/>
        </p:nvCxnSpPr>
        <p:spPr>
          <a:xfrm>
            <a:off x="1317333" y="5922476"/>
            <a:ext cx="4346713" cy="0"/>
          </a:xfrm>
          <a:prstGeom prst="straightConnector1">
            <a:avLst/>
          </a:prstGeom>
          <a:ln w="76200">
            <a:solidFill>
              <a:srgbClr val="ABB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062D90-2FA8-BA98-F496-C88D29B254A5}"/>
              </a:ext>
            </a:extLst>
          </p:cNvPr>
          <p:cNvSpPr txBox="1"/>
          <p:nvPr/>
        </p:nvSpPr>
        <p:spPr>
          <a:xfrm>
            <a:off x="885375" y="6044367"/>
            <a:ext cx="5210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primitive magma composition</a:t>
            </a:r>
          </a:p>
          <a:p>
            <a:pPr algn="ctr"/>
            <a:r>
              <a:rPr lang="en-GB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(as expected for sub-Neptunes)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3A6D8C-FC03-AFDB-B983-D7C9DA7964F8}"/>
              </a:ext>
            </a:extLst>
          </p:cNvPr>
          <p:cNvCxnSpPr>
            <a:cxnSpLocks/>
          </p:cNvCxnSpPr>
          <p:nvPr/>
        </p:nvCxnSpPr>
        <p:spPr>
          <a:xfrm flipV="1">
            <a:off x="1053548" y="1677097"/>
            <a:ext cx="0" cy="3943063"/>
          </a:xfrm>
          <a:prstGeom prst="straightConnector1">
            <a:avLst/>
          </a:prstGeom>
          <a:ln w="76200">
            <a:solidFill>
              <a:srgbClr val="ABB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CD88FC-BFB4-3A8F-91E1-F28DD4FC36F8}"/>
              </a:ext>
            </a:extLst>
          </p:cNvPr>
          <p:cNvSpPr txBox="1"/>
          <p:nvPr/>
        </p:nvSpPr>
        <p:spPr>
          <a:xfrm rot="16200000">
            <a:off x="-1077479" y="3417795"/>
            <a:ext cx="341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Higher H solubility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4467B-9767-EB9C-B329-1FA552FF14F5}"/>
              </a:ext>
            </a:extLst>
          </p:cNvPr>
          <p:cNvSpPr txBox="1"/>
          <p:nvPr/>
        </p:nvSpPr>
        <p:spPr>
          <a:xfrm>
            <a:off x="6371619" y="2705725"/>
            <a:ext cx="521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80D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Past work seems to show a trend in solubility vs magma ocean “primitiveness”</a:t>
            </a:r>
          </a:p>
          <a:p>
            <a:pPr algn="ctr"/>
            <a:r>
              <a:rPr lang="en-GB" sz="2200" dirty="0">
                <a:solidFill>
                  <a:srgbClr val="80D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(Hirschmann et al. 2012)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B66BD6-DB5F-E320-1535-EEE4579B4ACD}"/>
              </a:ext>
            </a:extLst>
          </p:cNvPr>
          <p:cNvSpPr txBox="1"/>
          <p:nvPr/>
        </p:nvSpPr>
        <p:spPr>
          <a:xfrm>
            <a:off x="1284218" y="5371819"/>
            <a:ext cx="246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accent5"/>
                </a:solidFill>
              </a:rPr>
              <a:t>Brugman et al.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77689-E3BE-C0C0-B601-1095E6BDD003}"/>
              </a:ext>
            </a:extLst>
          </p:cNvPr>
          <p:cNvSpPr/>
          <p:nvPr/>
        </p:nvSpPr>
        <p:spPr>
          <a:xfrm>
            <a:off x="3953093" y="2266122"/>
            <a:ext cx="728869" cy="1162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" descr="Kara Brugman">
            <a:extLst>
              <a:ext uri="{FF2B5EF4-FFF2-40B4-BE49-F238E27FC236}">
                <a16:creationId xmlns:a16="http://schemas.microsoft.com/office/drawing/2014/main" id="{1CB974DC-C0B5-6DD9-39D4-797F16AB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60" y="306565"/>
            <a:ext cx="1370532" cy="1370532"/>
          </a:xfrm>
          <a:prstGeom prst="ellipse">
            <a:avLst/>
          </a:prstGeom>
          <a:noFill/>
          <a:ln w="57150">
            <a:solidFill>
              <a:srgbClr val="FF888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7811A8-1664-D937-5CB5-93E634D6A97B}"/>
              </a:ext>
            </a:extLst>
          </p:cNvPr>
          <p:cNvSpPr txBox="1"/>
          <p:nvPr/>
        </p:nvSpPr>
        <p:spPr>
          <a:xfrm>
            <a:off x="9330970" y="1776652"/>
            <a:ext cx="319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898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Kara Brugman</a:t>
            </a:r>
          </a:p>
          <a:p>
            <a:pPr algn="ctr"/>
            <a:r>
              <a:rPr lang="en-GB" sz="2000" dirty="0">
                <a:solidFill>
                  <a:srgbClr val="FF898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Univ. New Mexico</a:t>
            </a:r>
            <a:endParaRPr lang="en-GB" dirty="0">
              <a:solidFill>
                <a:srgbClr val="FF898A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BCFE6B-514A-E5A7-9C62-4674B5F02E02}"/>
              </a:ext>
            </a:extLst>
          </p:cNvPr>
          <p:cNvSpPr/>
          <p:nvPr/>
        </p:nvSpPr>
        <p:spPr>
          <a:xfrm rot="19839199">
            <a:off x="2463310" y="2346238"/>
            <a:ext cx="847404" cy="2946013"/>
          </a:xfrm>
          <a:prstGeom prst="ellipse">
            <a:avLst/>
          </a:prstGeom>
          <a:noFill/>
          <a:ln w="57150">
            <a:solidFill>
              <a:srgbClr val="80D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357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9813-F5AA-505A-3F82-758D3F7C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FBA300-5DF4-A7EC-8B3B-48C20928CA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0B6F7AC-DFEF-80B4-EA24-C648B5CA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875"/>
          <a:stretch>
            <a:fillRect/>
          </a:stretch>
        </p:blipFill>
        <p:spPr>
          <a:xfrm>
            <a:off x="1317329" y="1744096"/>
            <a:ext cx="4346714" cy="3956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C01E6-99C9-0285-4B83-7F323903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Hydrogen solubility depends on magma composition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1CD2B-6A5C-5FC7-C058-1794A2AF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BA58-3833-4FA8-E2F8-56BFDEE0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E2762F-97E1-94E4-8814-5BE1AB01FE0A}"/>
              </a:ext>
            </a:extLst>
          </p:cNvPr>
          <p:cNvCxnSpPr/>
          <p:nvPr/>
        </p:nvCxnSpPr>
        <p:spPr>
          <a:xfrm>
            <a:off x="1317333" y="5922476"/>
            <a:ext cx="4346713" cy="0"/>
          </a:xfrm>
          <a:prstGeom prst="straightConnector1">
            <a:avLst/>
          </a:prstGeom>
          <a:ln w="76200">
            <a:solidFill>
              <a:srgbClr val="ABB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415BE5-3672-8946-B791-F4D119BBD049}"/>
              </a:ext>
            </a:extLst>
          </p:cNvPr>
          <p:cNvSpPr txBox="1"/>
          <p:nvPr/>
        </p:nvSpPr>
        <p:spPr>
          <a:xfrm>
            <a:off x="885375" y="6044367"/>
            <a:ext cx="5210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More primitive magma composition</a:t>
            </a:r>
          </a:p>
          <a:p>
            <a:pPr algn="ctr"/>
            <a:r>
              <a:rPr lang="en-GB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(as expected for sub-Neptunes)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B22585-BE8D-50E6-A291-F7EE5D14D816}"/>
              </a:ext>
            </a:extLst>
          </p:cNvPr>
          <p:cNvCxnSpPr>
            <a:cxnSpLocks/>
          </p:cNvCxnSpPr>
          <p:nvPr/>
        </p:nvCxnSpPr>
        <p:spPr>
          <a:xfrm flipV="1">
            <a:off x="1053548" y="1677097"/>
            <a:ext cx="0" cy="3943063"/>
          </a:xfrm>
          <a:prstGeom prst="straightConnector1">
            <a:avLst/>
          </a:prstGeom>
          <a:ln w="76200">
            <a:solidFill>
              <a:srgbClr val="ABB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0B5127-AD26-09BC-CEF5-768B9A62F6AE}"/>
              </a:ext>
            </a:extLst>
          </p:cNvPr>
          <p:cNvSpPr txBox="1"/>
          <p:nvPr/>
        </p:nvSpPr>
        <p:spPr>
          <a:xfrm rot="16200000">
            <a:off x="-1077479" y="3417795"/>
            <a:ext cx="341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ABB1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Higher H solubility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76E82-E081-65AD-2642-45E4D5A1A620}"/>
              </a:ext>
            </a:extLst>
          </p:cNvPr>
          <p:cNvSpPr txBox="1"/>
          <p:nvPr/>
        </p:nvSpPr>
        <p:spPr>
          <a:xfrm>
            <a:off x="6371619" y="2705725"/>
            <a:ext cx="521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80D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Past work seems to show a trend in solubility vs magma ocean “primitiveness”</a:t>
            </a:r>
          </a:p>
          <a:p>
            <a:pPr algn="ctr"/>
            <a:r>
              <a:rPr lang="en-GB" sz="2200" dirty="0">
                <a:solidFill>
                  <a:srgbClr val="80D3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(Hirschmann et al. 2012)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018A3-B3B8-8E18-DA38-FF5B7657FCCA}"/>
              </a:ext>
            </a:extLst>
          </p:cNvPr>
          <p:cNvSpPr txBox="1"/>
          <p:nvPr/>
        </p:nvSpPr>
        <p:spPr>
          <a:xfrm>
            <a:off x="1284218" y="5371819"/>
            <a:ext cx="246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accent5"/>
                </a:solidFill>
              </a:rPr>
              <a:t>Brugman et al.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F237DE-E7C3-06E0-AD3E-2590CCCBC2B6}"/>
              </a:ext>
            </a:extLst>
          </p:cNvPr>
          <p:cNvSpPr txBox="1"/>
          <p:nvPr/>
        </p:nvSpPr>
        <p:spPr>
          <a:xfrm>
            <a:off x="6273798" y="4448736"/>
            <a:ext cx="5210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FFA4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… but recent measurements show more complexity</a:t>
            </a:r>
          </a:p>
          <a:p>
            <a:pPr algn="ctr"/>
            <a:r>
              <a:rPr lang="en-GB" sz="2200" dirty="0">
                <a:solidFill>
                  <a:srgbClr val="FFA4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(Brugman et al., in revision)</a:t>
            </a:r>
          </a:p>
        </p:txBody>
      </p:sp>
      <p:pic>
        <p:nvPicPr>
          <p:cNvPr id="21" name="Picture 2" descr="Kara Brugman">
            <a:extLst>
              <a:ext uri="{FF2B5EF4-FFF2-40B4-BE49-F238E27FC236}">
                <a16:creationId xmlns:a16="http://schemas.microsoft.com/office/drawing/2014/main" id="{02B4D63E-7D63-6E00-1AA4-DB07A061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60" y="306565"/>
            <a:ext cx="1370532" cy="1370532"/>
          </a:xfrm>
          <a:prstGeom prst="ellipse">
            <a:avLst/>
          </a:prstGeom>
          <a:noFill/>
          <a:ln w="57150">
            <a:solidFill>
              <a:srgbClr val="FF888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25738F7-126F-0CF8-03E0-A2D3124F1A72}"/>
              </a:ext>
            </a:extLst>
          </p:cNvPr>
          <p:cNvSpPr/>
          <p:nvPr/>
        </p:nvSpPr>
        <p:spPr>
          <a:xfrm rot="19839199">
            <a:off x="2463310" y="2346238"/>
            <a:ext cx="847404" cy="2946013"/>
          </a:xfrm>
          <a:prstGeom prst="ellipse">
            <a:avLst/>
          </a:prstGeom>
          <a:noFill/>
          <a:ln w="57150">
            <a:solidFill>
              <a:srgbClr val="80D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AA7FF9-30B4-452B-61C1-5018A159C5D1}"/>
              </a:ext>
            </a:extLst>
          </p:cNvPr>
          <p:cNvSpPr/>
          <p:nvPr/>
        </p:nvSpPr>
        <p:spPr>
          <a:xfrm>
            <a:off x="3835261" y="2395613"/>
            <a:ext cx="896212" cy="922885"/>
          </a:xfrm>
          <a:prstGeom prst="ellipse">
            <a:avLst/>
          </a:prstGeom>
          <a:noFill/>
          <a:ln w="57150">
            <a:solidFill>
              <a:srgbClr val="FFA4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5BD27-949A-CCD6-D0ED-0F019B3BFF1B}"/>
              </a:ext>
            </a:extLst>
          </p:cNvPr>
          <p:cNvSpPr txBox="1"/>
          <p:nvPr/>
        </p:nvSpPr>
        <p:spPr>
          <a:xfrm>
            <a:off x="9330970" y="1776652"/>
            <a:ext cx="319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898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Kara Brugman</a:t>
            </a:r>
          </a:p>
          <a:p>
            <a:pPr algn="ctr"/>
            <a:r>
              <a:rPr lang="en-GB" sz="2000" dirty="0">
                <a:solidFill>
                  <a:srgbClr val="FF898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Univ. New Mexico</a:t>
            </a:r>
            <a:endParaRPr lang="en-GB" dirty="0">
              <a:solidFill>
                <a:srgbClr val="FF898A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59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6DAC1-B8AF-5FE2-DEE0-176D6701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4CD5-5566-B125-C811-52069799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0D20B-E445-D1AA-4B47-AE228887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DF0D2-2D78-E4A2-73ED-48B23ED7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A diagram of different types of chemical gradients&#10;&#10;AI-generated content may be incorrect.">
            <a:extLst>
              <a:ext uri="{FF2B5EF4-FFF2-40B4-BE49-F238E27FC236}">
                <a16:creationId xmlns:a16="http://schemas.microsoft.com/office/drawing/2014/main" id="{2FB864ED-CD45-DBAE-D8EF-489C74CF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9" y="1949911"/>
            <a:ext cx="5496342" cy="4024804"/>
          </a:xfrm>
          <a:prstGeom prst="rect">
            <a:avLst/>
          </a:prstGeom>
        </p:spPr>
      </p:pic>
      <p:pic>
        <p:nvPicPr>
          <p:cNvPr id="8" name="Picture 7" descr="A diagram of different types of light&#10;&#10;AI-generated content may be incorrect.">
            <a:extLst>
              <a:ext uri="{FF2B5EF4-FFF2-40B4-BE49-F238E27FC236}">
                <a16:creationId xmlns:a16="http://schemas.microsoft.com/office/drawing/2014/main" id="{70D0E53C-5463-7853-DC05-9DCE19A0B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6" y="1951027"/>
            <a:ext cx="5203984" cy="401505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B66EEF0-54D9-2C63-0CAF-4B53EE2E9AD4}"/>
              </a:ext>
            </a:extLst>
          </p:cNvPr>
          <p:cNvSpPr>
            <a:spLocks noChangeAspect="1"/>
          </p:cNvSpPr>
          <p:nvPr/>
        </p:nvSpPr>
        <p:spPr>
          <a:xfrm>
            <a:off x="10260273" y="294067"/>
            <a:ext cx="1461827" cy="1461827"/>
          </a:xfrm>
          <a:custGeom>
            <a:avLst/>
            <a:gdLst/>
            <a:ahLst/>
            <a:cxnLst/>
            <a:rect l="l" t="t" r="r" b="b"/>
            <a:pathLst>
              <a:path w="3306151" h="3306151">
                <a:moveTo>
                  <a:pt x="0" y="0"/>
                </a:moveTo>
                <a:lnTo>
                  <a:pt x="3306151" y="0"/>
                </a:lnTo>
                <a:lnTo>
                  <a:pt x="3306151" y="3306151"/>
                </a:lnTo>
                <a:lnTo>
                  <a:pt x="0" y="330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B0DBD03-D071-118C-69FA-DE842D2A580E}"/>
              </a:ext>
            </a:extLst>
          </p:cNvPr>
          <p:cNvSpPr/>
          <p:nvPr/>
        </p:nvSpPr>
        <p:spPr>
          <a:xfrm>
            <a:off x="788079" y="1949911"/>
            <a:ext cx="10610691" cy="4016174"/>
          </a:xfrm>
          <a:custGeom>
            <a:avLst/>
            <a:gdLst>
              <a:gd name="connsiteX0" fmla="*/ 3499790 w 10610691"/>
              <a:gd name="connsiteY0" fmla="*/ 1909167 h 4016174"/>
              <a:gd name="connsiteX1" fmla="*/ 3210485 w 10610691"/>
              <a:gd name="connsiteY1" fmla="*/ 2198472 h 4016174"/>
              <a:gd name="connsiteX2" fmla="*/ 3210485 w 10610691"/>
              <a:gd name="connsiteY2" fmla="*/ 3510655 h 4016174"/>
              <a:gd name="connsiteX3" fmla="*/ 3499790 w 10610691"/>
              <a:gd name="connsiteY3" fmla="*/ 3799960 h 4016174"/>
              <a:gd name="connsiteX4" fmla="*/ 4006061 w 10610691"/>
              <a:gd name="connsiteY4" fmla="*/ 3799960 h 4016174"/>
              <a:gd name="connsiteX5" fmla="*/ 4295366 w 10610691"/>
              <a:gd name="connsiteY5" fmla="*/ 3510655 h 4016174"/>
              <a:gd name="connsiteX6" fmla="*/ 4295366 w 10610691"/>
              <a:gd name="connsiteY6" fmla="*/ 2198472 h 4016174"/>
              <a:gd name="connsiteX7" fmla="*/ 4006061 w 10610691"/>
              <a:gd name="connsiteY7" fmla="*/ 1909167 h 4016174"/>
              <a:gd name="connsiteX8" fmla="*/ 0 w 10610691"/>
              <a:gd name="connsiteY8" fmla="*/ 0 h 4016174"/>
              <a:gd name="connsiteX9" fmla="*/ 10610691 w 10610691"/>
              <a:gd name="connsiteY9" fmla="*/ 0 h 4016174"/>
              <a:gd name="connsiteX10" fmla="*/ 10610691 w 10610691"/>
              <a:gd name="connsiteY10" fmla="*/ 4016174 h 4016174"/>
              <a:gd name="connsiteX11" fmla="*/ 0 w 10610691"/>
              <a:gd name="connsiteY11" fmla="*/ 4016174 h 40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10691" h="4016174">
                <a:moveTo>
                  <a:pt x="3499790" y="1909167"/>
                </a:moveTo>
                <a:cubicBezTo>
                  <a:pt x="3340011" y="1909167"/>
                  <a:pt x="3210485" y="2038693"/>
                  <a:pt x="3210485" y="2198472"/>
                </a:cubicBezTo>
                <a:lnTo>
                  <a:pt x="3210485" y="3510655"/>
                </a:lnTo>
                <a:cubicBezTo>
                  <a:pt x="3210485" y="3670434"/>
                  <a:pt x="3340011" y="3799960"/>
                  <a:pt x="3499790" y="3799960"/>
                </a:cubicBezTo>
                <a:lnTo>
                  <a:pt x="4006061" y="3799960"/>
                </a:lnTo>
                <a:cubicBezTo>
                  <a:pt x="4165840" y="3799960"/>
                  <a:pt x="4295366" y="3670434"/>
                  <a:pt x="4295366" y="3510655"/>
                </a:cubicBezTo>
                <a:lnTo>
                  <a:pt x="4295366" y="2198472"/>
                </a:lnTo>
                <a:cubicBezTo>
                  <a:pt x="4295366" y="2038693"/>
                  <a:pt x="4165840" y="1909167"/>
                  <a:pt x="4006061" y="1909167"/>
                </a:cubicBezTo>
                <a:close/>
                <a:moveTo>
                  <a:pt x="0" y="0"/>
                </a:moveTo>
                <a:lnTo>
                  <a:pt x="10610691" y="0"/>
                </a:lnTo>
                <a:lnTo>
                  <a:pt x="10610691" y="4016174"/>
                </a:lnTo>
                <a:lnTo>
                  <a:pt x="0" y="4016174"/>
                </a:lnTo>
                <a:close/>
              </a:path>
            </a:pathLst>
          </a:custGeom>
          <a:solidFill>
            <a:schemeClr val="tx1">
              <a:alpha val="500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756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D28D-F83A-056E-FA4C-D56ABE03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does miscibility happen?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743E6-8F13-8668-4571-D733AD1D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354B7-C705-E8FD-990C-AF89D467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 descr="A diagram of a fluid&#10;&#10;AI-generated content may be incorrect.">
            <a:extLst>
              <a:ext uri="{FF2B5EF4-FFF2-40B4-BE49-F238E27FC236}">
                <a16:creationId xmlns:a16="http://schemas.microsoft.com/office/drawing/2014/main" id="{5024E3C4-F540-7CEF-A942-F6BCC4AE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853" y="1775854"/>
            <a:ext cx="6706294" cy="4143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BC306-CB5B-9698-BCBE-D53204D29FCE}"/>
              </a:ext>
            </a:extLst>
          </p:cNvPr>
          <p:cNvSpPr txBox="1"/>
          <p:nvPr/>
        </p:nvSpPr>
        <p:spPr>
          <a:xfrm>
            <a:off x="2597727" y="5978812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Young+2024</a:t>
            </a:r>
          </a:p>
        </p:txBody>
      </p:sp>
    </p:spTree>
    <p:extLst>
      <p:ext uri="{BB962C8B-B14F-4D97-AF65-F5344CB8AC3E}">
        <p14:creationId xmlns:p14="http://schemas.microsoft.com/office/powerpoint/2010/main" val="14021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 mole fraction&#10;&#10;AI-generated content may be incorrect.">
            <a:extLst>
              <a:ext uri="{FF2B5EF4-FFF2-40B4-BE49-F238E27FC236}">
                <a16:creationId xmlns:a16="http://schemas.microsoft.com/office/drawing/2014/main" id="{7D3BC325-A8AF-5A0A-3B75-370A9B4A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0" y="2072592"/>
            <a:ext cx="5370095" cy="3769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9D8746-6646-578B-E2E6-E82FA105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Miscibility of a H</a:t>
            </a:r>
            <a:r>
              <a:rPr lang="en-GB" baseline="-25000" dirty="0"/>
              <a:t>2</a:t>
            </a:r>
            <a:r>
              <a:rPr lang="en-GB" dirty="0"/>
              <a:t> – MgSiO</a:t>
            </a:r>
            <a:r>
              <a:rPr lang="en-GB" baseline="-25000" dirty="0"/>
              <a:t>3</a:t>
            </a:r>
            <a:r>
              <a:rPr lang="en-GB" dirty="0"/>
              <a:t> fluid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CAB86-D631-69FC-7C8F-10B4B653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C42D3-2073-51F0-7D09-7ECEBA07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9842A-AA5E-1A5A-48C7-DFBC14C96DFB}"/>
              </a:ext>
            </a:extLst>
          </p:cNvPr>
          <p:cNvSpPr txBox="1"/>
          <p:nvPr/>
        </p:nvSpPr>
        <p:spPr>
          <a:xfrm>
            <a:off x="613610" y="5842327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Rogers+2025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65C86-8463-69CD-B5B7-36FBAC92FFD4}"/>
              </a:ext>
            </a:extLst>
          </p:cNvPr>
          <p:cNvSpPr txBox="1"/>
          <p:nvPr/>
        </p:nvSpPr>
        <p:spPr>
          <a:xfrm>
            <a:off x="1849016" y="2547427"/>
            <a:ext cx="146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3975 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B8F-6FBF-59DA-AEF7-24DE8996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09034" y="2594226"/>
            <a:ext cx="1149282" cy="13570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0BCC1B-7C2D-9DAF-58C9-FA53DE6E2B01}"/>
              </a:ext>
            </a:extLst>
          </p:cNvPr>
          <p:cNvSpPr txBox="1"/>
          <p:nvPr/>
        </p:nvSpPr>
        <p:spPr>
          <a:xfrm>
            <a:off x="6330950" y="3894883"/>
            <a:ext cx="550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=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chemical potential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(must be same for all components)</a:t>
            </a:r>
          </a:p>
        </p:txBody>
      </p:sp>
    </p:spTree>
    <p:extLst>
      <p:ext uri="{BB962C8B-B14F-4D97-AF65-F5344CB8AC3E}">
        <p14:creationId xmlns:p14="http://schemas.microsoft.com/office/powerpoint/2010/main" val="3168239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61146F-E70E-7CEE-5076-D144D3286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mole fraction&#10;&#10;AI-generated content may be incorrect.">
            <a:extLst>
              <a:ext uri="{FF2B5EF4-FFF2-40B4-BE49-F238E27FC236}">
                <a16:creationId xmlns:a16="http://schemas.microsoft.com/office/drawing/2014/main" id="{55A00638-E8D3-8B61-91D3-D86DBE88A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3674"/>
            <a:ext cx="5132321" cy="3602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F7A93-2616-24E6-91BC-A22A0E7C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Miscibility of a H</a:t>
            </a:r>
            <a:r>
              <a:rPr lang="en-GB" baseline="-25000" dirty="0"/>
              <a:t>2</a:t>
            </a:r>
            <a:r>
              <a:rPr lang="en-GB" dirty="0"/>
              <a:t> – MgSiO</a:t>
            </a:r>
            <a:r>
              <a:rPr lang="en-GB" baseline="-25000" dirty="0"/>
              <a:t>3</a:t>
            </a:r>
            <a:r>
              <a:rPr lang="en-GB" dirty="0"/>
              <a:t> fluid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A843D-EA5E-A555-7846-D471E5AA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CF3B8-78E4-FA37-D790-2F0C49E5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230A2-ABDA-1EAE-A717-B5FC99F0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79" y="2285449"/>
            <a:ext cx="5132321" cy="3600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0240C-018C-B035-337E-B3697A343082}"/>
              </a:ext>
            </a:extLst>
          </p:cNvPr>
          <p:cNvSpPr txBox="1"/>
          <p:nvPr/>
        </p:nvSpPr>
        <p:spPr>
          <a:xfrm>
            <a:off x="838200" y="5906495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Rogers+2025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BFEC7-563C-1615-F667-4DE0A49A7AF5}"/>
              </a:ext>
            </a:extLst>
          </p:cNvPr>
          <p:cNvSpPr txBox="1"/>
          <p:nvPr/>
        </p:nvSpPr>
        <p:spPr>
          <a:xfrm>
            <a:off x="2105691" y="2643678"/>
            <a:ext cx="146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3975 K</a:t>
            </a:r>
          </a:p>
        </p:txBody>
      </p:sp>
    </p:spTree>
    <p:extLst>
      <p:ext uri="{BB962C8B-B14F-4D97-AF65-F5344CB8AC3E}">
        <p14:creationId xmlns:p14="http://schemas.microsoft.com/office/powerpoint/2010/main" val="1400280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697A7A4-34E9-446C-ECC9-30FF8D6C1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EE51-CEBB-8DEB-8F7E-7C59DDAF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H</a:t>
            </a:r>
            <a:r>
              <a:rPr lang="en-GB" baseline="-25000" dirty="0"/>
              <a:t>2</a:t>
            </a:r>
            <a:r>
              <a:rPr lang="en-GB" dirty="0"/>
              <a:t> – MgSiO</a:t>
            </a:r>
            <a:r>
              <a:rPr lang="en-GB" baseline="-25000" dirty="0"/>
              <a:t>3</a:t>
            </a:r>
            <a:r>
              <a:rPr lang="en-GB" dirty="0"/>
              <a:t> fluid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A7130-4284-EFEE-3556-20D85785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38F7E-218F-2B35-07AE-10D49139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5B70BB-B55A-0050-3C21-5B453D909D3E}"/>
              </a:ext>
            </a:extLst>
          </p:cNvPr>
          <p:cNvGrpSpPr/>
          <p:nvPr/>
        </p:nvGrpSpPr>
        <p:grpSpPr>
          <a:xfrm>
            <a:off x="5775945" y="-146619"/>
            <a:ext cx="4705894" cy="6868094"/>
            <a:chOff x="6096000" y="-146619"/>
            <a:chExt cx="4705894" cy="68680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4FF34D-A233-AEC4-97DF-37D2999A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1480" y="3198563"/>
              <a:ext cx="4470944" cy="31362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586737-E617-3527-D36F-F3CCF3B5D56F}"/>
                </a:ext>
              </a:extLst>
            </p:cNvPr>
            <p:cNvSpPr txBox="1"/>
            <p:nvPr/>
          </p:nvSpPr>
          <p:spPr>
            <a:xfrm>
              <a:off x="6096000" y="6382921"/>
              <a:ext cx="1726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Rogers+2025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F3F037-CCA2-DB73-CF82-BF1D2026E8E8}"/>
                </a:ext>
              </a:extLst>
            </p:cNvPr>
            <p:cNvGrpSpPr/>
            <p:nvPr/>
          </p:nvGrpSpPr>
          <p:grpSpPr>
            <a:xfrm>
              <a:off x="6330950" y="-146619"/>
              <a:ext cx="4470944" cy="3138543"/>
              <a:chOff x="6462780" y="-643367"/>
              <a:chExt cx="4470944" cy="3138543"/>
            </a:xfrm>
          </p:grpSpPr>
          <p:pic>
            <p:nvPicPr>
              <p:cNvPr id="11" name="Picture 10" descr="A graph of a mole fraction&#10;&#10;AI-generated content may be incorrect.">
                <a:extLst>
                  <a:ext uri="{FF2B5EF4-FFF2-40B4-BE49-F238E27FC236}">
                    <a16:creationId xmlns:a16="http://schemas.microsoft.com/office/drawing/2014/main" id="{9D768506-6D67-422E-CFB4-C81CE4CBB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2780" y="-643367"/>
                <a:ext cx="4470944" cy="313854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A98CD8-E21B-DA51-3B30-6B1D52EC897E}"/>
                  </a:ext>
                </a:extLst>
              </p:cNvPr>
              <p:cNvSpPr txBox="1"/>
              <p:nvPr/>
            </p:nvSpPr>
            <p:spPr>
              <a:xfrm>
                <a:off x="7347430" y="1165759"/>
                <a:ext cx="1277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2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3975 K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962657-FD97-3F86-B1BD-095145469F33}"/>
                </a:ext>
              </a:extLst>
            </p:cNvPr>
            <p:cNvCxnSpPr>
              <a:cxnSpLocks/>
            </p:cNvCxnSpPr>
            <p:nvPr/>
          </p:nvCxnSpPr>
          <p:spPr>
            <a:xfrm>
              <a:off x="8678492" y="1566255"/>
              <a:ext cx="0" cy="2717675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73E933-93C7-8F8D-3D1A-F9706FFF251F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727" y="597613"/>
              <a:ext cx="0" cy="3686317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8D6337-5ED5-CDDE-9A19-01505BA4F8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1395" y="4267888"/>
              <a:ext cx="3214310" cy="0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366E9-0343-47B2-CAB0-14DD88692630}"/>
              </a:ext>
            </a:extLst>
          </p:cNvPr>
          <p:cNvGrpSpPr/>
          <p:nvPr/>
        </p:nvGrpSpPr>
        <p:grpSpPr>
          <a:xfrm>
            <a:off x="1618580" y="2224341"/>
            <a:ext cx="3665149" cy="3668829"/>
            <a:chOff x="812785" y="1622575"/>
            <a:chExt cx="4470944" cy="4214584"/>
          </a:xfrm>
        </p:grpSpPr>
        <p:pic>
          <p:nvPicPr>
            <p:cNvPr id="22" name="Picture 21" descr="A graph of a mole fraction&#10;&#10;AI-generated content may be incorrect.">
              <a:extLst>
                <a:ext uri="{FF2B5EF4-FFF2-40B4-BE49-F238E27FC236}">
                  <a16:creationId xmlns:a16="http://schemas.microsoft.com/office/drawing/2014/main" id="{ECA9DC16-FA16-4B3D-2504-9BC6D8D73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785" y="2698616"/>
              <a:ext cx="4470944" cy="3138543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21" name="Picture 20" descr="A graph of a mole fraction&#10;&#10;AI-generated content may be incorrect.">
              <a:extLst>
                <a:ext uri="{FF2B5EF4-FFF2-40B4-BE49-F238E27FC236}">
                  <a16:creationId xmlns:a16="http://schemas.microsoft.com/office/drawing/2014/main" id="{FB54D0B3-2D47-CB9A-AF97-24CD820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785" y="2167234"/>
              <a:ext cx="4470944" cy="3138543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23" name="Picture 22" descr="A graph of a mole fraction&#10;&#10;AI-generated content may be incorrect.">
              <a:extLst>
                <a:ext uri="{FF2B5EF4-FFF2-40B4-BE49-F238E27FC236}">
                  <a16:creationId xmlns:a16="http://schemas.microsoft.com/office/drawing/2014/main" id="{00FE060E-58E0-DC53-6B79-7872ED00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785" y="1622575"/>
              <a:ext cx="4470944" cy="3138543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DA9F84-1379-3053-E3F5-E49FB8111AA5}"/>
              </a:ext>
            </a:extLst>
          </p:cNvPr>
          <p:cNvCxnSpPr>
            <a:cxnSpLocks/>
          </p:cNvCxnSpPr>
          <p:nvPr/>
        </p:nvCxnSpPr>
        <p:spPr>
          <a:xfrm flipV="1">
            <a:off x="806784" y="2440771"/>
            <a:ext cx="0" cy="300260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7DBFC2E-845E-880F-F1E1-5362C4D69B3C}"/>
              </a:ext>
            </a:extLst>
          </p:cNvPr>
          <p:cNvSpPr txBox="1"/>
          <p:nvPr/>
        </p:nvSpPr>
        <p:spPr>
          <a:xfrm rot="16200000">
            <a:off x="-1199572" y="3339540"/>
            <a:ext cx="321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02948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2333-A7E9-F184-B86A-84730A7F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Miscibility of a H</a:t>
            </a:r>
            <a:r>
              <a:rPr lang="en-GB" baseline="-25000" dirty="0"/>
              <a:t>2</a:t>
            </a:r>
            <a:r>
              <a:rPr lang="en-GB" dirty="0"/>
              <a:t> – MgSiO</a:t>
            </a:r>
            <a:r>
              <a:rPr lang="en-GB" baseline="-25000" dirty="0"/>
              <a:t>3</a:t>
            </a:r>
            <a:r>
              <a:rPr lang="en-GB" dirty="0"/>
              <a:t> fluid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1FDEC-92F1-96CA-91FC-CE2F0E8B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28B3C-B6FA-A606-C06E-E12BBA93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A diagram of a weighting phase&#10;&#10;AI-generated content may be incorrect.">
            <a:extLst>
              <a:ext uri="{FF2B5EF4-FFF2-40B4-BE49-F238E27FC236}">
                <a16:creationId xmlns:a16="http://schemas.microsoft.com/office/drawing/2014/main" id="{B580916C-E68A-C9FB-5016-B4DD44ABE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20" y="1479480"/>
            <a:ext cx="6296760" cy="4596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50B3DC-4B94-A608-6EEA-F559A0EAA425}"/>
              </a:ext>
            </a:extLst>
          </p:cNvPr>
          <p:cNvSpPr txBox="1"/>
          <p:nvPr/>
        </p:nvSpPr>
        <p:spPr>
          <a:xfrm>
            <a:off x="2819283" y="6154321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Young+2024</a:t>
            </a:r>
          </a:p>
        </p:txBody>
      </p:sp>
    </p:spTree>
    <p:extLst>
      <p:ext uri="{BB962C8B-B14F-4D97-AF65-F5344CB8AC3E}">
        <p14:creationId xmlns:p14="http://schemas.microsoft.com/office/powerpoint/2010/main" val="2232665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58785-24C8-B455-59E2-9CC67C5E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5480-AFCA-BE79-DED6-558E298C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does miscibility happen?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7FC0B-EF1D-A949-1A6F-BF988F91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99C5A-0AC8-85E9-2539-06924861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 descr="A diagram of a fluid&#10;&#10;AI-generated content may be incorrect.">
            <a:extLst>
              <a:ext uri="{FF2B5EF4-FFF2-40B4-BE49-F238E27FC236}">
                <a16:creationId xmlns:a16="http://schemas.microsoft.com/office/drawing/2014/main" id="{C7951C59-DA48-5F41-AF24-C2BC361A2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388" y="1674823"/>
            <a:ext cx="6706294" cy="4143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49A98-9A2A-B705-4C63-BED29D81F9F7}"/>
              </a:ext>
            </a:extLst>
          </p:cNvPr>
          <p:cNvSpPr txBox="1"/>
          <p:nvPr/>
        </p:nvSpPr>
        <p:spPr>
          <a:xfrm>
            <a:off x="4931262" y="5877781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Young+2024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19F67A-F205-43C6-D1E6-4D4E51BA20EA}"/>
              </a:ext>
            </a:extLst>
          </p:cNvPr>
          <p:cNvGrpSpPr/>
          <p:nvPr/>
        </p:nvGrpSpPr>
        <p:grpSpPr>
          <a:xfrm>
            <a:off x="-144492" y="1883866"/>
            <a:ext cx="5130275" cy="3350350"/>
            <a:chOff x="-196633" y="1660996"/>
            <a:chExt cx="5411520" cy="3510908"/>
          </a:xfrm>
        </p:grpSpPr>
        <p:pic>
          <p:nvPicPr>
            <p:cNvPr id="12" name="Picture 11" descr="A diagram of a weighting phase&#10;&#10;AI-generated content may be incorrect.">
              <a:extLst>
                <a:ext uri="{FF2B5EF4-FFF2-40B4-BE49-F238E27FC236}">
                  <a16:creationId xmlns:a16="http://schemas.microsoft.com/office/drawing/2014/main" id="{8C353000-744D-B73A-4FC3-1D7CE15A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863" y="1660996"/>
              <a:ext cx="4263024" cy="311216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" name="Picture 10" descr="A diagram of a weighting phase&#10;&#10;AI-generated content may be incorrect.">
              <a:extLst>
                <a:ext uri="{FF2B5EF4-FFF2-40B4-BE49-F238E27FC236}">
                  <a16:creationId xmlns:a16="http://schemas.microsoft.com/office/drawing/2014/main" id="{B1159E74-F287-9B08-6EED-86A0E87E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401" y="1872915"/>
              <a:ext cx="4263024" cy="311216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" name="Picture 4" descr="A diagram of a weighting phase&#10;&#10;AI-generated content may be incorrect.">
              <a:extLst>
                <a:ext uri="{FF2B5EF4-FFF2-40B4-BE49-F238E27FC236}">
                  <a16:creationId xmlns:a16="http://schemas.microsoft.com/office/drawing/2014/main" id="{1A6B652B-4346-F980-78EB-A87231550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6633" y="2059735"/>
              <a:ext cx="4263024" cy="311216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AAFB83-E4E7-C561-21F0-0D84C32095D9}"/>
              </a:ext>
            </a:extLst>
          </p:cNvPr>
          <p:cNvCxnSpPr>
            <a:cxnSpLocks/>
          </p:cNvCxnSpPr>
          <p:nvPr/>
        </p:nvCxnSpPr>
        <p:spPr>
          <a:xfrm flipH="1">
            <a:off x="563936" y="5948889"/>
            <a:ext cx="370441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D48766-F113-311A-F93F-BD0E640EB27F}"/>
              </a:ext>
            </a:extLst>
          </p:cNvPr>
          <p:cNvSpPr txBox="1"/>
          <p:nvPr/>
        </p:nvSpPr>
        <p:spPr>
          <a:xfrm>
            <a:off x="1478326" y="5893170"/>
            <a:ext cx="321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4188670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BA337-757A-4B9F-AD31-596CB4840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5DBF-27B5-ED10-1A5C-7F218DFA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and H</a:t>
            </a:r>
            <a:r>
              <a:rPr lang="en-GB" baseline="-25000" dirty="0"/>
              <a:t>2</a:t>
            </a:r>
            <a:r>
              <a:rPr lang="en-GB" dirty="0"/>
              <a:t>O can be miscible at high temperatures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F58BF-2459-D3DA-4D4D-25F78D7B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28164-7D01-CE56-56E9-A8A11A9C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 descr="A graph of pressure and pressure&#10;&#10;AI-generated content may be incorrect.">
            <a:extLst>
              <a:ext uri="{FF2B5EF4-FFF2-40B4-BE49-F238E27FC236}">
                <a16:creationId xmlns:a16="http://schemas.microsoft.com/office/drawing/2014/main" id="{F16B7EF0-B999-B7D0-4558-1387322C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41" y="1575515"/>
            <a:ext cx="6296118" cy="4304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DC6A1-33C1-263E-5EA8-76F3FEE8B114}"/>
              </a:ext>
            </a:extLst>
          </p:cNvPr>
          <p:cNvSpPr txBox="1"/>
          <p:nvPr/>
        </p:nvSpPr>
        <p:spPr>
          <a:xfrm>
            <a:off x="2777597" y="5879867"/>
            <a:ext cx="4639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Gupta+2025 (molecular dynamics simulations)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08C85B-5195-F1B5-5C8B-AEC46B804791}"/>
              </a:ext>
            </a:extLst>
          </p:cNvPr>
          <p:cNvSpPr txBox="1">
            <a:spLocks/>
          </p:cNvSpPr>
          <p:nvPr/>
        </p:nvSpPr>
        <p:spPr>
          <a:xfrm>
            <a:off x="878543" y="1922611"/>
            <a:ext cx="1526472" cy="551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Mixed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51BE83-92DA-CA29-6283-D5459C313AE1}"/>
              </a:ext>
            </a:extLst>
          </p:cNvPr>
          <p:cNvSpPr txBox="1">
            <a:spLocks/>
          </p:cNvSpPr>
          <p:nvPr/>
        </p:nvSpPr>
        <p:spPr>
          <a:xfrm>
            <a:off x="9786985" y="2779827"/>
            <a:ext cx="2049415" cy="72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De-mixed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529C157-B930-30FF-D97B-62ECDA8D73A1}"/>
              </a:ext>
            </a:extLst>
          </p:cNvPr>
          <p:cNvSpPr>
            <a:spLocks noChangeAspect="1"/>
          </p:cNvSpPr>
          <p:nvPr/>
        </p:nvSpPr>
        <p:spPr>
          <a:xfrm>
            <a:off x="1110083" y="2704181"/>
            <a:ext cx="1259766" cy="1873258"/>
          </a:xfrm>
          <a:custGeom>
            <a:avLst/>
            <a:gdLst/>
            <a:ahLst/>
            <a:cxnLst/>
            <a:rect l="l" t="t" r="r" b="b"/>
            <a:pathLst>
              <a:path w="5534406" h="8229600">
                <a:moveTo>
                  <a:pt x="0" y="0"/>
                </a:moveTo>
                <a:lnTo>
                  <a:pt x="5534406" y="0"/>
                </a:lnTo>
                <a:lnTo>
                  <a:pt x="55344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847323D-67A9-7132-E131-463AE8DD4C02}"/>
              </a:ext>
            </a:extLst>
          </p:cNvPr>
          <p:cNvSpPr>
            <a:spLocks noChangeAspect="1"/>
          </p:cNvSpPr>
          <p:nvPr/>
        </p:nvSpPr>
        <p:spPr>
          <a:xfrm>
            <a:off x="10298029" y="3429000"/>
            <a:ext cx="1271387" cy="2450867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D96FAF-778E-08D3-E428-891E8F6BC929}"/>
              </a:ext>
            </a:extLst>
          </p:cNvPr>
          <p:cNvCxnSpPr>
            <a:stCxn id="8" idx="3"/>
          </p:cNvCxnSpPr>
          <p:nvPr/>
        </p:nvCxnSpPr>
        <p:spPr>
          <a:xfrm>
            <a:off x="2405015" y="2198435"/>
            <a:ext cx="1664961" cy="942380"/>
          </a:xfrm>
          <a:prstGeom prst="straightConnector1">
            <a:avLst/>
          </a:prstGeom>
          <a:ln w="57150">
            <a:solidFill>
              <a:srgbClr val="D27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1A87D8-966F-1539-6AC6-9B675286EE4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338930" y="3140816"/>
            <a:ext cx="1448055" cy="706594"/>
          </a:xfrm>
          <a:prstGeom prst="straightConnector1">
            <a:avLst/>
          </a:prstGeom>
          <a:ln w="57150">
            <a:solidFill>
              <a:srgbClr val="D27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02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C65AF-3270-FF86-F0C0-738157A5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AA82-940E-FF64-E14A-D95A4609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Atmosphere-interior interactions – why bother?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31B5C-A0D2-21B6-984C-4C97C11C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Anjali Piette – Layers MPIA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50FA2-7A11-7452-13AE-B025CE80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1A2C22-A5F8-3458-4AD8-4E2590319A26}"/>
              </a:ext>
            </a:extLst>
          </p:cNvPr>
          <p:cNvSpPr txBox="1">
            <a:spLocks/>
          </p:cNvSpPr>
          <p:nvPr/>
        </p:nvSpPr>
        <p:spPr>
          <a:xfrm>
            <a:off x="382603" y="2163831"/>
            <a:ext cx="5948347" cy="4044872"/>
          </a:xfrm>
          <a:prstGeom prst="rect">
            <a:avLst/>
          </a:prstGeom>
          <a:solidFill>
            <a:schemeClr val="tx1">
              <a:alpha val="49527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742950" indent="-742950">
              <a:buAutoNum type="arabicPeriod"/>
            </a:pPr>
            <a:r>
              <a:rPr lang="en-GB" dirty="0">
                <a:solidFill>
                  <a:srgbClr val="F7E3FF"/>
                </a:solidFill>
              </a:rPr>
              <a:t>They’re important in the solar system</a:t>
            </a:r>
            <a:br>
              <a:rPr lang="en-GB" dirty="0"/>
            </a:br>
            <a:endParaRPr lang="en-GB" dirty="0"/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D58CFF"/>
                </a:solidFill>
              </a:rPr>
              <a:t>Deciphering interior compositions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7D6284-C014-25B1-08BC-A8DA3D12141E}"/>
              </a:ext>
            </a:extLst>
          </p:cNvPr>
          <p:cNvGrpSpPr>
            <a:grpSpLocks noChangeAspect="1"/>
          </p:cNvGrpSpPr>
          <p:nvPr/>
        </p:nvGrpSpPr>
        <p:grpSpPr>
          <a:xfrm>
            <a:off x="5725392" y="1984217"/>
            <a:ext cx="5869708" cy="3744551"/>
            <a:chOff x="3244861" y="1774506"/>
            <a:chExt cx="6498690" cy="4145807"/>
          </a:xfrm>
        </p:grpSpPr>
        <p:sp>
          <p:nvSpPr>
            <p:cNvPr id="9" name="Trapezium 8">
              <a:extLst>
                <a:ext uri="{FF2B5EF4-FFF2-40B4-BE49-F238E27FC236}">
                  <a16:creationId xmlns:a16="http://schemas.microsoft.com/office/drawing/2014/main" id="{9C63B04C-4AAF-22CC-82A2-CD0E3E62EFCE}"/>
                </a:ext>
              </a:extLst>
            </p:cNvPr>
            <p:cNvSpPr/>
            <p:nvPr/>
          </p:nvSpPr>
          <p:spPr>
            <a:xfrm rot="10800000">
              <a:off x="6096000" y="1774506"/>
              <a:ext cx="3647551" cy="4145807"/>
            </a:xfrm>
            <a:prstGeom prst="trapezoid">
              <a:avLst>
                <a:gd name="adj" fmla="val 38521"/>
              </a:avLst>
            </a:prstGeom>
            <a:gradFill>
              <a:gsLst>
                <a:gs pos="47000">
                  <a:srgbClr val="C77CFF"/>
                </a:gs>
                <a:gs pos="20000">
                  <a:srgbClr val="00B0F0"/>
                </a:gs>
                <a:gs pos="81000">
                  <a:schemeClr val="accent2"/>
                </a:gs>
                <a:gs pos="97000">
                  <a:schemeClr val="bg2">
                    <a:lumMod val="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AB762853-685E-309F-E593-3B8BCC300FCC}"/>
                </a:ext>
              </a:extLst>
            </p:cNvPr>
            <p:cNvSpPr txBox="1">
              <a:spLocks/>
            </p:cNvSpPr>
            <p:nvPr/>
          </p:nvSpPr>
          <p:spPr>
            <a:xfrm>
              <a:off x="6619644" y="1898027"/>
              <a:ext cx="2600262" cy="705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Observable atmosphere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CEE412C9-737A-2649-4324-0AA67BCFFDF9}"/>
                </a:ext>
              </a:extLst>
            </p:cNvPr>
            <p:cNvSpPr txBox="1">
              <a:spLocks/>
            </p:cNvSpPr>
            <p:nvPr/>
          </p:nvSpPr>
          <p:spPr>
            <a:xfrm>
              <a:off x="6617496" y="3465142"/>
              <a:ext cx="2600262" cy="705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</a:t>
              </a:r>
            </a:p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 atmosphere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F198171-8F93-3555-ECDF-79FF28953D8C}"/>
                </a:ext>
              </a:extLst>
            </p:cNvPr>
            <p:cNvSpPr txBox="1">
              <a:spLocks/>
            </p:cNvSpPr>
            <p:nvPr/>
          </p:nvSpPr>
          <p:spPr>
            <a:xfrm>
              <a:off x="7225059" y="5169484"/>
              <a:ext cx="1415520" cy="705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Mantle</a:t>
              </a:r>
            </a:p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&amp;</a:t>
              </a:r>
            </a:p>
            <a:p>
              <a:pPr algn="ctr"/>
              <a:r>
                <a:rPr lang="en-US" sz="27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Core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C3DF70-8B70-FB5F-AFC5-EFF727A45C9A}"/>
                </a:ext>
              </a:extLst>
            </p:cNvPr>
            <p:cNvCxnSpPr>
              <a:cxnSpLocks/>
            </p:cNvCxnSpPr>
            <p:nvPr/>
          </p:nvCxnSpPr>
          <p:spPr>
            <a:xfrm>
              <a:off x="5337548" y="2250667"/>
              <a:ext cx="14252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4CCED69-2606-AFDA-EC2E-13F01D7C96D1}"/>
                </a:ext>
              </a:extLst>
            </p:cNvPr>
            <p:cNvCxnSpPr>
              <a:cxnSpLocks/>
            </p:cNvCxnSpPr>
            <p:nvPr/>
          </p:nvCxnSpPr>
          <p:spPr>
            <a:xfrm>
              <a:off x="7917627" y="2603308"/>
              <a:ext cx="0" cy="825692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57529B8-FD15-E6B3-5E14-3B2E80010191}"/>
                </a:ext>
              </a:extLst>
            </p:cNvPr>
            <p:cNvCxnSpPr>
              <a:cxnSpLocks/>
            </p:cNvCxnSpPr>
            <p:nvPr/>
          </p:nvCxnSpPr>
          <p:spPr>
            <a:xfrm>
              <a:off x="7917627" y="4234866"/>
              <a:ext cx="0" cy="825692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4217135-8238-9D50-188E-2206E0925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4861" y="1939850"/>
              <a:ext cx="2363747" cy="1666441"/>
            </a:xfrm>
            <a:custGeom>
              <a:avLst/>
              <a:gdLst/>
              <a:ahLst/>
              <a:cxnLst/>
              <a:rect l="l" t="t" r="r" b="b"/>
              <a:pathLst>
                <a:path w="11673191" h="8229600">
                  <a:moveTo>
                    <a:pt x="0" y="0"/>
                  </a:moveTo>
                  <a:lnTo>
                    <a:pt x="11673192" y="0"/>
                  </a:lnTo>
                  <a:lnTo>
                    <a:pt x="1167319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77546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C426-AF86-6604-EED9-FEF000C60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93E1-3632-A375-CD07-5B7AC41A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O and rock can be miscible at high temperatures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58776-A337-88D9-8E52-2B08D43C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30EFC-418E-5FBA-6900-2092D2AF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A graph of different types of ice rock mix&#10;&#10;AI-generated content may be incorrect.">
            <a:extLst>
              <a:ext uri="{FF2B5EF4-FFF2-40B4-BE49-F238E27FC236}">
                <a16:creationId xmlns:a16="http://schemas.microsoft.com/office/drawing/2014/main" id="{B25A4E71-77DE-C64A-B38E-B81C4C2B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622" y="1565788"/>
            <a:ext cx="5320756" cy="4628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E38A6C-9DCE-2DBA-599C-29FA8976AF2E}"/>
              </a:ext>
            </a:extLst>
          </p:cNvPr>
          <p:cNvSpPr txBox="1"/>
          <p:nvPr/>
        </p:nvSpPr>
        <p:spPr>
          <a:xfrm>
            <a:off x="3283527" y="6200358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Vazan+2022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EB9ABE8-CE35-4678-FAFD-81004FEBAD53}"/>
              </a:ext>
            </a:extLst>
          </p:cNvPr>
          <p:cNvSpPr>
            <a:spLocks noChangeAspect="1"/>
          </p:cNvSpPr>
          <p:nvPr/>
        </p:nvSpPr>
        <p:spPr>
          <a:xfrm>
            <a:off x="9919981" y="3960669"/>
            <a:ext cx="1043399" cy="2357963"/>
          </a:xfrm>
          <a:custGeom>
            <a:avLst/>
            <a:gdLst/>
            <a:ahLst/>
            <a:cxnLst/>
            <a:rect l="l" t="t" r="r" b="b"/>
            <a:pathLst>
              <a:path w="3641598" h="8229600">
                <a:moveTo>
                  <a:pt x="0" y="0"/>
                </a:moveTo>
                <a:lnTo>
                  <a:pt x="3641598" y="0"/>
                </a:lnTo>
                <a:lnTo>
                  <a:pt x="36415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B5B4690-ADC7-4C13-4608-FECADDFE3B6C}"/>
              </a:ext>
            </a:extLst>
          </p:cNvPr>
          <p:cNvSpPr>
            <a:spLocks noChangeAspect="1"/>
          </p:cNvSpPr>
          <p:nvPr/>
        </p:nvSpPr>
        <p:spPr>
          <a:xfrm>
            <a:off x="1024923" y="2704166"/>
            <a:ext cx="1664154" cy="1806409"/>
          </a:xfrm>
          <a:custGeom>
            <a:avLst/>
            <a:gdLst/>
            <a:ahLst/>
            <a:cxnLst/>
            <a:rect l="l" t="t" r="r" b="b"/>
            <a:pathLst>
              <a:path w="5971992" h="6482488">
                <a:moveTo>
                  <a:pt x="0" y="0"/>
                </a:moveTo>
                <a:lnTo>
                  <a:pt x="5971991" y="0"/>
                </a:lnTo>
                <a:lnTo>
                  <a:pt x="5971991" y="6482488"/>
                </a:lnTo>
                <a:lnTo>
                  <a:pt x="0" y="6482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A025EC-3559-4F09-4E54-94C50D1B3F90}"/>
              </a:ext>
            </a:extLst>
          </p:cNvPr>
          <p:cNvSpPr txBox="1">
            <a:spLocks/>
          </p:cNvSpPr>
          <p:nvPr/>
        </p:nvSpPr>
        <p:spPr>
          <a:xfrm>
            <a:off x="1248555" y="1942108"/>
            <a:ext cx="1526472" cy="551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Mixed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5483F0-E747-A35D-1F6D-54F7B58C07DB}"/>
              </a:ext>
            </a:extLst>
          </p:cNvPr>
          <p:cNvSpPr txBox="1">
            <a:spLocks/>
          </p:cNvSpPr>
          <p:nvPr/>
        </p:nvSpPr>
        <p:spPr>
          <a:xfrm>
            <a:off x="9416973" y="3246383"/>
            <a:ext cx="2049415" cy="72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solidFill>
                  <a:srgbClr val="D27F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De-mixed</a:t>
            </a:r>
            <a:endParaRPr lang="en-US" sz="2400" b="1" dirty="0">
              <a:solidFill>
                <a:srgbClr val="D27F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E1ABD6-D8F5-FB24-C016-E85EA34DF183}"/>
              </a:ext>
            </a:extLst>
          </p:cNvPr>
          <p:cNvCxnSpPr>
            <a:stCxn id="12" idx="3"/>
          </p:cNvCxnSpPr>
          <p:nvPr/>
        </p:nvCxnSpPr>
        <p:spPr>
          <a:xfrm>
            <a:off x="2775027" y="2217932"/>
            <a:ext cx="1664961" cy="942380"/>
          </a:xfrm>
          <a:prstGeom prst="straightConnector1">
            <a:avLst/>
          </a:prstGeom>
          <a:ln w="57150">
            <a:solidFill>
              <a:srgbClr val="D27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84E2C7-2730-21F0-6EC9-D7EFE09C715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968918" y="3607372"/>
            <a:ext cx="1448055" cy="706594"/>
          </a:xfrm>
          <a:prstGeom prst="straightConnector1">
            <a:avLst/>
          </a:prstGeom>
          <a:ln w="57150">
            <a:solidFill>
              <a:srgbClr val="D27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C4E2642-7235-5CB8-AAE5-710E1E08C524}"/>
              </a:ext>
            </a:extLst>
          </p:cNvPr>
          <p:cNvSpPr txBox="1">
            <a:spLocks/>
          </p:cNvSpPr>
          <p:nvPr/>
        </p:nvSpPr>
        <p:spPr>
          <a:xfrm>
            <a:off x="5006125" y="6229451"/>
            <a:ext cx="1814465" cy="72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sz="2800" b="1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10</a:t>
            </a:r>
            <a:r>
              <a:rPr lang="en-US" sz="2800" b="1" baseline="30000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4 </a:t>
            </a:r>
            <a:r>
              <a:rPr lang="en-US" sz="2800" b="1" dirty="0">
                <a:solidFill>
                  <a:srgbClr val="6BCEFF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bar</a:t>
            </a:r>
            <a:endParaRPr lang="en-US" sz="1800" b="1" baseline="30000" dirty="0">
              <a:solidFill>
                <a:srgbClr val="6BCEFF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94AC39-36A2-8B19-B62E-2ED6993D079A}"/>
              </a:ext>
            </a:extLst>
          </p:cNvPr>
          <p:cNvCxnSpPr>
            <a:cxnSpLocks/>
          </p:cNvCxnSpPr>
          <p:nvPr/>
        </p:nvCxnSpPr>
        <p:spPr>
          <a:xfrm flipV="1">
            <a:off x="5913357" y="5835345"/>
            <a:ext cx="0" cy="516868"/>
          </a:xfrm>
          <a:prstGeom prst="straightConnector1">
            <a:avLst/>
          </a:prstGeom>
          <a:ln w="57150">
            <a:solidFill>
              <a:srgbClr val="6BC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509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C5D5-4119-7B47-5C60-AEB632B3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Miscibility can change the structure of sub-Neptunes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C6935-05DD-4095-2B7C-4514ACD4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56BDF-1D50-CF07-0519-B00A8EB1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67116-6E01-B801-B21A-1F8D3E84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9" y="1539606"/>
            <a:ext cx="4657137" cy="4579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79EE1-13EE-C66D-5035-577881A6421C}"/>
              </a:ext>
            </a:extLst>
          </p:cNvPr>
          <p:cNvSpPr txBox="1"/>
          <p:nvPr/>
        </p:nvSpPr>
        <p:spPr>
          <a:xfrm>
            <a:off x="761449" y="6154321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Rogers+2025</a:t>
            </a:r>
          </a:p>
        </p:txBody>
      </p:sp>
    </p:spTree>
    <p:extLst>
      <p:ext uri="{BB962C8B-B14F-4D97-AF65-F5344CB8AC3E}">
        <p14:creationId xmlns:p14="http://schemas.microsoft.com/office/powerpoint/2010/main" val="2677519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3F9B-503F-CEB0-A493-8F6D685A1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25BC-4F3F-5167-DC58-2F367705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Miscibility can change the structure of sub-Neptunes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0E349-EC45-CCB1-3604-01D21A02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6815B-5A86-0A6A-CCBD-2E5FC3F5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BB27A-79AD-E66B-BEAB-0F79D79EA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9" y="1539606"/>
            <a:ext cx="4657137" cy="4579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E3A88-3833-5B40-B6A5-53E7D9C7BBED}"/>
              </a:ext>
            </a:extLst>
          </p:cNvPr>
          <p:cNvSpPr txBox="1"/>
          <p:nvPr/>
        </p:nvSpPr>
        <p:spPr>
          <a:xfrm>
            <a:off x="761449" y="6154321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Rogers+2025</a:t>
            </a:r>
          </a:p>
        </p:txBody>
      </p:sp>
      <p:pic>
        <p:nvPicPr>
          <p:cNvPr id="9" name="Picture 8" descr="A diagram of a mass diagram&#10;&#10;AI-generated content may be incorrect.">
            <a:extLst>
              <a:ext uri="{FF2B5EF4-FFF2-40B4-BE49-F238E27FC236}">
                <a16:creationId xmlns:a16="http://schemas.microsoft.com/office/drawing/2014/main" id="{F727F806-96CC-2FDD-2F07-C869074F00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938"/>
          <a:stretch>
            <a:fillRect/>
          </a:stretch>
        </p:blipFill>
        <p:spPr>
          <a:xfrm>
            <a:off x="5697240" y="1582863"/>
            <a:ext cx="3088525" cy="2842413"/>
          </a:xfrm>
          <a:prstGeom prst="rect">
            <a:avLst/>
          </a:prstGeom>
        </p:spPr>
      </p:pic>
      <p:pic>
        <p:nvPicPr>
          <p:cNvPr id="10" name="Picture 9" descr="A diagram of a mass diagram&#10;&#10;AI-generated content may be incorrect.">
            <a:extLst>
              <a:ext uri="{FF2B5EF4-FFF2-40B4-BE49-F238E27FC236}">
                <a16:creationId xmlns:a16="http://schemas.microsoft.com/office/drawing/2014/main" id="{60821A31-A309-CF94-8803-EC69C8D3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320"/>
          <a:stretch>
            <a:fillRect/>
          </a:stretch>
        </p:blipFill>
        <p:spPr>
          <a:xfrm>
            <a:off x="8839148" y="1604971"/>
            <a:ext cx="3088525" cy="28203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BCE5F86-85C1-F741-8599-021A6E66004B}"/>
              </a:ext>
            </a:extLst>
          </p:cNvPr>
          <p:cNvSpPr txBox="1">
            <a:spLocks/>
          </p:cNvSpPr>
          <p:nvPr/>
        </p:nvSpPr>
        <p:spPr>
          <a:xfrm>
            <a:off x="7034393" y="5050050"/>
            <a:ext cx="3818999" cy="72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en-US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… and their evolution</a:t>
            </a:r>
            <a:endParaRPr lang="en-US" sz="2400" b="1" dirty="0"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E7826-531D-9D96-059B-B93D8277FD5E}"/>
              </a:ext>
            </a:extLst>
          </p:cNvPr>
          <p:cNvSpPr txBox="1"/>
          <p:nvPr/>
        </p:nvSpPr>
        <p:spPr>
          <a:xfrm>
            <a:off x="10514828" y="4378883"/>
            <a:ext cx="146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Rogers+2025</a:t>
            </a:r>
          </a:p>
        </p:txBody>
      </p:sp>
    </p:spTree>
    <p:extLst>
      <p:ext uri="{BB962C8B-B14F-4D97-AF65-F5344CB8AC3E}">
        <p14:creationId xmlns:p14="http://schemas.microsoft.com/office/powerpoint/2010/main" val="3602698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41917-D3F1-58D3-2019-6EE59A9C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6EA9-3EF8-A998-5A4A-A869BC5C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Miscibility can change the structure of sub-Neptunes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E6614-7F76-2859-B6D5-AC870803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6304A-DF72-DB85-569D-F061F6AB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A548269E-6A03-5C0E-42EB-B511BD5B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24" y="2014597"/>
            <a:ext cx="7984633" cy="2828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31DFE-3F86-B49C-2A09-BE74F6BEA07F}"/>
              </a:ext>
            </a:extLst>
          </p:cNvPr>
          <p:cNvSpPr txBox="1"/>
          <p:nvPr/>
        </p:nvSpPr>
        <p:spPr>
          <a:xfrm>
            <a:off x="10453173" y="1704950"/>
            <a:ext cx="160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Benneke+2024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42619FA-C5CA-9734-A714-436C3EABA6AB}"/>
              </a:ext>
            </a:extLst>
          </p:cNvPr>
          <p:cNvSpPr/>
          <p:nvPr/>
        </p:nvSpPr>
        <p:spPr>
          <a:xfrm>
            <a:off x="4354278" y="4898998"/>
            <a:ext cx="7328524" cy="700878"/>
          </a:xfrm>
          <a:prstGeom prst="rightArrow">
            <a:avLst/>
          </a:prstGeom>
          <a:gradFill flip="none" rotWithShape="1">
            <a:gsLst>
              <a:gs pos="100000">
                <a:srgbClr val="FFC000"/>
              </a:gs>
              <a:gs pos="49000">
                <a:srgbClr val="D27FFF"/>
              </a:gs>
              <a:gs pos="0">
                <a:srgbClr val="05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0E1E48A6-CC52-F90F-615D-8DE56E5C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3" y="2316782"/>
            <a:ext cx="3796676" cy="22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3AD243AA-D6DE-3003-3054-1D505FD7776A}"/>
              </a:ext>
            </a:extLst>
          </p:cNvPr>
          <p:cNvSpPr/>
          <p:nvPr/>
        </p:nvSpPr>
        <p:spPr>
          <a:xfrm rot="10800000">
            <a:off x="4354278" y="5599876"/>
            <a:ext cx="7328524" cy="700878"/>
          </a:xfrm>
          <a:prstGeom prst="rightArrow">
            <a:avLst/>
          </a:prstGeom>
          <a:gradFill flip="none" rotWithShape="1">
            <a:gsLst>
              <a:gs pos="54000">
                <a:srgbClr val="A2D711"/>
              </a:gs>
              <a:gs pos="100000">
                <a:schemeClr val="accent6"/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005460-2266-C5A8-65CD-290790E7D306}"/>
              </a:ext>
            </a:extLst>
          </p:cNvPr>
          <p:cNvSpPr txBox="1">
            <a:spLocks/>
          </p:cNvSpPr>
          <p:nvPr/>
        </p:nvSpPr>
        <p:spPr>
          <a:xfrm>
            <a:off x="10010064" y="5016228"/>
            <a:ext cx="1046638" cy="48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Hotter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D49F1F-E6DE-EC01-CF97-054EB1C2C650}"/>
              </a:ext>
            </a:extLst>
          </p:cNvPr>
          <p:cNvSpPr txBox="1">
            <a:spLocks/>
          </p:cNvSpPr>
          <p:nvPr/>
        </p:nvSpPr>
        <p:spPr>
          <a:xfrm>
            <a:off x="4930996" y="5708378"/>
            <a:ext cx="2233755" cy="487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Futura" panose="020B0602020204020303" pitchFamily="34" charset="-79"/>
              </a:defRPr>
            </a:lvl1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More ogre-like</a:t>
            </a:r>
          </a:p>
        </p:txBody>
      </p:sp>
    </p:spTree>
    <p:extLst>
      <p:ext uri="{BB962C8B-B14F-4D97-AF65-F5344CB8AC3E}">
        <p14:creationId xmlns:p14="http://schemas.microsoft.com/office/powerpoint/2010/main" val="289769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E7458-BB16-C1DC-B504-FC3F82CD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A4F6-339A-7696-08A4-6EE71DA9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A88A3-E2F9-94A8-0257-AAC0D15A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2E505-CC29-C8C5-38EF-3477F5B3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 descr="A diagram of different types of chemical gradients&#10;&#10;AI-generated content may be incorrect.">
            <a:extLst>
              <a:ext uri="{FF2B5EF4-FFF2-40B4-BE49-F238E27FC236}">
                <a16:creationId xmlns:a16="http://schemas.microsoft.com/office/drawing/2014/main" id="{19020179-33B2-7221-F3A6-3BE34DE1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9" y="1949911"/>
            <a:ext cx="5496342" cy="4024804"/>
          </a:xfrm>
          <a:prstGeom prst="rect">
            <a:avLst/>
          </a:prstGeom>
        </p:spPr>
      </p:pic>
      <p:pic>
        <p:nvPicPr>
          <p:cNvPr id="8" name="Picture 7" descr="A diagram of different types of light&#10;&#10;AI-generated content may be incorrect.">
            <a:extLst>
              <a:ext uri="{FF2B5EF4-FFF2-40B4-BE49-F238E27FC236}">
                <a16:creationId xmlns:a16="http://schemas.microsoft.com/office/drawing/2014/main" id="{70482E20-D416-76C5-784E-6DA6B080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6" y="1951027"/>
            <a:ext cx="5203984" cy="401505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BA832855-D9FE-F528-91BA-8E8A484FBF21}"/>
              </a:ext>
            </a:extLst>
          </p:cNvPr>
          <p:cNvSpPr>
            <a:spLocks noChangeAspect="1"/>
          </p:cNvSpPr>
          <p:nvPr/>
        </p:nvSpPr>
        <p:spPr>
          <a:xfrm>
            <a:off x="10260273" y="294067"/>
            <a:ext cx="1461827" cy="1461827"/>
          </a:xfrm>
          <a:custGeom>
            <a:avLst/>
            <a:gdLst/>
            <a:ahLst/>
            <a:cxnLst/>
            <a:rect l="l" t="t" r="r" b="b"/>
            <a:pathLst>
              <a:path w="3306151" h="3306151">
                <a:moveTo>
                  <a:pt x="0" y="0"/>
                </a:moveTo>
                <a:lnTo>
                  <a:pt x="3306151" y="0"/>
                </a:lnTo>
                <a:lnTo>
                  <a:pt x="3306151" y="3306151"/>
                </a:lnTo>
                <a:lnTo>
                  <a:pt x="0" y="330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26B131D-846C-C684-5170-9EF6633D504E}"/>
              </a:ext>
            </a:extLst>
          </p:cNvPr>
          <p:cNvSpPr/>
          <p:nvPr/>
        </p:nvSpPr>
        <p:spPr>
          <a:xfrm>
            <a:off x="835377" y="1949911"/>
            <a:ext cx="10565721" cy="4016174"/>
          </a:xfrm>
          <a:custGeom>
            <a:avLst/>
            <a:gdLst>
              <a:gd name="csX0" fmla="*/ 982134 w 10565721"/>
              <a:gd name="csY0" fmla="*/ 1479089 h 4016174"/>
              <a:gd name="csX1" fmla="*/ 766977 w 10565721"/>
              <a:gd name="csY1" fmla="*/ 1694246 h 4016174"/>
              <a:gd name="csX2" fmla="*/ 766977 w 10565721"/>
              <a:gd name="csY2" fmla="*/ 2586226 h 4016174"/>
              <a:gd name="csX3" fmla="*/ 982134 w 10565721"/>
              <a:gd name="csY3" fmla="*/ 2801383 h 4016174"/>
              <a:gd name="csX4" fmla="*/ 1547080 w 10565721"/>
              <a:gd name="csY4" fmla="*/ 2801383 h 4016174"/>
              <a:gd name="csX5" fmla="*/ 1547080 w 10565721"/>
              <a:gd name="csY5" fmla="*/ 3652221 h 4016174"/>
              <a:gd name="csX6" fmla="*/ 1813969 w 10565721"/>
              <a:gd name="csY6" fmla="*/ 3919110 h 4016174"/>
              <a:gd name="csX7" fmla="*/ 2881492 w 10565721"/>
              <a:gd name="csY7" fmla="*/ 3919110 h 4016174"/>
              <a:gd name="csX8" fmla="*/ 3148381 w 10565721"/>
              <a:gd name="csY8" fmla="*/ 3652221 h 4016174"/>
              <a:gd name="csX9" fmla="*/ 3148381 w 10565721"/>
              <a:gd name="csY9" fmla="*/ 2240466 h 4016174"/>
              <a:gd name="csX10" fmla="*/ 2881492 w 10565721"/>
              <a:gd name="csY10" fmla="*/ 1973577 h 4016174"/>
              <a:gd name="csX11" fmla="*/ 2057895 w 10565721"/>
              <a:gd name="csY11" fmla="*/ 1973577 h 4016174"/>
              <a:gd name="csX12" fmla="*/ 2057895 w 10565721"/>
              <a:gd name="csY12" fmla="*/ 1694246 h 4016174"/>
              <a:gd name="csX13" fmla="*/ 1842738 w 10565721"/>
              <a:gd name="csY13" fmla="*/ 1479089 h 4016174"/>
              <a:gd name="csX14" fmla="*/ 0 w 10565721"/>
              <a:gd name="csY14" fmla="*/ 0 h 4016174"/>
              <a:gd name="csX15" fmla="*/ 10565721 w 10565721"/>
              <a:gd name="csY15" fmla="*/ 0 h 4016174"/>
              <a:gd name="csX16" fmla="*/ 10565721 w 10565721"/>
              <a:gd name="csY16" fmla="*/ 4016174 h 4016174"/>
              <a:gd name="csX17" fmla="*/ 0 w 10565721"/>
              <a:gd name="csY17" fmla="*/ 4016174 h 40161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0565721" h="4016174">
                <a:moveTo>
                  <a:pt x="982134" y="1479089"/>
                </a:moveTo>
                <a:cubicBezTo>
                  <a:pt x="863306" y="1479089"/>
                  <a:pt x="766977" y="1575418"/>
                  <a:pt x="766977" y="1694246"/>
                </a:cubicBezTo>
                <a:lnTo>
                  <a:pt x="766977" y="2586226"/>
                </a:lnTo>
                <a:cubicBezTo>
                  <a:pt x="766977" y="2705054"/>
                  <a:pt x="863306" y="2801383"/>
                  <a:pt x="982134" y="2801383"/>
                </a:cubicBezTo>
                <a:lnTo>
                  <a:pt x="1547080" y="2801383"/>
                </a:lnTo>
                <a:lnTo>
                  <a:pt x="1547080" y="3652221"/>
                </a:lnTo>
                <a:cubicBezTo>
                  <a:pt x="1547080" y="3799620"/>
                  <a:pt x="1666570" y="3919110"/>
                  <a:pt x="1813969" y="3919110"/>
                </a:cubicBezTo>
                <a:lnTo>
                  <a:pt x="2881492" y="3919110"/>
                </a:lnTo>
                <a:cubicBezTo>
                  <a:pt x="3028891" y="3919110"/>
                  <a:pt x="3148381" y="3799620"/>
                  <a:pt x="3148381" y="3652221"/>
                </a:cubicBezTo>
                <a:lnTo>
                  <a:pt x="3148381" y="2240466"/>
                </a:lnTo>
                <a:cubicBezTo>
                  <a:pt x="3148381" y="2093067"/>
                  <a:pt x="3028891" y="1973577"/>
                  <a:pt x="2881492" y="1973577"/>
                </a:cubicBezTo>
                <a:lnTo>
                  <a:pt x="2057895" y="1973577"/>
                </a:lnTo>
                <a:lnTo>
                  <a:pt x="2057895" y="1694246"/>
                </a:lnTo>
                <a:cubicBezTo>
                  <a:pt x="2057895" y="1575418"/>
                  <a:pt x="1961566" y="1479089"/>
                  <a:pt x="1842738" y="1479089"/>
                </a:cubicBezTo>
                <a:close/>
                <a:moveTo>
                  <a:pt x="0" y="0"/>
                </a:moveTo>
                <a:lnTo>
                  <a:pt x="10565721" y="0"/>
                </a:lnTo>
                <a:lnTo>
                  <a:pt x="10565721" y="4016174"/>
                </a:lnTo>
                <a:lnTo>
                  <a:pt x="0" y="4016174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63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AD2E-D3F0-806B-85B8-19700D53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atmosphere + O-rich mantle = H</a:t>
            </a:r>
            <a:r>
              <a:rPr lang="en-GB" baseline="-25000" dirty="0"/>
              <a:t>2</a:t>
            </a:r>
            <a:r>
              <a:rPr lang="en-GB" dirty="0"/>
              <a:t>O production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5B428-A371-AF2D-761A-88E57A14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E4B7F-A73C-978C-75BA-27CE0EFB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25901811-E944-8E27-66A3-1154BB00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5" y="1592317"/>
            <a:ext cx="4899781" cy="4545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680C22-C09C-EA10-F558-69339375245A}"/>
              </a:ext>
            </a:extLst>
          </p:cNvPr>
          <p:cNvSpPr txBox="1"/>
          <p:nvPr/>
        </p:nvSpPr>
        <p:spPr>
          <a:xfrm>
            <a:off x="355600" y="6187073"/>
            <a:ext cx="352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Miozzi+2025, see also Horn+2025</a:t>
            </a:r>
          </a:p>
        </p:txBody>
      </p:sp>
    </p:spTree>
    <p:extLst>
      <p:ext uri="{BB962C8B-B14F-4D97-AF65-F5344CB8AC3E}">
        <p14:creationId xmlns:p14="http://schemas.microsoft.com/office/powerpoint/2010/main" val="1931547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32A9-E9AA-A50F-32AD-8689F16B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1BAC-58A9-967D-306D-EA116F81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atmosphere + O-rich mantle = H</a:t>
            </a:r>
            <a:r>
              <a:rPr lang="en-GB" baseline="-25000" dirty="0"/>
              <a:t>2</a:t>
            </a:r>
            <a:r>
              <a:rPr lang="en-GB" dirty="0"/>
              <a:t>O production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5EA70-7B6C-20F1-B4E3-B132D9EC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2F75A-22C3-D244-D251-8BAD6369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45</a:t>
            </a:fld>
            <a:endParaRPr lang="en-US" dirty="0"/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ABECCD25-67D7-7F5C-C03A-116CE728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5" y="1592317"/>
            <a:ext cx="4899781" cy="4545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21419-BE99-3021-604C-7D4EF273487C}"/>
              </a:ext>
            </a:extLst>
          </p:cNvPr>
          <p:cNvSpPr txBox="1"/>
          <p:nvPr/>
        </p:nvSpPr>
        <p:spPr>
          <a:xfrm>
            <a:off x="355600" y="6187073"/>
            <a:ext cx="352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Miozzi+2025, see also Horn+2025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59A-A50D-7673-F2C6-82AFC5CEAFA6}"/>
              </a:ext>
            </a:extLst>
          </p:cNvPr>
          <p:cNvGrpSpPr/>
          <p:nvPr/>
        </p:nvGrpSpPr>
        <p:grpSpPr>
          <a:xfrm>
            <a:off x="5686198" y="2417833"/>
            <a:ext cx="6150202" cy="2449135"/>
            <a:chOff x="5686198" y="2417833"/>
            <a:chExt cx="6150202" cy="2449135"/>
          </a:xfrm>
        </p:grpSpPr>
        <p:pic>
          <p:nvPicPr>
            <p:cNvPr id="8" name="Picture 7" descr="A graph showing a diagram&#10;&#10;AI-generated content may be incorrect.">
              <a:extLst>
                <a:ext uri="{FF2B5EF4-FFF2-40B4-BE49-F238E27FC236}">
                  <a16:creationId xmlns:a16="http://schemas.microsoft.com/office/drawing/2014/main" id="{7F6F7BED-D65E-C439-A2C8-1BE50C3C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198" y="2417833"/>
              <a:ext cx="6150202" cy="244913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229316-E861-C5CA-CD79-2EFEE8D9980D}"/>
                </a:ext>
              </a:extLst>
            </p:cNvPr>
            <p:cNvSpPr/>
            <p:nvPr/>
          </p:nvSpPr>
          <p:spPr>
            <a:xfrm>
              <a:off x="6609522" y="2417833"/>
              <a:ext cx="5226878" cy="98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3A96A4-9A17-4C99-4191-46F5137CDE62}"/>
              </a:ext>
            </a:extLst>
          </p:cNvPr>
          <p:cNvSpPr txBox="1"/>
          <p:nvPr/>
        </p:nvSpPr>
        <p:spPr>
          <a:xfrm>
            <a:off x="8308450" y="4866968"/>
            <a:ext cx="3731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Piaulet-Ghorayeb+2024, GJ 9827 d</a:t>
            </a:r>
          </a:p>
        </p:txBody>
      </p:sp>
    </p:spTree>
    <p:extLst>
      <p:ext uri="{BB962C8B-B14F-4D97-AF65-F5344CB8AC3E}">
        <p14:creationId xmlns:p14="http://schemas.microsoft.com/office/powerpoint/2010/main" val="3972663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A4402-AFBE-4A29-41ED-13AD86F37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16F2F-A580-EA57-E689-5160FC9561D5}"/>
              </a:ext>
            </a:extLst>
          </p:cNvPr>
          <p:cNvGrpSpPr/>
          <p:nvPr/>
        </p:nvGrpSpPr>
        <p:grpSpPr>
          <a:xfrm>
            <a:off x="788079" y="327589"/>
            <a:ext cx="10610691" cy="4024804"/>
            <a:chOff x="788079" y="327589"/>
            <a:chExt cx="10610691" cy="4024804"/>
          </a:xfrm>
        </p:grpSpPr>
        <p:pic>
          <p:nvPicPr>
            <p:cNvPr id="6" name="Picture 5" descr="A diagram of different types of chemical gradients&#10;&#10;AI-generated content may be incorrect.">
              <a:extLst>
                <a:ext uri="{FF2B5EF4-FFF2-40B4-BE49-F238E27FC236}">
                  <a16:creationId xmlns:a16="http://schemas.microsoft.com/office/drawing/2014/main" id="{0596679A-BFB5-5D93-8EBD-D575085A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079" y="327589"/>
              <a:ext cx="5496342" cy="4024804"/>
            </a:xfrm>
            <a:prstGeom prst="rect">
              <a:avLst/>
            </a:prstGeom>
            <a:noFill/>
          </p:spPr>
        </p:pic>
        <p:pic>
          <p:nvPicPr>
            <p:cNvPr id="8" name="Picture 7" descr="A diagram of different types of light&#10;&#10;AI-generated content may be incorrect.">
              <a:extLst>
                <a:ext uri="{FF2B5EF4-FFF2-40B4-BE49-F238E27FC236}">
                  <a16:creationId xmlns:a16="http://schemas.microsoft.com/office/drawing/2014/main" id="{09DAA55C-5FC1-91EB-C790-257A813B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4786" y="328705"/>
              <a:ext cx="5203984" cy="4015058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7360F6-6544-7E33-8B15-CA807C5BDC9D}"/>
                </a:ext>
              </a:extLst>
            </p:cNvPr>
            <p:cNvSpPr/>
            <p:nvPr/>
          </p:nvSpPr>
          <p:spPr>
            <a:xfrm>
              <a:off x="813139" y="327589"/>
              <a:ext cx="10565721" cy="3429000"/>
            </a:xfrm>
            <a:prstGeom prst="rect">
              <a:avLst/>
            </a:prstGeom>
            <a:gradFill flip="none" rotWithShape="1">
              <a:gsLst>
                <a:gs pos="83000">
                  <a:schemeClr val="tx1"/>
                </a:gs>
                <a:gs pos="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585506-FBE6-D10B-C95B-CDBBD144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0BD63-1733-8A07-E045-02D439C6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738E2-AEE1-CD54-471C-7CE76C40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DD2DFA9-1740-F6EE-D38F-39A8A422ADF3}"/>
              </a:ext>
            </a:extLst>
          </p:cNvPr>
          <p:cNvSpPr>
            <a:spLocks noChangeAspect="1"/>
          </p:cNvSpPr>
          <p:nvPr/>
        </p:nvSpPr>
        <p:spPr>
          <a:xfrm>
            <a:off x="10260273" y="294067"/>
            <a:ext cx="1461827" cy="1461827"/>
          </a:xfrm>
          <a:custGeom>
            <a:avLst/>
            <a:gdLst/>
            <a:ahLst/>
            <a:cxnLst/>
            <a:rect l="l" t="t" r="r" b="b"/>
            <a:pathLst>
              <a:path w="3306151" h="3306151">
                <a:moveTo>
                  <a:pt x="0" y="0"/>
                </a:moveTo>
                <a:lnTo>
                  <a:pt x="3306151" y="0"/>
                </a:lnTo>
                <a:lnTo>
                  <a:pt x="3306151" y="3306151"/>
                </a:lnTo>
                <a:lnTo>
                  <a:pt x="0" y="330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ECE27-9BA8-E2EC-B966-8383B2263994}"/>
              </a:ext>
            </a:extLst>
          </p:cNvPr>
          <p:cNvSpPr/>
          <p:nvPr/>
        </p:nvSpPr>
        <p:spPr>
          <a:xfrm>
            <a:off x="838199" y="4589301"/>
            <a:ext cx="10515601" cy="1563329"/>
          </a:xfrm>
          <a:prstGeom prst="rect">
            <a:avLst/>
          </a:prstGeom>
          <a:solidFill>
            <a:srgbClr val="68D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81E48C-D1E8-10DA-9481-7E09360A7B20}"/>
              </a:ext>
            </a:extLst>
          </p:cNvPr>
          <p:cNvGrpSpPr/>
          <p:nvPr/>
        </p:nvGrpSpPr>
        <p:grpSpPr>
          <a:xfrm>
            <a:off x="1909768" y="4703108"/>
            <a:ext cx="1335713" cy="1335713"/>
            <a:chOff x="1924517" y="4661935"/>
            <a:chExt cx="1335713" cy="1335713"/>
          </a:xfrm>
        </p:grpSpPr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7F941DC8-6190-B5C0-AE05-BA503D696D63}"/>
                </a:ext>
              </a:extLst>
            </p:cNvPr>
            <p:cNvSpPr>
              <a:spLocks noChangeAspect="1"/>
            </p:cNvSpPr>
            <p:nvPr/>
          </p:nvSpPr>
          <p:spPr>
            <a:xfrm rot="2575944">
              <a:off x="1924517" y="4661935"/>
              <a:ext cx="1335713" cy="1335713"/>
            </a:xfrm>
            <a:prstGeom prst="pie">
              <a:avLst>
                <a:gd name="adj1" fmla="val 21115978"/>
                <a:gd name="adj2" fmla="val 17344976"/>
              </a:avLst>
            </a:prstGeom>
            <a:solidFill>
              <a:srgbClr val="C55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FF078-CD26-F1AD-DC66-D4B803874D7F}"/>
                </a:ext>
              </a:extLst>
            </p:cNvPr>
            <p:cNvSpPr txBox="1"/>
            <p:nvPr/>
          </p:nvSpPr>
          <p:spPr>
            <a:xfrm rot="19935814">
              <a:off x="2011852" y="4713797"/>
              <a:ext cx="1013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Core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2B5D112-1563-A596-3EE2-B905C295ECEE}"/>
              </a:ext>
            </a:extLst>
          </p:cNvPr>
          <p:cNvSpPr>
            <a:spLocks noChangeAspect="1"/>
          </p:cNvSpPr>
          <p:nvPr/>
        </p:nvSpPr>
        <p:spPr>
          <a:xfrm>
            <a:off x="3541534" y="5055964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345B9B-B8EF-28A1-17D8-58F73C8D712C}"/>
              </a:ext>
            </a:extLst>
          </p:cNvPr>
          <p:cNvSpPr>
            <a:spLocks noChangeAspect="1"/>
          </p:cNvSpPr>
          <p:nvPr/>
        </p:nvSpPr>
        <p:spPr>
          <a:xfrm>
            <a:off x="4263048" y="5047357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F68A10-B5B6-9ECF-24CC-9A14AE8EBA94}"/>
              </a:ext>
            </a:extLst>
          </p:cNvPr>
          <p:cNvSpPr>
            <a:spLocks noChangeAspect="1"/>
          </p:cNvSpPr>
          <p:nvPr/>
        </p:nvSpPr>
        <p:spPr>
          <a:xfrm>
            <a:off x="4984562" y="5055964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B8355F-110B-C133-6E1D-AB6D1FCEA8E0}"/>
              </a:ext>
            </a:extLst>
          </p:cNvPr>
          <p:cNvSpPr>
            <a:spLocks noChangeAspect="1"/>
          </p:cNvSpPr>
          <p:nvPr/>
        </p:nvSpPr>
        <p:spPr>
          <a:xfrm>
            <a:off x="5706076" y="5065470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D4A71E-66C0-5267-1373-0545E95124FA}"/>
              </a:ext>
            </a:extLst>
          </p:cNvPr>
          <p:cNvSpPr>
            <a:spLocks noChangeAspect="1"/>
          </p:cNvSpPr>
          <p:nvPr/>
        </p:nvSpPr>
        <p:spPr>
          <a:xfrm>
            <a:off x="6427590" y="5056863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F5A958-4F52-1D7B-9E48-195E95C1B135}"/>
              </a:ext>
            </a:extLst>
          </p:cNvPr>
          <p:cNvSpPr>
            <a:spLocks noChangeAspect="1"/>
          </p:cNvSpPr>
          <p:nvPr/>
        </p:nvSpPr>
        <p:spPr>
          <a:xfrm>
            <a:off x="7149104" y="5065470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FD6683-AEB0-82A8-3BE5-2A09ACF1B99A}"/>
              </a:ext>
            </a:extLst>
          </p:cNvPr>
          <p:cNvSpPr>
            <a:spLocks noChangeAspect="1"/>
          </p:cNvSpPr>
          <p:nvPr/>
        </p:nvSpPr>
        <p:spPr>
          <a:xfrm>
            <a:off x="7870618" y="5065470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CABBD8-E153-BD28-7200-9B41B86074CA}"/>
              </a:ext>
            </a:extLst>
          </p:cNvPr>
          <p:cNvSpPr>
            <a:spLocks noChangeAspect="1"/>
          </p:cNvSpPr>
          <p:nvPr/>
        </p:nvSpPr>
        <p:spPr>
          <a:xfrm>
            <a:off x="8592132" y="5056863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A89948-ABDE-E6ED-63C9-025A609C95B1}"/>
              </a:ext>
            </a:extLst>
          </p:cNvPr>
          <p:cNvSpPr>
            <a:spLocks noChangeAspect="1"/>
          </p:cNvSpPr>
          <p:nvPr/>
        </p:nvSpPr>
        <p:spPr>
          <a:xfrm>
            <a:off x="9313646" y="5065470"/>
            <a:ext cx="630000" cy="63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6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BDD6-75C6-764B-D7AF-E864BCC6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2ADA-BEA6-4B0D-D228-2C652895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Volatiles can go in the core too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576D7-5DD3-079A-08E9-7331AE2F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0C32C-FAF6-239F-08FD-5F483D26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8AB85D5B-9C19-7377-1F90-10C1525F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9" b="96747" l="7155" r="94276">
                        <a14:foregroundMark x1="47222" y1="11986" x2="51936" y2="11045"/>
                        <a14:foregroundMark x1="50673" y1="6164" x2="50673" y2="6164"/>
                        <a14:foregroundMark x1="56397" y1="84418" x2="64394" y2="82877"/>
                        <a14:foregroundMark x1="60859" y1="90668" x2="71128" y2="86473"/>
                        <a14:foregroundMark x1="71128" y1="86473" x2="74327" y2="77055"/>
                        <a14:foregroundMark x1="88973" y1="38356" x2="94444" y2="55308"/>
                        <a14:foregroundMark x1="47475" y1="96490" x2="53704" y2="96747"/>
                        <a14:foregroundMark x1="7660" y1="54538" x2="7155" y2="47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89" y="1338470"/>
            <a:ext cx="4768963" cy="4688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152DC-4E31-40AA-3822-145F80B199C1}"/>
              </a:ext>
            </a:extLst>
          </p:cNvPr>
          <p:cNvSpPr txBox="1"/>
          <p:nvPr/>
        </p:nvSpPr>
        <p:spPr>
          <a:xfrm>
            <a:off x="1177082" y="6027147"/>
            <a:ext cx="290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Schlichting &amp; Young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50156-0CEE-39B5-B3B7-25853998EB3B}"/>
              </a:ext>
            </a:extLst>
          </p:cNvPr>
          <p:cNvSpPr txBox="1"/>
          <p:nvPr/>
        </p:nvSpPr>
        <p:spPr>
          <a:xfrm>
            <a:off x="2488281" y="5433985"/>
            <a:ext cx="333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O, H go into metal core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61467BE-0F09-7D03-06F8-4019630C5D32}"/>
              </a:ext>
            </a:extLst>
          </p:cNvPr>
          <p:cNvSpPr>
            <a:spLocks noChangeAspect="1"/>
          </p:cNvSpPr>
          <p:nvPr/>
        </p:nvSpPr>
        <p:spPr>
          <a:xfrm rot="15169422" flipV="1">
            <a:off x="4137121" y="4717233"/>
            <a:ext cx="983774" cy="642896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084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9088-8636-A288-9C82-FBE16180D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B285-A2F5-EA31-977B-D21284DB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Volatiles can go in the core too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B6D50-2A0F-272E-D42D-466DDB55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0A167-9A66-C38B-40B7-AD35A5C2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0383C858-107E-CA42-B9D8-6860BDE99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9" b="96747" l="7155" r="94276">
                        <a14:foregroundMark x1="47222" y1="11986" x2="51936" y2="11045"/>
                        <a14:foregroundMark x1="50673" y1="6164" x2="50673" y2="6164"/>
                        <a14:foregroundMark x1="56397" y1="84418" x2="64394" y2="82877"/>
                        <a14:foregroundMark x1="60859" y1="90668" x2="71128" y2="86473"/>
                        <a14:foregroundMark x1="71128" y1="86473" x2="74327" y2="77055"/>
                        <a14:foregroundMark x1="88973" y1="38356" x2="94444" y2="55308"/>
                        <a14:foregroundMark x1="47475" y1="96490" x2="53704" y2="96747"/>
                        <a14:foregroundMark x1="7660" y1="54538" x2="7155" y2="47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89" y="1338470"/>
            <a:ext cx="4768963" cy="4688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F692B-9151-E172-5ED8-4D49EBA29B37}"/>
              </a:ext>
            </a:extLst>
          </p:cNvPr>
          <p:cNvSpPr txBox="1"/>
          <p:nvPr/>
        </p:nvSpPr>
        <p:spPr>
          <a:xfrm>
            <a:off x="1177082" y="6027147"/>
            <a:ext cx="290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Schlichting &amp; Young 2022</a:t>
            </a:r>
          </a:p>
        </p:txBody>
      </p:sp>
      <p:pic>
        <p:nvPicPr>
          <p:cNvPr id="8" name="Picture 7" descr="A graph of a graph showing a number of electrons&#10;&#10;AI-generated content may be incorrect.">
            <a:extLst>
              <a:ext uri="{FF2B5EF4-FFF2-40B4-BE49-F238E27FC236}">
                <a16:creationId xmlns:a16="http://schemas.microsoft.com/office/drawing/2014/main" id="{5767855A-9C0C-B208-3D2D-5ED5CF857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113" y="2483146"/>
            <a:ext cx="6086311" cy="3327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D2F12-DFBA-6331-3865-D6E2A8860678}"/>
              </a:ext>
            </a:extLst>
          </p:cNvPr>
          <p:cNvSpPr txBox="1"/>
          <p:nvPr/>
        </p:nvSpPr>
        <p:spPr>
          <a:xfrm>
            <a:off x="5470422" y="5819126"/>
            <a:ext cx="4035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Nixon+2025, see also Benneke+2024</a:t>
            </a:r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06E44C9-10AC-4DCF-7D7B-E7ACD8E6DA6F}"/>
              </a:ext>
            </a:extLst>
          </p:cNvPr>
          <p:cNvSpPr>
            <a:spLocks noChangeAspect="1"/>
          </p:cNvSpPr>
          <p:nvPr/>
        </p:nvSpPr>
        <p:spPr>
          <a:xfrm rot="19052305">
            <a:off x="4387549" y="1430525"/>
            <a:ext cx="1709778" cy="1117339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9DFA7-0CFC-B70C-B106-9F39A53D96A2}"/>
              </a:ext>
            </a:extLst>
          </p:cNvPr>
          <p:cNvSpPr txBox="1"/>
          <p:nvPr/>
        </p:nvSpPr>
        <p:spPr>
          <a:xfrm>
            <a:off x="5823286" y="1951127"/>
            <a:ext cx="59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Can explain some sub-Neptune observations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5EEC046-7211-D3C4-C293-4B0DD00BABCA}"/>
              </a:ext>
            </a:extLst>
          </p:cNvPr>
          <p:cNvSpPr>
            <a:spLocks noChangeAspect="1"/>
          </p:cNvSpPr>
          <p:nvPr/>
        </p:nvSpPr>
        <p:spPr>
          <a:xfrm rot="15169422" flipV="1">
            <a:off x="4137121" y="4717233"/>
            <a:ext cx="983774" cy="642896"/>
          </a:xfrm>
          <a:custGeom>
            <a:avLst/>
            <a:gdLst/>
            <a:ahLst/>
            <a:cxnLst/>
            <a:rect l="l" t="t" r="r" b="b"/>
            <a:pathLst>
              <a:path w="4836413" h="4114800">
                <a:moveTo>
                  <a:pt x="0" y="0"/>
                </a:moveTo>
                <a:lnTo>
                  <a:pt x="4836413" y="0"/>
                </a:lnTo>
                <a:lnTo>
                  <a:pt x="4836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531D7-8092-445B-6360-81FD59B27681}"/>
              </a:ext>
            </a:extLst>
          </p:cNvPr>
          <p:cNvSpPr txBox="1"/>
          <p:nvPr/>
        </p:nvSpPr>
        <p:spPr>
          <a:xfrm>
            <a:off x="2488281" y="5433985"/>
            <a:ext cx="333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O, H go into metal core</a:t>
            </a:r>
            <a:endParaRPr lang="en-GB" sz="24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99A40-EA5C-68AD-6C95-E4E8F5E3F614}"/>
              </a:ext>
            </a:extLst>
          </p:cNvPr>
          <p:cNvSpPr txBox="1"/>
          <p:nvPr/>
        </p:nvSpPr>
        <p:spPr>
          <a:xfrm>
            <a:off x="9405267" y="282132"/>
            <a:ext cx="2343983" cy="156966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Anand </a:t>
            </a:r>
            <a:r>
              <a:rPr lang="en-GB" sz="3200" b="1" dirty="0" err="1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Bhongade</a:t>
            </a:r>
            <a:endParaRPr lang="en-GB" sz="3200" b="1" dirty="0">
              <a:solidFill>
                <a:schemeClr val="accent4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8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CF86-4DCD-3DB4-7779-392FA479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Sub-Neptune observations from JWST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DA7D1-BB04-6510-2CF2-9487968C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D8D135-0212-5456-921D-0458C7F6DE5C}"/>
              </a:ext>
            </a:extLst>
          </p:cNvPr>
          <p:cNvGrpSpPr/>
          <p:nvPr/>
        </p:nvGrpSpPr>
        <p:grpSpPr>
          <a:xfrm>
            <a:off x="209973" y="1543299"/>
            <a:ext cx="4283386" cy="1766756"/>
            <a:chOff x="6158023" y="1671755"/>
            <a:chExt cx="4283386" cy="1766756"/>
          </a:xfrm>
        </p:grpSpPr>
        <p:pic>
          <p:nvPicPr>
            <p:cNvPr id="22" name="Picture 21" descr="A graph of a wave&#10;&#10;AI-generated content may be incorrect.">
              <a:extLst>
                <a:ext uri="{FF2B5EF4-FFF2-40B4-BE49-F238E27FC236}">
                  <a16:creationId xmlns:a16="http://schemas.microsoft.com/office/drawing/2014/main" id="{B169098A-2AAB-C35F-6627-BCD0B77A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931" y="1671755"/>
              <a:ext cx="4184478" cy="14380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C64A7E-55C1-5745-7DC1-8672230FEB92}"/>
                </a:ext>
              </a:extLst>
            </p:cNvPr>
            <p:cNvSpPr txBox="1"/>
            <p:nvPr/>
          </p:nvSpPr>
          <p:spPr>
            <a:xfrm>
              <a:off x="6158023" y="3130734"/>
              <a:ext cx="20938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3090 b, Ahrer+2025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26" name="Freeform 21">
            <a:extLst>
              <a:ext uri="{FF2B5EF4-FFF2-40B4-BE49-F238E27FC236}">
                <a16:creationId xmlns:a16="http://schemas.microsoft.com/office/drawing/2014/main" id="{25467099-69E8-DAD5-8427-1ACFB3661817}"/>
              </a:ext>
            </a:extLst>
          </p:cNvPr>
          <p:cNvSpPr>
            <a:spLocks noChangeAspect="1"/>
          </p:cNvSpPr>
          <p:nvPr/>
        </p:nvSpPr>
        <p:spPr>
          <a:xfrm>
            <a:off x="282697" y="3547946"/>
            <a:ext cx="3704448" cy="2611636"/>
          </a:xfrm>
          <a:custGeom>
            <a:avLst/>
            <a:gdLst/>
            <a:ahLst/>
            <a:cxnLst/>
            <a:rect l="l" t="t" r="r" b="b"/>
            <a:pathLst>
              <a:path w="11673191" h="8229600">
                <a:moveTo>
                  <a:pt x="0" y="0"/>
                </a:moveTo>
                <a:lnTo>
                  <a:pt x="11673192" y="0"/>
                </a:lnTo>
                <a:lnTo>
                  <a:pt x="11673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9" name="Picture 28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43916E1-5DB5-C0F0-F289-71D8E258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928" b="1599"/>
          <a:stretch>
            <a:fillRect/>
          </a:stretch>
        </p:blipFill>
        <p:spPr>
          <a:xfrm>
            <a:off x="9609649" y="1422766"/>
            <a:ext cx="2387876" cy="328013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EBA514C-04F2-10E2-8D45-F778056199A8}"/>
              </a:ext>
            </a:extLst>
          </p:cNvPr>
          <p:cNvGrpSpPr/>
          <p:nvPr/>
        </p:nvGrpSpPr>
        <p:grpSpPr>
          <a:xfrm>
            <a:off x="8057043" y="4988230"/>
            <a:ext cx="3665544" cy="1875772"/>
            <a:chOff x="4851807" y="1424062"/>
            <a:chExt cx="3665544" cy="18757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F19DD2-FB85-7832-E7BC-2BE85D4EBF55}"/>
                </a:ext>
              </a:extLst>
            </p:cNvPr>
            <p:cNvSpPr txBox="1"/>
            <p:nvPr/>
          </p:nvSpPr>
          <p:spPr>
            <a:xfrm>
              <a:off x="4851807" y="2992057"/>
              <a:ext cx="3459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9827 d, Piaulet-Ghorayeb+2024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12AA3-394F-09CA-CE48-AD358A6CB03A}"/>
                </a:ext>
              </a:extLst>
            </p:cNvPr>
            <p:cNvGrpSpPr/>
            <p:nvPr/>
          </p:nvGrpSpPr>
          <p:grpSpPr>
            <a:xfrm>
              <a:off x="4865421" y="1424062"/>
              <a:ext cx="3651930" cy="1603899"/>
              <a:chOff x="4865421" y="1424062"/>
              <a:chExt cx="3651930" cy="160389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CE06DBF-88D6-3593-86E3-1F454EB75F13}"/>
                  </a:ext>
                </a:extLst>
              </p:cNvPr>
              <p:cNvGrpSpPr/>
              <p:nvPr/>
            </p:nvGrpSpPr>
            <p:grpSpPr>
              <a:xfrm>
                <a:off x="4865421" y="1425300"/>
                <a:ext cx="3651930" cy="1602661"/>
                <a:chOff x="4865421" y="1425300"/>
                <a:chExt cx="3651930" cy="1602661"/>
              </a:xfrm>
            </p:grpSpPr>
            <p:pic>
              <p:nvPicPr>
                <p:cNvPr id="24" name="Picture 23" descr="A graph of different types of data&#10;&#10;AI-generated content may be incorrect.">
                  <a:extLst>
                    <a:ext uri="{FF2B5EF4-FFF2-40B4-BE49-F238E27FC236}">
                      <a16:creationId xmlns:a16="http://schemas.microsoft.com/office/drawing/2014/main" id="{9EB39FA9-C070-B59E-3385-D01D602DD1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b="42846"/>
                <a:stretch>
                  <a:fillRect/>
                </a:stretch>
              </p:blipFill>
              <p:spPr>
                <a:xfrm>
                  <a:off x="4865421" y="1425300"/>
                  <a:ext cx="3651930" cy="1438094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graph of different types of data&#10;&#10;AI-generated content may be incorrect.">
                  <a:extLst>
                    <a:ext uri="{FF2B5EF4-FFF2-40B4-BE49-F238E27FC236}">
                      <a16:creationId xmlns:a16="http://schemas.microsoft.com/office/drawing/2014/main" id="{89AD9135-16C3-CA24-FB64-ED85106C95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93171"/>
                <a:stretch>
                  <a:fillRect/>
                </a:stretch>
              </p:blipFill>
              <p:spPr>
                <a:xfrm>
                  <a:off x="4865421" y="2856137"/>
                  <a:ext cx="3651930" cy="171824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2C125A4-3281-F46C-28FC-924FF5AF1C5F}"/>
                  </a:ext>
                </a:extLst>
              </p:cNvPr>
              <p:cNvSpPr/>
              <p:nvPr/>
            </p:nvSpPr>
            <p:spPr>
              <a:xfrm>
                <a:off x="5407572" y="1424062"/>
                <a:ext cx="3058511" cy="82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D51689B-B0AC-B383-E94B-18257C300B2D}"/>
              </a:ext>
            </a:extLst>
          </p:cNvPr>
          <p:cNvGrpSpPr/>
          <p:nvPr/>
        </p:nvGrpSpPr>
        <p:grpSpPr>
          <a:xfrm>
            <a:off x="4824477" y="1593503"/>
            <a:ext cx="4943600" cy="1642570"/>
            <a:chOff x="4560774" y="3300843"/>
            <a:chExt cx="4943600" cy="1642570"/>
          </a:xfrm>
        </p:grpSpPr>
        <p:pic>
          <p:nvPicPr>
            <p:cNvPr id="37" name="Picture 36" descr="A graph of different types of solar and steam atmosphere&#10;&#10;Description automatically generated">
              <a:extLst>
                <a:ext uri="{FF2B5EF4-FFF2-40B4-BE49-F238E27FC236}">
                  <a16:creationId xmlns:a16="http://schemas.microsoft.com/office/drawing/2014/main" id="{690947D9-0956-9838-0887-E103B78AF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4" t="45836"/>
            <a:stretch>
              <a:fillRect/>
            </a:stretch>
          </p:blipFill>
          <p:spPr>
            <a:xfrm>
              <a:off x="4591013" y="3300843"/>
              <a:ext cx="4684189" cy="135063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CEBA74-6F4B-B608-4910-B8FC408C72F0}"/>
                </a:ext>
              </a:extLst>
            </p:cNvPr>
            <p:cNvSpPr txBox="1"/>
            <p:nvPr/>
          </p:nvSpPr>
          <p:spPr>
            <a:xfrm>
              <a:off x="4560774" y="4635636"/>
              <a:ext cx="494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GJ 1214 b, Gao+2023, Kempton+2023, Kreidberg+2014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029CFC-AE76-824A-7294-E43AD47716B3}"/>
              </a:ext>
            </a:extLst>
          </p:cNvPr>
          <p:cNvGrpSpPr/>
          <p:nvPr/>
        </p:nvGrpSpPr>
        <p:grpSpPr>
          <a:xfrm>
            <a:off x="4718234" y="3252315"/>
            <a:ext cx="5178388" cy="1751239"/>
            <a:chOff x="4463452" y="5018176"/>
            <a:chExt cx="5178388" cy="1751239"/>
          </a:xfrm>
        </p:grpSpPr>
        <p:pic>
          <p:nvPicPr>
            <p:cNvPr id="39" name="Picture 38" descr="A graph of a graph showing a number of different sizes and colors&#10;&#10;AI-generated content may be incorrect.">
              <a:extLst>
                <a:ext uri="{FF2B5EF4-FFF2-40B4-BE49-F238E27FC236}">
                  <a16:creationId xmlns:a16="http://schemas.microsoft.com/office/drawing/2014/main" id="{1C1B8F53-5E1C-4566-B38D-D9051CBD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5968" y="5018176"/>
              <a:ext cx="4411326" cy="1443462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3584F0-D2F3-207E-91D6-93D8671F5529}"/>
                </a:ext>
              </a:extLst>
            </p:cNvPr>
            <p:cNvSpPr txBox="1"/>
            <p:nvPr/>
          </p:nvSpPr>
          <p:spPr>
            <a:xfrm>
              <a:off x="4463452" y="6461638"/>
              <a:ext cx="5178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TOI-270 d, Benneke+2024, </a:t>
              </a:r>
              <a:r>
                <a:rPr lang="en-GB" sz="12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Holmberg &amp; Madhusudhan 2024</a:t>
              </a:r>
              <a:endPara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C8DEF8-D80B-9A8D-5E2B-A373FF1E0002}"/>
              </a:ext>
            </a:extLst>
          </p:cNvPr>
          <p:cNvGrpSpPr/>
          <p:nvPr/>
        </p:nvGrpSpPr>
        <p:grpSpPr>
          <a:xfrm>
            <a:off x="3987145" y="5089126"/>
            <a:ext cx="3635927" cy="1632349"/>
            <a:chOff x="4328228" y="5178908"/>
            <a:chExt cx="3635927" cy="1632349"/>
          </a:xfrm>
        </p:grpSpPr>
        <p:pic>
          <p:nvPicPr>
            <p:cNvPr id="42" name="Picture 41" descr="A diagram of a wave graph&#10;&#10;AI-generated content may be incorrect.">
              <a:extLst>
                <a:ext uri="{FF2B5EF4-FFF2-40B4-BE49-F238E27FC236}">
                  <a16:creationId xmlns:a16="http://schemas.microsoft.com/office/drawing/2014/main" id="{1E4D56D1-0B5E-CE9F-3E32-FEE4256A1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3867" y="5178908"/>
              <a:ext cx="3570288" cy="132273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73AB9D-0A61-93E7-5D8B-D04CD3B0E46A}"/>
                </a:ext>
              </a:extLst>
            </p:cNvPr>
            <p:cNvSpPr txBox="1"/>
            <p:nvPr/>
          </p:nvSpPr>
          <p:spPr>
            <a:xfrm>
              <a:off x="4328228" y="6503480"/>
              <a:ext cx="2809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K2-18 b, Madhusudhan+2023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C310464-B5AF-DA11-5D27-E93000C3827C}"/>
              </a:ext>
            </a:extLst>
          </p:cNvPr>
          <p:cNvSpPr txBox="1"/>
          <p:nvPr/>
        </p:nvSpPr>
        <p:spPr>
          <a:xfrm>
            <a:off x="9522576" y="4667812"/>
            <a:ext cx="237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Espinoza &amp; Perrin 2025</a:t>
            </a:r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A144476-9EAA-179E-6818-30C77E60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49220" y="6492875"/>
            <a:ext cx="2594793" cy="365125"/>
          </a:xfrm>
        </p:spPr>
        <p:txBody>
          <a:bodyPr/>
          <a:lstStyle/>
          <a:p>
            <a:r>
              <a:rPr lang="en-US" dirty="0"/>
              <a:t>Anjali Piette – Layers MPIA 2026</a:t>
            </a:r>
          </a:p>
        </p:txBody>
      </p:sp>
    </p:spTree>
    <p:extLst>
      <p:ext uri="{BB962C8B-B14F-4D97-AF65-F5344CB8AC3E}">
        <p14:creationId xmlns:p14="http://schemas.microsoft.com/office/powerpoint/2010/main" val="3926330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C784C-52B7-7159-EE4B-85273CC9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if O </a:t>
            </a:r>
            <a:r>
              <a:rPr lang="en-GB" i="1" dirty="0"/>
              <a:t>and</a:t>
            </a:r>
            <a:r>
              <a:rPr lang="en-GB" dirty="0"/>
              <a:t>  C go into the core?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5137D-8D4F-62FA-757B-4E02F2F6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7A253-0D9F-9FDB-67CA-4C15B44D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7DB1D-170E-F38C-EB70-F2CF3B1C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751" y="1785809"/>
            <a:ext cx="5188498" cy="4211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FCF72-749E-079B-073B-18D363C698F9}"/>
              </a:ext>
            </a:extLst>
          </p:cNvPr>
          <p:cNvSpPr txBox="1"/>
          <p:nvPr/>
        </p:nvSpPr>
        <p:spPr>
          <a:xfrm>
            <a:off x="3348962" y="6017795"/>
            <a:ext cx="160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Werlen+2025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09A0A2-C2E8-406C-DFC2-DE27D24546B6}"/>
              </a:ext>
            </a:extLst>
          </p:cNvPr>
          <p:cNvCxnSpPr>
            <a:cxnSpLocks/>
          </p:cNvCxnSpPr>
          <p:nvPr/>
        </p:nvCxnSpPr>
        <p:spPr>
          <a:xfrm flipV="1">
            <a:off x="1963711" y="2818151"/>
            <a:ext cx="2593299" cy="149901"/>
          </a:xfrm>
          <a:prstGeom prst="straightConnector1">
            <a:avLst/>
          </a:prstGeom>
          <a:ln w="57150">
            <a:solidFill>
              <a:srgbClr val="D58C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ABB02C-B87D-E48C-F868-AD574D7B3312}"/>
              </a:ext>
            </a:extLst>
          </p:cNvPr>
          <p:cNvCxnSpPr>
            <a:cxnSpLocks/>
          </p:cNvCxnSpPr>
          <p:nvPr/>
        </p:nvCxnSpPr>
        <p:spPr>
          <a:xfrm flipH="1" flipV="1">
            <a:off x="7770050" y="3117956"/>
            <a:ext cx="1737607" cy="996844"/>
          </a:xfrm>
          <a:prstGeom prst="straightConnector1">
            <a:avLst/>
          </a:prstGeom>
          <a:ln w="57150">
            <a:solidFill>
              <a:srgbClr val="D58CFF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413CF0-E415-A161-4E6F-FD9985D17D00}"/>
              </a:ext>
            </a:extLst>
          </p:cNvPr>
          <p:cNvSpPr txBox="1"/>
          <p:nvPr/>
        </p:nvSpPr>
        <p:spPr>
          <a:xfrm>
            <a:off x="-43049" y="2029333"/>
            <a:ext cx="25556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 goes in core but C doesn’t</a:t>
            </a:r>
          </a:p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→</a:t>
            </a: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Higher C/O in atmosphere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693D87-240C-74FC-9CCA-508CBF4ADC0A}"/>
              </a:ext>
            </a:extLst>
          </p:cNvPr>
          <p:cNvSpPr txBox="1"/>
          <p:nvPr/>
        </p:nvSpPr>
        <p:spPr>
          <a:xfrm>
            <a:off x="9295966" y="3891728"/>
            <a:ext cx="2555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 </a:t>
            </a:r>
            <a:r>
              <a:rPr lang="en-GB" sz="2200" i="1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</a:t>
            </a:r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 go in core</a:t>
            </a:r>
          </a:p>
          <a:p>
            <a:pPr algn="ctr"/>
            <a:r>
              <a:rPr lang="en-GB" sz="24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→</a:t>
            </a:r>
            <a:endParaRPr lang="en-GB" sz="22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Lower C/O in atmosphere</a:t>
            </a:r>
          </a:p>
        </p:txBody>
      </p:sp>
    </p:spTree>
    <p:extLst>
      <p:ext uri="{BB962C8B-B14F-4D97-AF65-F5344CB8AC3E}">
        <p14:creationId xmlns:p14="http://schemas.microsoft.com/office/powerpoint/2010/main" val="1582667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D0EA3-5A60-F9C4-D8C3-68C81B2D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B6EB3-04E8-EB1D-4EBF-817CC6ED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37554F-3642-809A-D592-E7C567862318}"/>
              </a:ext>
            </a:extLst>
          </p:cNvPr>
          <p:cNvGrpSpPr/>
          <p:nvPr/>
        </p:nvGrpSpPr>
        <p:grpSpPr>
          <a:xfrm>
            <a:off x="2945981" y="804944"/>
            <a:ext cx="6300038" cy="5248111"/>
            <a:chOff x="5544093" y="775309"/>
            <a:chExt cx="6300038" cy="5248111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18858481-F96F-F75C-605D-DD295FDD4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8121" y="3761533"/>
              <a:ext cx="1700114" cy="1700114"/>
            </a:xfrm>
            <a:custGeom>
              <a:avLst/>
              <a:gdLst/>
              <a:ahLst/>
              <a:cxnLst/>
              <a:rect l="l" t="t" r="r" b="b"/>
              <a:pathLst>
                <a:path w="3306151" h="3306151">
                  <a:moveTo>
                    <a:pt x="0" y="0"/>
                  </a:moveTo>
                  <a:lnTo>
                    <a:pt x="3306151" y="0"/>
                  </a:lnTo>
                  <a:lnTo>
                    <a:pt x="3306151" y="3306151"/>
                  </a:lnTo>
                  <a:lnTo>
                    <a:pt x="0" y="3306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3D04175-31A9-2A37-49D5-ECC90E8F0E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3929" y="3864166"/>
              <a:ext cx="1792234" cy="1570445"/>
            </a:xfrm>
            <a:custGeom>
              <a:avLst/>
              <a:gdLst/>
              <a:ahLst/>
              <a:cxnLst/>
              <a:rect l="l" t="t" r="r" b="b"/>
              <a:pathLst>
                <a:path w="3485291" h="3053987">
                  <a:moveTo>
                    <a:pt x="0" y="0"/>
                  </a:moveTo>
                  <a:lnTo>
                    <a:pt x="3485291" y="0"/>
                  </a:lnTo>
                  <a:lnTo>
                    <a:pt x="3485291" y="3053987"/>
                  </a:lnTo>
                  <a:lnTo>
                    <a:pt x="0" y="3053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944BD90-B21E-48CE-A590-8FF79406F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1112" y="775309"/>
              <a:ext cx="1885587" cy="1885587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D369FDE-4BCB-86FB-5B05-C89396A6B28C}"/>
                </a:ext>
              </a:extLst>
            </p:cNvPr>
            <p:cNvSpPr>
              <a:spLocks noChangeAspect="1"/>
            </p:cNvSpPr>
            <p:nvPr/>
          </p:nvSpPr>
          <p:spPr>
            <a:xfrm rot="2819790">
              <a:off x="6356888" y="1950356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EC80641-DE10-DA97-9663-058C01D5FC52}"/>
                </a:ext>
              </a:extLst>
            </p:cNvPr>
            <p:cNvSpPr>
              <a:spLocks noChangeAspect="1"/>
            </p:cNvSpPr>
            <p:nvPr/>
          </p:nvSpPr>
          <p:spPr>
            <a:xfrm rot="10029623">
              <a:off x="8865418" y="1694069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7E5212A-FE68-EFBF-5AB2-1DFEC4C49599}"/>
                </a:ext>
              </a:extLst>
            </p:cNvPr>
            <p:cNvSpPr>
              <a:spLocks noChangeAspect="1"/>
            </p:cNvSpPr>
            <p:nvPr/>
          </p:nvSpPr>
          <p:spPr>
            <a:xfrm rot="17552984">
              <a:off x="7680855" y="3835518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D001B3-E961-48A7-FC60-DD7D9C924D71}"/>
                </a:ext>
              </a:extLst>
            </p:cNvPr>
            <p:cNvSpPr txBox="1"/>
            <p:nvPr/>
          </p:nvSpPr>
          <p:spPr>
            <a:xfrm>
              <a:off x="7395704" y="2680803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Observations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FC8CFF-C8CD-D8B0-0C26-624860400484}"/>
                </a:ext>
              </a:extLst>
            </p:cNvPr>
            <p:cNvSpPr txBox="1"/>
            <p:nvPr/>
          </p:nvSpPr>
          <p:spPr>
            <a:xfrm>
              <a:off x="5544093" y="5504485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Models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A2E529-A81D-C883-E648-879564F2DD30}"/>
                </a:ext>
              </a:extLst>
            </p:cNvPr>
            <p:cNvSpPr txBox="1"/>
            <p:nvPr/>
          </p:nvSpPr>
          <p:spPr>
            <a:xfrm>
              <a:off x="9212225" y="5561755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Experiments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467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51EE-163D-752A-B247-B4269F85A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F2D4650-C71A-CC08-2784-91671A5107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58AD6-B1F2-4855-9769-BDC7A230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56E32-4E76-8F07-A319-5AD1DBEF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062C6-B589-7BE0-BD20-630D4D0F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51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E7D220B-CC6F-DC2A-CFE2-6DEFAE0AF027}"/>
              </a:ext>
            </a:extLst>
          </p:cNvPr>
          <p:cNvSpPr/>
          <p:nvPr/>
        </p:nvSpPr>
        <p:spPr>
          <a:xfrm>
            <a:off x="712380" y="1649316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D2F256D-456A-89C6-0A76-086BA272D463}"/>
              </a:ext>
            </a:extLst>
          </p:cNvPr>
          <p:cNvSpPr/>
          <p:nvPr/>
        </p:nvSpPr>
        <p:spPr>
          <a:xfrm>
            <a:off x="712380" y="327052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06311CE-88CF-DF93-768E-B768B732DC65}"/>
              </a:ext>
            </a:extLst>
          </p:cNvPr>
          <p:cNvSpPr/>
          <p:nvPr/>
        </p:nvSpPr>
        <p:spPr>
          <a:xfrm>
            <a:off x="712380" y="4891881"/>
            <a:ext cx="10767235" cy="1407281"/>
          </a:xfrm>
          <a:prstGeom prst="roundRect">
            <a:avLst/>
          </a:prstGeom>
          <a:gradFill>
            <a:gsLst>
              <a:gs pos="87000">
                <a:schemeClr val="tx1">
                  <a:alpha val="0"/>
                </a:schemeClr>
              </a:gs>
              <a:gs pos="0">
                <a:srgbClr val="54469A"/>
              </a:gs>
            </a:gsLst>
            <a:lin ang="0" scaled="1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6A93904E-259E-1325-BDDB-FA8551EDC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82" r="23002" b="55833"/>
          <a:stretch>
            <a:fillRect/>
          </a:stretch>
        </p:blipFill>
        <p:spPr>
          <a:xfrm>
            <a:off x="6531672" y="1649317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5" name="Picture 24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0080AD52-91A0-22B7-7478-64D37FD0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78" r="23002" b="30737"/>
          <a:stretch>
            <a:fillRect/>
          </a:stretch>
        </p:blipFill>
        <p:spPr>
          <a:xfrm>
            <a:off x="6531672" y="327052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6" name="Picture 25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854C19D6-3AE5-06CB-41B7-59E2755B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77" r="23002" b="5639"/>
          <a:stretch>
            <a:fillRect/>
          </a:stretch>
        </p:blipFill>
        <p:spPr>
          <a:xfrm>
            <a:off x="6531672" y="489188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36B69-9318-FB7C-B6ED-7B6C6E887497}"/>
              </a:ext>
            </a:extLst>
          </p:cNvPr>
          <p:cNvSpPr txBox="1"/>
          <p:nvPr/>
        </p:nvSpPr>
        <p:spPr>
          <a:xfrm>
            <a:off x="954384" y="2060568"/>
            <a:ext cx="631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7E9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 Atmosphere = boundary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8778C-356F-E1EC-CFFF-1EE4FCD48586}"/>
              </a:ext>
            </a:extLst>
          </p:cNvPr>
          <p:cNvSpPr txBox="1"/>
          <p:nvPr/>
        </p:nvSpPr>
        <p:spPr>
          <a:xfrm>
            <a:off x="954384" y="3681773"/>
            <a:ext cx="6682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2. Interior - Miscible? Molten?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36C7F-36A8-B5AE-468D-8D131200E72F}"/>
              </a:ext>
            </a:extLst>
          </p:cNvPr>
          <p:cNvSpPr txBox="1"/>
          <p:nvPr/>
        </p:nvSpPr>
        <p:spPr>
          <a:xfrm>
            <a:off x="954384" y="5303133"/>
            <a:ext cx="64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27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 Impact on observables?</a:t>
            </a:r>
          </a:p>
        </p:txBody>
      </p:sp>
    </p:spTree>
    <p:extLst>
      <p:ext uri="{BB962C8B-B14F-4D97-AF65-F5344CB8AC3E}">
        <p14:creationId xmlns:p14="http://schemas.microsoft.com/office/powerpoint/2010/main" val="2070551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249991C-E364-F5F6-8C9D-00E3A76563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1D826-A8F9-C623-230C-7432BDD2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variables → Need many observables!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96AAF3-E11D-4E19-AE4B-C47FA8E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BF23-C8F7-673F-C092-425DF124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3FF99A-AEF5-E5C6-91D7-02C10B345987}"/>
              </a:ext>
            </a:extLst>
          </p:cNvPr>
          <p:cNvGrpSpPr/>
          <p:nvPr/>
        </p:nvGrpSpPr>
        <p:grpSpPr>
          <a:xfrm>
            <a:off x="655470" y="3153118"/>
            <a:ext cx="3156621" cy="3156621"/>
            <a:chOff x="965238" y="2202779"/>
            <a:chExt cx="3156621" cy="31566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BAB6FC-4AE2-3B8A-595C-40685E9433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5238" y="2202779"/>
              <a:ext cx="3156621" cy="3156621"/>
              <a:chOff x="0" y="0"/>
              <a:chExt cx="7722274" cy="7722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6398239-B0F3-1852-5CC3-E1B140ABE1AF}"/>
                  </a:ext>
                </a:extLst>
              </p:cNvPr>
              <p:cNvGrpSpPr/>
              <p:nvPr/>
            </p:nvGrpSpPr>
            <p:grpSpPr>
              <a:xfrm>
                <a:off x="0" y="0"/>
                <a:ext cx="7722274" cy="7722274"/>
                <a:chOff x="0" y="0"/>
                <a:chExt cx="812800" cy="812800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425F23B9-D54D-B1AC-C86E-AC5BAB8111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4B9FF"/>
                    </a:gs>
                    <a:gs pos="100000">
                      <a:srgbClr val="68D8FF"/>
                    </a:gs>
                  </a:gsLst>
                  <a:lin ang="0"/>
                </a:gra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DCFEE13-025D-C558-DCF4-CD8F17BAD781}"/>
                    </a:ext>
                  </a:extLst>
                </p:cNvPr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46028" tIns="46028" rIns="46028" bIns="46028" rtlCol="0" anchor="ctr"/>
                <a:lstStyle/>
                <a:p>
                  <a:pPr algn="ctr">
                    <a:lnSpc>
                      <a:spcPts val="2576"/>
                    </a:lnSpc>
                  </a:pPr>
                  <a:endParaRPr/>
                </a:p>
              </p:txBody>
            </p:sp>
          </p:grp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47049A08-3B99-06FB-E352-9478571042DD}"/>
                  </a:ext>
                </a:extLst>
              </p:cNvPr>
              <p:cNvSpPr/>
              <p:nvPr/>
            </p:nvSpPr>
            <p:spPr>
              <a:xfrm>
                <a:off x="1526599" y="1536266"/>
                <a:ext cx="4669069" cy="4649735"/>
              </a:xfrm>
              <a:custGeom>
                <a:avLst/>
                <a:gdLst/>
                <a:ahLst/>
                <a:cxnLst/>
                <a:rect l="l" t="t" r="r" b="b"/>
                <a:pathLst>
                  <a:path w="3853539" h="3853539">
                    <a:moveTo>
                      <a:pt x="0" y="0"/>
                    </a:moveTo>
                    <a:lnTo>
                      <a:pt x="3853539" y="0"/>
                    </a:lnTo>
                    <a:lnTo>
                      <a:pt x="3853539" y="3853539"/>
                    </a:lnTo>
                    <a:lnTo>
                      <a:pt x="0" y="38535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dirty="0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97B91C-4CC0-6735-7E73-07B481168BD4}"/>
                </a:ext>
              </a:extLst>
            </p:cNvPr>
            <p:cNvCxnSpPr/>
            <p:nvPr/>
          </p:nvCxnSpPr>
          <p:spPr>
            <a:xfrm flipH="1" flipV="1">
              <a:off x="2003612" y="2534823"/>
              <a:ext cx="174812" cy="443753"/>
            </a:xfrm>
            <a:prstGeom prst="straightConnector1">
              <a:avLst/>
            </a:prstGeom>
            <a:ln w="76200">
              <a:solidFill>
                <a:srgbClr val="C55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2E74A1-9C86-5184-8B01-869A5A2227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7776" y="4489129"/>
              <a:ext cx="295836" cy="427249"/>
            </a:xfrm>
            <a:prstGeom prst="straightConnector1">
              <a:avLst/>
            </a:prstGeom>
            <a:ln w="76200">
              <a:solidFill>
                <a:srgbClr val="C55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39307CF-4525-B5A0-84E9-861F588B3C58}"/>
                </a:ext>
              </a:extLst>
            </p:cNvPr>
            <p:cNvCxnSpPr>
              <a:cxnSpLocks/>
            </p:cNvCxnSpPr>
            <p:nvPr/>
          </p:nvCxnSpPr>
          <p:spPr>
            <a:xfrm>
              <a:off x="3250297" y="4162010"/>
              <a:ext cx="615916" cy="242979"/>
            </a:xfrm>
            <a:prstGeom prst="straightConnector1">
              <a:avLst/>
            </a:prstGeom>
            <a:ln w="76200">
              <a:solidFill>
                <a:srgbClr val="C55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D59C51D-1CCB-9F18-8849-528375E65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0865" y="2820985"/>
              <a:ext cx="510471" cy="598206"/>
            </a:xfrm>
            <a:prstGeom prst="straightConnector1">
              <a:avLst/>
            </a:prstGeom>
            <a:ln w="76200">
              <a:solidFill>
                <a:srgbClr val="F7E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9FB66F9-A1B5-A0D2-A515-0E1F59453554}"/>
                </a:ext>
              </a:extLst>
            </p:cNvPr>
            <p:cNvCxnSpPr>
              <a:cxnSpLocks/>
            </p:cNvCxnSpPr>
            <p:nvPr/>
          </p:nvCxnSpPr>
          <p:spPr>
            <a:xfrm>
              <a:off x="1261171" y="3781088"/>
              <a:ext cx="642392" cy="0"/>
            </a:xfrm>
            <a:prstGeom prst="straightConnector1">
              <a:avLst/>
            </a:prstGeom>
            <a:ln w="76200">
              <a:solidFill>
                <a:srgbClr val="F7E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8709204-F4F8-590A-D80A-F1BCF57684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5080" y="4412334"/>
              <a:ext cx="225785" cy="651133"/>
            </a:xfrm>
            <a:prstGeom prst="straightConnector1">
              <a:avLst/>
            </a:prstGeom>
            <a:ln w="76200">
              <a:solidFill>
                <a:srgbClr val="F7E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51465E96-2038-D5CE-BE6D-41B046319308}"/>
              </a:ext>
            </a:extLst>
          </p:cNvPr>
          <p:cNvSpPr>
            <a:spLocks noChangeAspect="1"/>
          </p:cNvSpPr>
          <p:nvPr/>
        </p:nvSpPr>
        <p:spPr>
          <a:xfrm>
            <a:off x="4740856" y="1544692"/>
            <a:ext cx="2911850" cy="291185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 flip="none" rotWithShape="1">
            <a:gsLst>
              <a:gs pos="0">
                <a:srgbClr val="397EFF"/>
              </a:gs>
              <a:gs pos="57000">
                <a:srgbClr val="BDD5FF"/>
              </a:gs>
              <a:gs pos="28000">
                <a:srgbClr val="9ABEFF"/>
              </a:gs>
              <a:gs pos="79000">
                <a:srgbClr val="DBE8FF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endParaRPr lang="en-GB"/>
          </a:p>
        </p:txBody>
      </p:sp>
      <p:pic>
        <p:nvPicPr>
          <p:cNvPr id="39" name="Picture 38" descr="A red and orange planet&#10;&#10;Description automatically generated">
            <a:extLst>
              <a:ext uri="{FF2B5EF4-FFF2-40B4-BE49-F238E27FC236}">
                <a16:creationId xmlns:a16="http://schemas.microsoft.com/office/drawing/2014/main" id="{BFFFB9AC-F4C5-B5CF-D2E1-06F305A7E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7" b="91974" l="9842" r="88489">
                        <a14:foregroundMark x1="35677" y1="10658" x2="51670" y2="6842"/>
                        <a14:foregroundMark x1="51670" y1="6842" x2="59315" y2="8553"/>
                        <a14:foregroundMark x1="59315" y1="8553" x2="66696" y2="14868"/>
                        <a14:foregroundMark x1="67311" y1="84868" x2="76801" y2="62105"/>
                        <a14:foregroundMark x1="76801" y1="62105" x2="78998" y2="50395"/>
                        <a14:foregroundMark x1="78998" y1="50395" x2="76626" y2="40132"/>
                        <a14:foregroundMark x1="36116" y1="90658" x2="51406" y2="93947"/>
                        <a14:foregroundMark x1="51406" y1="93947" x2="59051" y2="91579"/>
                        <a14:foregroundMark x1="59051" y1="91579" x2="62742" y2="88158"/>
                        <a14:foregroundMark x1="34095" y1="10658" x2="41213" y2="6316"/>
                        <a14:foregroundMark x1="41213" y1="6316" x2="52812" y2="5132"/>
                        <a14:foregroundMark x1="72847" y1="24868" x2="77241" y2="33947"/>
                        <a14:foregroundMark x1="77241" y1="33947" x2="78647" y2="42368"/>
                        <a14:foregroundMark x1="70299" y1="43026" x2="70299" y2="43026"/>
                        <a14:foregroundMark x1="67487" y1="59211" x2="67487" y2="59211"/>
                        <a14:foregroundMark x1="65026" y1="59474" x2="65026" y2="59474"/>
                        <a14:foregroundMark x1="67663" y1="51579" x2="67663" y2="51579"/>
                        <a14:foregroundMark x1="66344" y1="49868" x2="66081" y2="61053"/>
                        <a14:foregroundMark x1="66081" y1="61053" x2="66696" y2="50263"/>
                        <a14:foregroundMark x1="63972" y1="90132" x2="71353" y2="81711"/>
                        <a14:foregroundMark x1="79438" y1="46053" x2="79525" y2="57632"/>
                        <a14:foregroundMark x1="79525" y1="57632" x2="77153" y2="69737"/>
                        <a14:foregroundMark x1="73989" y1="23947" x2="75923" y2="29079"/>
                        <a14:foregroundMark x1="56942" y1="6184" x2="65905" y2="12237"/>
                        <a14:foregroundMark x1="45343" y1="4868" x2="52724" y2="4737"/>
                        <a14:foregroundMark x1="77680" y1="32632" x2="80316" y2="45526"/>
                        <a14:foregroundMark x1="74429" y1="23158" x2="76186" y2="28026"/>
                        <a14:foregroundMark x1="80316" y1="44211" x2="77153" y2="27763"/>
                        <a14:foregroundMark x1="53163" y1="95395" x2="60369" y2="91974"/>
                        <a14:foregroundMark x1="60369" y1="91974" x2="60457" y2="91711"/>
                      </a14:backgroundRemoval>
                    </a14:imgEffect>
                  </a14:imgLayer>
                </a14:imgProps>
              </a:ext>
            </a:extLst>
          </a:blip>
          <a:srcRect t="813" r="1219" b="738"/>
          <a:stretch/>
        </p:blipFill>
        <p:spPr>
          <a:xfrm>
            <a:off x="8490464" y="3600989"/>
            <a:ext cx="1872034" cy="1246001"/>
          </a:xfrm>
          <a:prstGeom prst="rect">
            <a:avLst/>
          </a:prstGeom>
          <a:ln>
            <a:noFill/>
          </a:ln>
        </p:spPr>
      </p:pic>
      <p:pic>
        <p:nvPicPr>
          <p:cNvPr id="40" name="Picture 39" descr="A planet in space with stars&#10;&#10;Description automatically generated">
            <a:extLst>
              <a:ext uri="{FF2B5EF4-FFF2-40B4-BE49-F238E27FC236}">
                <a16:creationId xmlns:a16="http://schemas.microsoft.com/office/drawing/2014/main" id="{A4D65CD0-8FD7-42C2-F07F-2DB52BCE1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271" y1="34444" x2="64271" y2="34444"/>
                        <a14:foregroundMark x1="50990" y1="82778" x2="57995" y2="79398"/>
                        <a14:foregroundMark x1="61432" y1="27315" x2="65911" y2="35046"/>
                        <a14:foregroundMark x1="61146" y1="24630" x2="64271" y2="29722"/>
                        <a14:foregroundMark x1="51641" y1="83519" x2="57214" y2="80602"/>
                        <a14:foregroundMark x1="58021" y1="20324" x2="61354" y2="23796"/>
                        <a14:backgroundMark x1="52526" y1="84491" x2="51563" y2="84861"/>
                      </a14:backgroundRemoval>
                    </a14:imgEffect>
                  </a14:imgLayer>
                </a14:imgProps>
              </a:ext>
            </a:extLst>
          </a:blip>
          <a:srcRect l="29109" t="13608" r="28988" b="13223"/>
          <a:stretch>
            <a:fillRect/>
          </a:stretch>
        </p:blipFill>
        <p:spPr>
          <a:xfrm>
            <a:off x="9917241" y="4423311"/>
            <a:ext cx="1619289" cy="1590495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41" name="Picture 40" descr="A red and orange planet&#10;&#10;Description automatically generated">
            <a:extLst>
              <a:ext uri="{FF2B5EF4-FFF2-40B4-BE49-F238E27FC236}">
                <a16:creationId xmlns:a16="http://schemas.microsoft.com/office/drawing/2014/main" id="{96E9185C-C082-49C4-CA9D-C99045FA82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7" b="91974" l="9842" r="88489">
                        <a14:foregroundMark x1="35677" y1="10658" x2="51670" y2="6842"/>
                        <a14:foregroundMark x1="51670" y1="6842" x2="59315" y2="8553"/>
                        <a14:foregroundMark x1="59315" y1="8553" x2="66696" y2="14868"/>
                        <a14:foregroundMark x1="67311" y1="84868" x2="76801" y2="62105"/>
                        <a14:foregroundMark x1="76801" y1="62105" x2="78998" y2="50395"/>
                        <a14:foregroundMark x1="78998" y1="50395" x2="76626" y2="40132"/>
                        <a14:foregroundMark x1="36116" y1="90658" x2="51406" y2="93947"/>
                        <a14:foregroundMark x1="51406" y1="93947" x2="59051" y2="91579"/>
                        <a14:foregroundMark x1="59051" y1="91579" x2="62742" y2="88158"/>
                        <a14:foregroundMark x1="34095" y1="10658" x2="41213" y2="6316"/>
                        <a14:foregroundMark x1="41213" y1="6316" x2="52812" y2="5132"/>
                        <a14:foregroundMark x1="72847" y1="24868" x2="77241" y2="33947"/>
                        <a14:foregroundMark x1="77241" y1="33947" x2="78647" y2="42368"/>
                        <a14:foregroundMark x1="70299" y1="43026" x2="70299" y2="43026"/>
                        <a14:foregroundMark x1="67487" y1="59211" x2="67487" y2="59211"/>
                        <a14:foregroundMark x1="65026" y1="59474" x2="65026" y2="59474"/>
                        <a14:foregroundMark x1="67663" y1="51579" x2="67663" y2="51579"/>
                        <a14:foregroundMark x1="66344" y1="49868" x2="66081" y2="61053"/>
                        <a14:foregroundMark x1="66081" y1="61053" x2="66696" y2="50263"/>
                        <a14:foregroundMark x1="63972" y1="90132" x2="71353" y2="81711"/>
                        <a14:foregroundMark x1="79438" y1="46053" x2="79525" y2="57632"/>
                        <a14:foregroundMark x1="79525" y1="57632" x2="77153" y2="69737"/>
                        <a14:foregroundMark x1="73989" y1="23947" x2="75923" y2="29079"/>
                        <a14:foregroundMark x1="56942" y1="6184" x2="65905" y2="12237"/>
                        <a14:foregroundMark x1="45343" y1="4868" x2="52724" y2="4737"/>
                        <a14:foregroundMark x1="77680" y1="32632" x2="80316" y2="45526"/>
                        <a14:foregroundMark x1="74429" y1="23158" x2="76186" y2="28026"/>
                        <a14:foregroundMark x1="80316" y1="44211" x2="77153" y2="27763"/>
                        <a14:foregroundMark x1="53163" y1="95395" x2="60369" y2="91974"/>
                        <a14:foregroundMark x1="60369" y1="91974" x2="60457" y2="91711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13" r="1219" b="738"/>
          <a:stretch/>
        </p:blipFill>
        <p:spPr>
          <a:xfrm>
            <a:off x="10109752" y="3417891"/>
            <a:ext cx="1291197" cy="859403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BAECB1E-35F8-BE9E-96F2-6399CEE02630}"/>
              </a:ext>
            </a:extLst>
          </p:cNvPr>
          <p:cNvSpPr txBox="1"/>
          <p:nvPr/>
        </p:nvSpPr>
        <p:spPr>
          <a:xfrm>
            <a:off x="1076592" y="1935849"/>
            <a:ext cx="231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D58C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Atmospheric composition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42C926-D266-E313-7C13-055AAAC0B456}"/>
              </a:ext>
            </a:extLst>
          </p:cNvPr>
          <p:cNvSpPr txBox="1"/>
          <p:nvPr/>
        </p:nvSpPr>
        <p:spPr>
          <a:xfrm>
            <a:off x="4714894" y="4741504"/>
            <a:ext cx="2963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94B9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Density profiles (Love numbers)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DEE057-19BE-5D07-A5F0-CE8CD1B95EAF}"/>
              </a:ext>
            </a:extLst>
          </p:cNvPr>
          <p:cNvSpPr txBox="1"/>
          <p:nvPr/>
        </p:nvSpPr>
        <p:spPr>
          <a:xfrm>
            <a:off x="8631326" y="2078280"/>
            <a:ext cx="2963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8D8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Extreme planets &amp; populations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FBF6D5-F876-9858-1591-ECBAD627BD3A}"/>
              </a:ext>
            </a:extLst>
          </p:cNvPr>
          <p:cNvSpPr txBox="1"/>
          <p:nvPr/>
        </p:nvSpPr>
        <p:spPr>
          <a:xfrm>
            <a:off x="8912326" y="945878"/>
            <a:ext cx="2851495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Remo Burn</a:t>
            </a:r>
          </a:p>
        </p:txBody>
      </p:sp>
    </p:spTree>
    <p:extLst>
      <p:ext uri="{BB962C8B-B14F-4D97-AF65-F5344CB8AC3E}">
        <p14:creationId xmlns:p14="http://schemas.microsoft.com/office/powerpoint/2010/main" val="378193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F0BC-516E-47E1-2663-3B9EF28A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Clues from looking at more than one element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FAA38-B03B-6BE1-CBEB-38DABEEE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5658-A9B1-FB23-B8EF-CB0B4224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49D27CF-3770-68CF-4BFE-9672A30D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806486"/>
            <a:ext cx="7772400" cy="417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95A27-1204-11C7-044A-3210B83D0EEC}"/>
              </a:ext>
            </a:extLst>
          </p:cNvPr>
          <p:cNvSpPr txBox="1"/>
          <p:nvPr/>
        </p:nvSpPr>
        <p:spPr>
          <a:xfrm>
            <a:off x="988534" y="6020256"/>
            <a:ext cx="160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Nicholls+2026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C364E-1DDC-2867-36F9-02DDDAFD6645}"/>
              </a:ext>
            </a:extLst>
          </p:cNvPr>
          <p:cNvSpPr txBox="1"/>
          <p:nvPr/>
        </p:nvSpPr>
        <p:spPr>
          <a:xfrm>
            <a:off x="9280726" y="2986865"/>
            <a:ext cx="231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Atmospheric evolution of </a:t>
            </a:r>
          </a:p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 98-59 d</a:t>
            </a:r>
          </a:p>
        </p:txBody>
      </p:sp>
    </p:spTree>
    <p:extLst>
      <p:ext uri="{BB962C8B-B14F-4D97-AF65-F5344CB8AC3E}">
        <p14:creationId xmlns:p14="http://schemas.microsoft.com/office/powerpoint/2010/main" val="3668418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C9029DD-CCC0-366A-E0A2-84EBC88814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0">
                <a:schemeClr val="tx1">
                  <a:alpha val="62404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978B5-B614-C7B2-2D3F-B6375EE5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Density profiles / Love numbers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9AA08-9BD0-AAD1-CA18-4FBCA1B7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7B1B7-75B7-D693-F301-38152714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54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62FAA8-A63D-824A-34F9-C59FFD8CEA0D}"/>
              </a:ext>
            </a:extLst>
          </p:cNvPr>
          <p:cNvSpPr txBox="1"/>
          <p:nvPr/>
        </p:nvSpPr>
        <p:spPr>
          <a:xfrm>
            <a:off x="447222" y="1193066"/>
            <a:ext cx="4264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See also JWST GO-7188, PI: Lorena Acuña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6320DE-8578-DCAE-E1F8-B57727788798}"/>
              </a:ext>
            </a:extLst>
          </p:cNvPr>
          <p:cNvGrpSpPr>
            <a:grpSpLocks noChangeAspect="1"/>
          </p:cNvGrpSpPr>
          <p:nvPr/>
        </p:nvGrpSpPr>
        <p:grpSpPr>
          <a:xfrm>
            <a:off x="328372" y="2810297"/>
            <a:ext cx="6337653" cy="2711432"/>
            <a:chOff x="198760" y="-157747"/>
            <a:chExt cx="4966055" cy="2124623"/>
          </a:xfrm>
        </p:grpSpPr>
        <p:pic>
          <p:nvPicPr>
            <p:cNvPr id="16" name="Picture 15" descr="A diagram of a function&#10;&#10;AI-generated content may be incorrect.">
              <a:extLst>
                <a:ext uri="{FF2B5EF4-FFF2-40B4-BE49-F238E27FC236}">
                  <a16:creationId xmlns:a16="http://schemas.microsoft.com/office/drawing/2014/main" id="{1947EABA-5CE0-3AB1-2002-5D82F1D9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7827"/>
            <a:stretch>
              <a:fillRect/>
            </a:stretch>
          </p:blipFill>
          <p:spPr>
            <a:xfrm>
              <a:off x="198760" y="-157747"/>
              <a:ext cx="4965700" cy="1781487"/>
            </a:xfrm>
            <a:prstGeom prst="rect">
              <a:avLst/>
            </a:prstGeom>
          </p:spPr>
        </p:pic>
        <p:pic>
          <p:nvPicPr>
            <p:cNvPr id="17" name="Picture 16" descr="A diagram of a function&#10;&#10;AI-generated content may be incorrect.">
              <a:extLst>
                <a:ext uri="{FF2B5EF4-FFF2-40B4-BE49-F238E27FC236}">
                  <a16:creationId xmlns:a16="http://schemas.microsoft.com/office/drawing/2014/main" id="{CDEE0683-9F44-D4D9-CB2F-39AC4A22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1094"/>
            <a:stretch>
              <a:fillRect/>
            </a:stretch>
          </p:blipFill>
          <p:spPr>
            <a:xfrm>
              <a:off x="199115" y="1473756"/>
              <a:ext cx="4965700" cy="49312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F70598-D99E-208C-D16F-83948F72213C}"/>
              </a:ext>
            </a:extLst>
          </p:cNvPr>
          <p:cNvSpPr txBox="1"/>
          <p:nvPr/>
        </p:nvSpPr>
        <p:spPr>
          <a:xfrm>
            <a:off x="-285215" y="5521729"/>
            <a:ext cx="4996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Hellard+2019, see also Akinsanmi+2019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D5C9C5C-08CA-D8CC-A3B9-BAFC7E2F38C5}"/>
              </a:ext>
            </a:extLst>
          </p:cNvPr>
          <p:cNvSpPr>
            <a:spLocks noChangeAspect="1"/>
          </p:cNvSpPr>
          <p:nvPr/>
        </p:nvSpPr>
        <p:spPr>
          <a:xfrm>
            <a:off x="9625711" y="2714324"/>
            <a:ext cx="2273524" cy="22735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 rotWithShape="1">
            <a:gsLst>
              <a:gs pos="0">
                <a:srgbClr val="94B9FF"/>
              </a:gs>
              <a:gs pos="100000">
                <a:srgbClr val="94B9FF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en-GB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59E4F26-79E3-9004-8D20-A90DA5E6F74A}"/>
              </a:ext>
            </a:extLst>
          </p:cNvPr>
          <p:cNvSpPr>
            <a:spLocks noChangeAspect="1"/>
          </p:cNvSpPr>
          <p:nvPr/>
        </p:nvSpPr>
        <p:spPr>
          <a:xfrm>
            <a:off x="7079417" y="2714324"/>
            <a:ext cx="2273524" cy="22735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 flip="none" rotWithShape="1">
            <a:gsLst>
              <a:gs pos="0">
                <a:srgbClr val="397EFF"/>
              </a:gs>
              <a:gs pos="57000">
                <a:srgbClr val="BDD5FF"/>
              </a:gs>
              <a:gs pos="28000">
                <a:srgbClr val="9ABEFF"/>
              </a:gs>
              <a:gs pos="79000">
                <a:srgbClr val="DBE8FF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41AEA-0C4F-7D6A-9066-CDF35B93B2F1}"/>
              </a:ext>
            </a:extLst>
          </p:cNvPr>
          <p:cNvSpPr txBox="1"/>
          <p:nvPr/>
        </p:nvSpPr>
        <p:spPr>
          <a:xfrm>
            <a:off x="6938795" y="5256340"/>
            <a:ext cx="2555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DBE8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Low k</a:t>
            </a:r>
            <a:r>
              <a:rPr lang="en-GB" sz="2200" baseline="-25000" dirty="0">
                <a:solidFill>
                  <a:srgbClr val="DBE8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r>
              <a:rPr lang="en-GB" sz="2200" dirty="0">
                <a:solidFill>
                  <a:srgbClr val="DBE8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Love number</a:t>
            </a:r>
            <a:endParaRPr lang="en-GB" sz="2200" baseline="-25000" dirty="0">
              <a:solidFill>
                <a:srgbClr val="DBE8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450DA-A9CA-BB32-2BEA-90F748FE311C}"/>
              </a:ext>
            </a:extLst>
          </p:cNvPr>
          <p:cNvSpPr txBox="1"/>
          <p:nvPr/>
        </p:nvSpPr>
        <p:spPr>
          <a:xfrm>
            <a:off x="9484636" y="5256340"/>
            <a:ext cx="2555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4B9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 k</a:t>
            </a:r>
            <a:r>
              <a:rPr lang="en-GB" sz="2200" baseline="-25000" dirty="0">
                <a:solidFill>
                  <a:srgbClr val="94B9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r>
              <a:rPr lang="en-GB" sz="2200" dirty="0">
                <a:solidFill>
                  <a:srgbClr val="94B9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Love number</a:t>
            </a:r>
            <a:endParaRPr lang="en-GB" sz="2200" baseline="-25000" dirty="0">
              <a:solidFill>
                <a:srgbClr val="94B9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35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3E6D3-A8BB-3091-31F0-3AB43A724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BEAD-9A01-7296-6FFD-0B380504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Density profiles / Love numbers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06801-4EBC-67BE-F673-0B54BE27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0C28D-A550-9C2F-6634-22641CCD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62546E-DC8E-7803-C024-222CCBBC2814}"/>
              </a:ext>
            </a:extLst>
          </p:cNvPr>
          <p:cNvGrpSpPr>
            <a:grpSpLocks noChangeAspect="1"/>
          </p:cNvGrpSpPr>
          <p:nvPr/>
        </p:nvGrpSpPr>
        <p:grpSpPr>
          <a:xfrm>
            <a:off x="916316" y="2123380"/>
            <a:ext cx="6432310" cy="3974817"/>
            <a:chOff x="755650" y="774700"/>
            <a:chExt cx="7800639" cy="48203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0CDCA0-5552-2498-497E-B0703550DCCE}"/>
                </a:ext>
              </a:extLst>
            </p:cNvPr>
            <p:cNvSpPr/>
            <p:nvPr/>
          </p:nvSpPr>
          <p:spPr>
            <a:xfrm>
              <a:off x="755650" y="774700"/>
              <a:ext cx="7800639" cy="4820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graph showing the growth of a number of individuals&#10;&#10;AI-generated content may be incorrect.">
              <a:extLst>
                <a:ext uri="{FF2B5EF4-FFF2-40B4-BE49-F238E27FC236}">
                  <a16:creationId xmlns:a16="http://schemas.microsoft.com/office/drawing/2014/main" id="{064AA4AF-3844-34DC-B5BF-C84E65A3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650" y="774700"/>
              <a:ext cx="7772400" cy="3863095"/>
            </a:xfrm>
            <a:prstGeom prst="rect">
              <a:avLst/>
            </a:prstGeom>
          </p:spPr>
        </p:pic>
        <p:pic>
          <p:nvPicPr>
            <p:cNvPr id="10" name="Picture 9" descr="A close up of a number&#10;&#10;AI-generated content may be incorrect.">
              <a:extLst>
                <a:ext uri="{FF2B5EF4-FFF2-40B4-BE49-F238E27FC236}">
                  <a16:creationId xmlns:a16="http://schemas.microsoft.com/office/drawing/2014/main" id="{04A23A55-5F15-B905-B056-B44864B5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413" y="4637797"/>
              <a:ext cx="6480000" cy="95727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E7857E-E4C6-2092-BDD1-FBCDB4E04079}"/>
              </a:ext>
            </a:extLst>
          </p:cNvPr>
          <p:cNvSpPr txBox="1"/>
          <p:nvPr/>
        </p:nvSpPr>
        <p:spPr>
          <a:xfrm>
            <a:off x="676686" y="6154321"/>
            <a:ext cx="281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Van Dijk &amp; Miguel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08933-2549-0657-F8EE-2A17F9257977}"/>
              </a:ext>
            </a:extLst>
          </p:cNvPr>
          <p:cNvSpPr txBox="1"/>
          <p:nvPr/>
        </p:nvSpPr>
        <p:spPr>
          <a:xfrm>
            <a:off x="447222" y="1193066"/>
            <a:ext cx="4264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See also JWST GO-7188, PI: Lorena Acuña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45C0A-1731-6BF6-3654-469C57996010}"/>
              </a:ext>
            </a:extLst>
          </p:cNvPr>
          <p:cNvSpPr txBox="1"/>
          <p:nvPr/>
        </p:nvSpPr>
        <p:spPr>
          <a:xfrm>
            <a:off x="7626296" y="2846580"/>
            <a:ext cx="4210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Knowledge of the k</a:t>
            </a:r>
            <a:r>
              <a:rPr lang="en-GB" sz="2800" baseline="-250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r>
              <a:rPr lang="en-GB" sz="28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Love number can significantly improve constraints on interior  properties </a:t>
            </a:r>
          </a:p>
        </p:txBody>
      </p:sp>
    </p:spTree>
    <p:extLst>
      <p:ext uri="{BB962C8B-B14F-4D97-AF65-F5344CB8AC3E}">
        <p14:creationId xmlns:p14="http://schemas.microsoft.com/office/powerpoint/2010/main" val="600470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56DD7-6B33-DEF1-CFBD-9F97E6333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3909-434A-790F-E3A8-A3441DB8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Probing extremes: young planets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620F9-21EC-B6B3-8295-EB61DF94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E524D-3E9E-A402-A79E-FF0106CB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6A2B1-D2DF-7E24-B234-486E9318D105}"/>
              </a:ext>
            </a:extLst>
          </p:cNvPr>
          <p:cNvSpPr txBox="1"/>
          <p:nvPr/>
        </p:nvSpPr>
        <p:spPr>
          <a:xfrm>
            <a:off x="588435" y="5815767"/>
            <a:ext cx="77646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 1298 Tau </a:t>
            </a:r>
            <a:r>
              <a:rPr lang="en-GB" sz="20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b,c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Barat+2024 </a:t>
            </a: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see also KRONOS JWST program (PIs: Feinstein &amp; </a:t>
            </a:r>
            <a:r>
              <a:rPr lang="en-GB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Welbanks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DA8547-F4A7-0F2D-979C-ACA2F6A56E85}"/>
              </a:ext>
            </a:extLst>
          </p:cNvPr>
          <p:cNvSpPr txBox="1"/>
          <p:nvPr/>
        </p:nvSpPr>
        <p:spPr>
          <a:xfrm>
            <a:off x="6800684" y="2518812"/>
            <a:ext cx="52106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Neptune/sub-Neptune progenitors</a:t>
            </a:r>
          </a:p>
          <a:p>
            <a:pPr algn="ctr"/>
            <a:endParaRPr lang="en-GB" sz="22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Sub-solar to solar metallicities found with HST</a:t>
            </a:r>
          </a:p>
          <a:p>
            <a:pPr algn="ctr"/>
            <a:endParaRPr lang="en-GB" sz="22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Glimpse at planets before significant atmospheric loss?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FBBB67-EDA9-52F7-C866-AB5189C85B74}"/>
              </a:ext>
            </a:extLst>
          </p:cNvPr>
          <p:cNvGrpSpPr/>
          <p:nvPr/>
        </p:nvGrpSpPr>
        <p:grpSpPr>
          <a:xfrm>
            <a:off x="588435" y="1907099"/>
            <a:ext cx="6077338" cy="3810764"/>
            <a:chOff x="888238" y="2076509"/>
            <a:chExt cx="6077338" cy="38107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816EF9-EC74-D85A-41C5-E5A95BBC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238" y="2076509"/>
              <a:ext cx="6077338" cy="304364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42D17C-31F8-139C-9F53-4698006E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238" y="5150435"/>
              <a:ext cx="6077338" cy="736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044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DD6B-F1E1-2BB4-A368-7C52C03BA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6C62-221A-C8EF-EBE5-9E853479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Probing extremes: lava worlds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85727-EADC-844B-08E9-272B40B5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4A7B1-020D-5D0E-2D35-574A38C6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428CF-4E4F-3E96-B152-288DC1E63667}"/>
              </a:ext>
            </a:extLst>
          </p:cNvPr>
          <p:cNvSpPr txBox="1"/>
          <p:nvPr/>
        </p:nvSpPr>
        <p:spPr>
          <a:xfrm>
            <a:off x="469900" y="5801193"/>
            <a:ext cx="160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Teske+2025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69D50F-0E77-D64F-4380-DD441DFED25F}"/>
              </a:ext>
            </a:extLst>
          </p:cNvPr>
          <p:cNvGrpSpPr/>
          <p:nvPr/>
        </p:nvGrpSpPr>
        <p:grpSpPr>
          <a:xfrm>
            <a:off x="679703" y="1950297"/>
            <a:ext cx="6647632" cy="3850896"/>
            <a:chOff x="679703" y="1950297"/>
            <a:chExt cx="6647632" cy="38508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3FEBC1-DBF1-B0F7-70D3-DCBD2E8DE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703" y="1950297"/>
              <a:ext cx="6420433" cy="385089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AF09BA-38E1-A6B1-63ED-87FBB29BD674}"/>
                </a:ext>
              </a:extLst>
            </p:cNvPr>
            <p:cNvSpPr/>
            <p:nvPr/>
          </p:nvSpPr>
          <p:spPr>
            <a:xfrm rot="19869267">
              <a:off x="4369665" y="2604035"/>
              <a:ext cx="2957670" cy="2139610"/>
            </a:xfrm>
            <a:prstGeom prst="ellipse">
              <a:avLst/>
            </a:prstGeom>
            <a:noFill/>
            <a:ln w="57150">
              <a:solidFill>
                <a:srgbClr val="D58C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4308B9-BD9C-D81E-77D3-69D042ADC4BA}"/>
              </a:ext>
            </a:extLst>
          </p:cNvPr>
          <p:cNvSpPr txBox="1"/>
          <p:nvPr/>
        </p:nvSpPr>
        <p:spPr>
          <a:xfrm>
            <a:off x="7513972" y="2447026"/>
            <a:ext cx="43224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What’s cooling down the hottest lava worlds?</a:t>
            </a:r>
          </a:p>
          <a:p>
            <a:pPr algn="ctr"/>
            <a:endParaRPr lang="en-GB" sz="22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Outgassing thick secondary atmospheres?</a:t>
            </a:r>
          </a:p>
          <a:p>
            <a:pPr algn="ctr"/>
            <a:endParaRPr lang="en-GB" sz="2200" dirty="0">
              <a:solidFill>
                <a:srgbClr val="D27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2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Reflective clouds?</a:t>
            </a:r>
          </a:p>
        </p:txBody>
      </p:sp>
    </p:spTree>
    <p:extLst>
      <p:ext uri="{BB962C8B-B14F-4D97-AF65-F5344CB8AC3E}">
        <p14:creationId xmlns:p14="http://schemas.microsoft.com/office/powerpoint/2010/main" val="3000955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17F6DE-E4F5-28AD-6968-875D266199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0"/>
                </a:schemeClr>
              </a:gs>
              <a:gs pos="1100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DA4F-4AA2-3517-C8DC-7ECAD231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 are a group effort!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3453D-C571-2483-F215-694E8D0B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4E432-7EA6-B42B-DB56-FB52848F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58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202B9A-97DA-3A03-E77F-73A045C887E8}"/>
              </a:ext>
            </a:extLst>
          </p:cNvPr>
          <p:cNvGrpSpPr/>
          <p:nvPr/>
        </p:nvGrpSpPr>
        <p:grpSpPr>
          <a:xfrm>
            <a:off x="5950485" y="1156309"/>
            <a:ext cx="6300038" cy="5248111"/>
            <a:chOff x="5544093" y="775309"/>
            <a:chExt cx="6300038" cy="5248111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BF11F77C-C769-C081-07A6-4AC905A0F4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8121" y="3761533"/>
              <a:ext cx="1700114" cy="1700114"/>
            </a:xfrm>
            <a:custGeom>
              <a:avLst/>
              <a:gdLst/>
              <a:ahLst/>
              <a:cxnLst/>
              <a:rect l="l" t="t" r="r" b="b"/>
              <a:pathLst>
                <a:path w="3306151" h="3306151">
                  <a:moveTo>
                    <a:pt x="0" y="0"/>
                  </a:moveTo>
                  <a:lnTo>
                    <a:pt x="3306151" y="0"/>
                  </a:lnTo>
                  <a:lnTo>
                    <a:pt x="3306151" y="3306151"/>
                  </a:lnTo>
                  <a:lnTo>
                    <a:pt x="0" y="3306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37CE380-A01A-9D5E-618F-85EFB63DD0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3929" y="3864166"/>
              <a:ext cx="1792234" cy="1570445"/>
            </a:xfrm>
            <a:custGeom>
              <a:avLst/>
              <a:gdLst/>
              <a:ahLst/>
              <a:cxnLst/>
              <a:rect l="l" t="t" r="r" b="b"/>
              <a:pathLst>
                <a:path w="3485291" h="3053987">
                  <a:moveTo>
                    <a:pt x="0" y="0"/>
                  </a:moveTo>
                  <a:lnTo>
                    <a:pt x="3485291" y="0"/>
                  </a:lnTo>
                  <a:lnTo>
                    <a:pt x="3485291" y="3053987"/>
                  </a:lnTo>
                  <a:lnTo>
                    <a:pt x="0" y="3053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C25854B-D704-F51A-2B83-59367E403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1112" y="775309"/>
              <a:ext cx="1885587" cy="1885587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8716FEA-2487-89A1-B3F0-2BDD81D0BB9A}"/>
                </a:ext>
              </a:extLst>
            </p:cNvPr>
            <p:cNvSpPr>
              <a:spLocks noChangeAspect="1"/>
            </p:cNvSpPr>
            <p:nvPr/>
          </p:nvSpPr>
          <p:spPr>
            <a:xfrm rot="2819790">
              <a:off x="6356888" y="1950356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2004EA4-8303-7F68-20DF-2BE78A0A5C63}"/>
                </a:ext>
              </a:extLst>
            </p:cNvPr>
            <p:cNvSpPr>
              <a:spLocks noChangeAspect="1"/>
            </p:cNvSpPr>
            <p:nvPr/>
          </p:nvSpPr>
          <p:spPr>
            <a:xfrm rot="10029623">
              <a:off x="8865418" y="1694069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2028E2-351B-D0BC-8291-61A1510EB1B9}"/>
                </a:ext>
              </a:extLst>
            </p:cNvPr>
            <p:cNvSpPr>
              <a:spLocks noChangeAspect="1"/>
            </p:cNvSpPr>
            <p:nvPr/>
          </p:nvSpPr>
          <p:spPr>
            <a:xfrm rot="17552984">
              <a:off x="7680855" y="3835518"/>
              <a:ext cx="2061604" cy="2267949"/>
            </a:xfrm>
            <a:custGeom>
              <a:avLst/>
              <a:gdLst>
                <a:gd name="connsiteX0" fmla="*/ 2914205 w 2914205"/>
                <a:gd name="connsiteY0" fmla="*/ 564613 h 2628410"/>
                <a:gd name="connsiteX1" fmla="*/ 2731775 w 2914205"/>
                <a:gd name="connsiteY1" fmla="*/ 0 h 2628410"/>
                <a:gd name="connsiteX2" fmla="*/ 2914205 w 2914205"/>
                <a:gd name="connsiteY2" fmla="*/ 0 h 2628410"/>
                <a:gd name="connsiteX3" fmla="*/ 0 w 2914205"/>
                <a:gd name="connsiteY3" fmla="*/ 2628410 h 2628410"/>
                <a:gd name="connsiteX4" fmla="*/ 0 w 2914205"/>
                <a:gd name="connsiteY4" fmla="*/ 0 h 2628410"/>
                <a:gd name="connsiteX5" fmla="*/ 826978 w 2914205"/>
                <a:gd name="connsiteY5" fmla="*/ 0 h 2628410"/>
                <a:gd name="connsiteX6" fmla="*/ 1676233 w 2914205"/>
                <a:gd name="connsiteY6" fmla="*/ 2628410 h 26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205" h="2628410">
                  <a:moveTo>
                    <a:pt x="2914205" y="564613"/>
                  </a:moveTo>
                  <a:lnTo>
                    <a:pt x="2731775" y="0"/>
                  </a:lnTo>
                  <a:lnTo>
                    <a:pt x="2914205" y="0"/>
                  </a:lnTo>
                  <a:close/>
                  <a:moveTo>
                    <a:pt x="0" y="2628410"/>
                  </a:moveTo>
                  <a:lnTo>
                    <a:pt x="0" y="0"/>
                  </a:lnTo>
                  <a:lnTo>
                    <a:pt x="826978" y="0"/>
                  </a:lnTo>
                  <a:lnTo>
                    <a:pt x="1676233" y="262841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1646" r="-60568" b="1"/>
              </a:stretch>
            </a:blipFill>
          </p:spPr>
          <p:txBody>
            <a:bodyPr wrap="square">
              <a:noAutofit/>
            </a:bodyPr>
            <a:lstStyle/>
            <a:p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44131-850C-648C-CAE3-5498870C5E32}"/>
                </a:ext>
              </a:extLst>
            </p:cNvPr>
            <p:cNvSpPr txBox="1"/>
            <p:nvPr/>
          </p:nvSpPr>
          <p:spPr>
            <a:xfrm>
              <a:off x="7395704" y="2680803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Observations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8C7614-BBAA-3757-C536-079FA9EB4958}"/>
                </a:ext>
              </a:extLst>
            </p:cNvPr>
            <p:cNvSpPr txBox="1"/>
            <p:nvPr/>
          </p:nvSpPr>
          <p:spPr>
            <a:xfrm>
              <a:off x="5544093" y="5504485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Models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4F70F2-54F4-473F-5A6E-32DDA35E4AC0}"/>
                </a:ext>
              </a:extLst>
            </p:cNvPr>
            <p:cNvSpPr txBox="1"/>
            <p:nvPr/>
          </p:nvSpPr>
          <p:spPr>
            <a:xfrm>
              <a:off x="9212225" y="5561755"/>
              <a:ext cx="2631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DFEF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Experiments</a:t>
              </a:r>
              <a:endParaRPr lang="en-GB" sz="3200" dirty="0">
                <a:solidFill>
                  <a:srgbClr val="FDFEF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E9AE087-B756-4E34-DD2B-A83176055804}"/>
              </a:ext>
            </a:extLst>
          </p:cNvPr>
          <p:cNvSpPr txBox="1"/>
          <p:nvPr/>
        </p:nvSpPr>
        <p:spPr>
          <a:xfrm>
            <a:off x="435218" y="1743744"/>
            <a:ext cx="53027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Atmosphere = boundary condition</a:t>
            </a:r>
          </a:p>
          <a:p>
            <a:pPr algn="ctr"/>
            <a:r>
              <a:rPr lang="en-GB" sz="2000" dirty="0">
                <a:solidFill>
                  <a:srgbClr val="97E9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Atmospheric composition, aerosols, mixing all matter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 pressure properties are key!</a:t>
            </a:r>
          </a:p>
          <a:p>
            <a:pPr algn="ctr"/>
            <a:r>
              <a:rPr lang="en-GB" sz="2000" dirty="0">
                <a:solidFill>
                  <a:srgbClr val="6BCE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Mantle &amp; core can store a lot of volatiles, which impacts atmospheric observables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Many variables → need many observables</a:t>
            </a:r>
          </a:p>
          <a:p>
            <a:pPr algn="ctr"/>
            <a:r>
              <a:rPr lang="en-GB" sz="2000" dirty="0">
                <a:solidFill>
                  <a:srgbClr val="D27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E.g. abundances of different elements, Love numbers, populations of exoplanets</a:t>
            </a:r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0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BC9A-C81C-FC68-1171-BE6731FE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E597-C053-D494-27B3-B48355CB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Atmosphere-interior interactions – why bother?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41733-546C-8D85-BB13-C171EC50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68241-F807-915A-4A09-26AC4A5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0FCFED-E87E-33C4-3A3D-63889BE5D4EC}"/>
              </a:ext>
            </a:extLst>
          </p:cNvPr>
          <p:cNvSpPr txBox="1">
            <a:spLocks/>
          </p:cNvSpPr>
          <p:nvPr/>
        </p:nvSpPr>
        <p:spPr>
          <a:xfrm>
            <a:off x="382603" y="2163831"/>
            <a:ext cx="5948347" cy="4044872"/>
          </a:xfrm>
          <a:prstGeom prst="rect">
            <a:avLst/>
          </a:prstGeom>
          <a:solidFill>
            <a:schemeClr val="tx1">
              <a:alpha val="49527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742950" indent="-742950">
              <a:buAutoNum type="arabicPeriod"/>
            </a:pPr>
            <a:r>
              <a:rPr lang="en-GB" dirty="0">
                <a:solidFill>
                  <a:srgbClr val="F7E3FF"/>
                </a:solidFill>
              </a:rPr>
              <a:t>They’re important in the solar system</a:t>
            </a:r>
            <a:br>
              <a:rPr lang="en-GB" dirty="0"/>
            </a:br>
            <a:endParaRPr lang="en-GB" dirty="0"/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D58CFF"/>
                </a:solidFill>
              </a:rPr>
              <a:t>Deciphering interior compositions</a:t>
            </a:r>
            <a:br>
              <a:rPr lang="en-GB" dirty="0"/>
            </a:br>
            <a:endParaRPr lang="en-GB" dirty="0"/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A3A0FF"/>
                </a:solidFill>
              </a:rPr>
              <a:t>Secondary atmosphere generation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1026" name="Picture 2" descr="A drawing of the earth seen from space with volcanoes.">
            <a:extLst>
              <a:ext uri="{FF2B5EF4-FFF2-40B4-BE49-F238E27FC236}">
                <a16:creationId xmlns:a16="http://schemas.microsoft.com/office/drawing/2014/main" id="{C1AF7D16-1CA0-0702-65BC-78B2E08D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48" y="2484216"/>
            <a:ext cx="5165452" cy="29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13D652-82EE-448E-1C29-CEAAD71DA481}"/>
              </a:ext>
            </a:extLst>
          </p:cNvPr>
          <p:cNvSpPr txBox="1"/>
          <p:nvPr/>
        </p:nvSpPr>
        <p:spPr>
          <a:xfrm>
            <a:off x="9811172" y="5389783"/>
            <a:ext cx="2150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NOAA/JPL-Caltech</a:t>
            </a:r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3783A-A1AB-9EBE-DC3E-B7C5F61CD036}"/>
              </a:ext>
            </a:extLst>
          </p:cNvPr>
          <p:cNvSpPr txBox="1"/>
          <p:nvPr/>
        </p:nvSpPr>
        <p:spPr>
          <a:xfrm>
            <a:off x="3456420" y="5415657"/>
            <a:ext cx="2851495" cy="1077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See talk: </a:t>
            </a:r>
          </a:p>
          <a:p>
            <a:pPr algn="ctr"/>
            <a:r>
              <a:rPr lang="en-GB" sz="3200" b="1" dirty="0">
                <a:solidFill>
                  <a:schemeClr val="accent4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Rahul Arora</a:t>
            </a:r>
          </a:p>
        </p:txBody>
      </p:sp>
    </p:spTree>
    <p:extLst>
      <p:ext uri="{BB962C8B-B14F-4D97-AF65-F5344CB8AC3E}">
        <p14:creationId xmlns:p14="http://schemas.microsoft.com/office/powerpoint/2010/main" val="163381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D91BB-C4E2-B82A-9374-E1C5CFC9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D929-4CB9-7218-0E5D-A4FCF99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Atmosphere-interior interactions – why bother?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3037A2-9365-80B1-FDB4-04844650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D8C62-8554-832E-D4A3-32E141F2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B0152F-1165-37FB-C91B-FA2BE467113A}"/>
              </a:ext>
            </a:extLst>
          </p:cNvPr>
          <p:cNvSpPr txBox="1">
            <a:spLocks/>
          </p:cNvSpPr>
          <p:nvPr/>
        </p:nvSpPr>
        <p:spPr>
          <a:xfrm>
            <a:off x="382603" y="2163831"/>
            <a:ext cx="5948347" cy="4044872"/>
          </a:xfrm>
          <a:prstGeom prst="rect">
            <a:avLst/>
          </a:prstGeom>
          <a:solidFill>
            <a:schemeClr val="tx1">
              <a:alpha val="49527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742950" indent="-742950">
              <a:buAutoNum type="arabicPeriod"/>
            </a:pPr>
            <a:r>
              <a:rPr lang="en-GB" dirty="0">
                <a:solidFill>
                  <a:srgbClr val="F7E3FF"/>
                </a:solidFill>
              </a:rPr>
              <a:t>They’re important in the solar system</a:t>
            </a:r>
            <a:br>
              <a:rPr lang="en-GB" dirty="0"/>
            </a:br>
            <a:endParaRPr lang="en-GB" dirty="0">
              <a:solidFill>
                <a:srgbClr val="D58CFF"/>
              </a:solidFill>
            </a:endParaRPr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D58CFF"/>
                </a:solidFill>
              </a:rPr>
              <a:t>Deciphering interior compositions</a:t>
            </a:r>
            <a:br>
              <a:rPr lang="en-GB" dirty="0"/>
            </a:br>
            <a:endParaRPr lang="en-GB" dirty="0">
              <a:solidFill>
                <a:srgbClr val="A3A0FF"/>
              </a:solidFill>
            </a:endParaRPr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A3A0FF"/>
                </a:solidFill>
              </a:rPr>
              <a:t>Secondary atmosphere generation</a:t>
            </a:r>
            <a:br>
              <a:rPr lang="en-GB" dirty="0"/>
            </a:br>
            <a:endParaRPr lang="en-GB" dirty="0">
              <a:solidFill>
                <a:srgbClr val="68D8FF"/>
              </a:solidFill>
            </a:endParaRPr>
          </a:p>
          <a:p>
            <a:pPr marL="742950" indent="-742950">
              <a:buAutoNum type="arabicPeriod"/>
            </a:pPr>
            <a:r>
              <a:rPr lang="en-GB" dirty="0">
                <a:solidFill>
                  <a:srgbClr val="68D8FF"/>
                </a:solidFill>
              </a:rPr>
              <a:t>Understanding evolution</a:t>
            </a:r>
          </a:p>
          <a:p>
            <a:endParaRPr lang="en-GB" dirty="0"/>
          </a:p>
        </p:txBody>
      </p:sp>
      <p:pic>
        <p:nvPicPr>
          <p:cNvPr id="7" name="Picture 6" descr="A graph of a graph with red lines and numbers&#10;&#10;AI-generated content may be incorrect.">
            <a:extLst>
              <a:ext uri="{FF2B5EF4-FFF2-40B4-BE49-F238E27FC236}">
                <a16:creationId xmlns:a16="http://schemas.microsoft.com/office/drawing/2014/main" id="{A086ED0F-6493-CCD1-8D80-04313A342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873" y="1991762"/>
            <a:ext cx="4426927" cy="3800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75C386-40C1-D366-6B99-46BE47694B4F}"/>
              </a:ext>
            </a:extLst>
          </p:cNvPr>
          <p:cNvSpPr txBox="1"/>
          <p:nvPr/>
        </p:nvSpPr>
        <p:spPr>
          <a:xfrm>
            <a:off x="9240298" y="5792659"/>
            <a:ext cx="281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Aguichine+2025</a:t>
            </a:r>
          </a:p>
        </p:txBody>
      </p:sp>
    </p:spTree>
    <p:extLst>
      <p:ext uri="{BB962C8B-B14F-4D97-AF65-F5344CB8AC3E}">
        <p14:creationId xmlns:p14="http://schemas.microsoft.com/office/powerpoint/2010/main" val="160610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2F178-9CA2-DF12-DBBE-B87385FE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364A-6AA0-0BCF-0249-3390059B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7C8B6-3B97-1AE1-66F7-3D4ABFD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CD972-BA92-F617-CA54-27E19E32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 descr="A diagram of different types of chemical gradients&#10;&#10;AI-generated content may be incorrect.">
            <a:extLst>
              <a:ext uri="{FF2B5EF4-FFF2-40B4-BE49-F238E27FC236}">
                <a16:creationId xmlns:a16="http://schemas.microsoft.com/office/drawing/2014/main" id="{79D9EEC2-3D04-BE67-9717-1CB5D495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9" y="1949911"/>
            <a:ext cx="5496342" cy="4024804"/>
          </a:xfrm>
          <a:prstGeom prst="rect">
            <a:avLst/>
          </a:prstGeom>
        </p:spPr>
      </p:pic>
      <p:pic>
        <p:nvPicPr>
          <p:cNvPr id="8" name="Picture 7" descr="A diagram of different types of light&#10;&#10;AI-generated content may be incorrect.">
            <a:extLst>
              <a:ext uri="{FF2B5EF4-FFF2-40B4-BE49-F238E27FC236}">
                <a16:creationId xmlns:a16="http://schemas.microsoft.com/office/drawing/2014/main" id="{55B3A2B2-1599-F0DE-8F80-D9217D93C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86" y="1951027"/>
            <a:ext cx="5203984" cy="40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16D9-F469-26A2-0A77-7D4604915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7B0A3EE-40B7-C698-270E-79CCA7E211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7000">
                <a:schemeClr val="tx1">
                  <a:alpha val="0"/>
                </a:schemeClr>
              </a:gs>
              <a:gs pos="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6E693-A1FC-0877-A153-A38399AC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Atmosphere-interior interactions: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B95E9-0737-24CD-A1D1-91C5F28F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Anjali Piette – Layers MPIA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A47E8-B2FA-AA51-B2C7-9F08F68C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4472-CCD4-7643-9D11-BC82BF91B36F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F5C7F1-BE0D-3C5D-4FAE-7482629AA460}"/>
              </a:ext>
            </a:extLst>
          </p:cNvPr>
          <p:cNvSpPr/>
          <p:nvPr/>
        </p:nvSpPr>
        <p:spPr>
          <a:xfrm>
            <a:off x="712380" y="1649316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5110615-CE8D-A366-BB45-DFCA6798C011}"/>
              </a:ext>
            </a:extLst>
          </p:cNvPr>
          <p:cNvSpPr/>
          <p:nvPr/>
        </p:nvSpPr>
        <p:spPr>
          <a:xfrm>
            <a:off x="712380" y="327052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45BD75-7A4D-00AB-153E-EB112D4D4743}"/>
              </a:ext>
            </a:extLst>
          </p:cNvPr>
          <p:cNvSpPr/>
          <p:nvPr/>
        </p:nvSpPr>
        <p:spPr>
          <a:xfrm>
            <a:off x="712380" y="4891881"/>
            <a:ext cx="10767235" cy="1407281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F1579C9C-16D1-9026-587B-C569591E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82" r="23002" b="55833"/>
          <a:stretch>
            <a:fillRect/>
          </a:stretch>
        </p:blipFill>
        <p:spPr>
          <a:xfrm>
            <a:off x="6531672" y="1649317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5" name="Picture 24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8497248D-EA74-98AD-F92A-D92B1EF6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78" r="23002" b="30737"/>
          <a:stretch>
            <a:fillRect/>
          </a:stretch>
        </p:blipFill>
        <p:spPr>
          <a:xfrm>
            <a:off x="6531672" y="327052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pic>
        <p:nvPicPr>
          <p:cNvPr id="26" name="Picture 25" descr="A planet with planets and stars&#10;&#10;AI-generated content may be incorrect.">
            <a:extLst>
              <a:ext uri="{FF2B5EF4-FFF2-40B4-BE49-F238E27FC236}">
                <a16:creationId xmlns:a16="http://schemas.microsoft.com/office/drawing/2014/main" id="{EFF579A2-53DA-1235-55B8-382CC287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77" r="23002" b="5639"/>
          <a:stretch>
            <a:fillRect/>
          </a:stretch>
        </p:blipFill>
        <p:spPr>
          <a:xfrm>
            <a:off x="6531672" y="4891882"/>
            <a:ext cx="4947943" cy="1407281"/>
          </a:xfrm>
          <a:custGeom>
            <a:avLst/>
            <a:gdLst>
              <a:gd name="connsiteX0" fmla="*/ 0 w 4947943"/>
              <a:gd name="connsiteY0" fmla="*/ 0 h 1407281"/>
              <a:gd name="connsiteX1" fmla="*/ 4713391 w 4947943"/>
              <a:gd name="connsiteY1" fmla="*/ 0 h 1407281"/>
              <a:gd name="connsiteX2" fmla="*/ 4947943 w 4947943"/>
              <a:gd name="connsiteY2" fmla="*/ 234552 h 1407281"/>
              <a:gd name="connsiteX3" fmla="*/ 4947943 w 4947943"/>
              <a:gd name="connsiteY3" fmla="*/ 1172729 h 1407281"/>
              <a:gd name="connsiteX4" fmla="*/ 4713391 w 4947943"/>
              <a:gd name="connsiteY4" fmla="*/ 1407281 h 1407281"/>
              <a:gd name="connsiteX5" fmla="*/ 0 w 4947943"/>
              <a:gd name="connsiteY5" fmla="*/ 1407281 h 140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943" h="1407281">
                <a:moveTo>
                  <a:pt x="0" y="0"/>
                </a:moveTo>
                <a:lnTo>
                  <a:pt x="4713391" y="0"/>
                </a:lnTo>
                <a:cubicBezTo>
                  <a:pt x="4842930" y="0"/>
                  <a:pt x="4947943" y="105013"/>
                  <a:pt x="4947943" y="234552"/>
                </a:cubicBezTo>
                <a:lnTo>
                  <a:pt x="4947943" y="1172729"/>
                </a:lnTo>
                <a:cubicBezTo>
                  <a:pt x="4947943" y="1302268"/>
                  <a:pt x="4842930" y="1407281"/>
                  <a:pt x="4713391" y="1407281"/>
                </a:cubicBezTo>
                <a:lnTo>
                  <a:pt x="0" y="14072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B22CF-0903-1659-859C-9CB0E6849C70}"/>
              </a:ext>
            </a:extLst>
          </p:cNvPr>
          <p:cNvSpPr txBox="1"/>
          <p:nvPr/>
        </p:nvSpPr>
        <p:spPr>
          <a:xfrm>
            <a:off x="954384" y="2060568"/>
            <a:ext cx="631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7E9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 Atmosphere = boundary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FED8F-456F-BB5E-B2DC-F125A6CEBCB7}"/>
              </a:ext>
            </a:extLst>
          </p:cNvPr>
          <p:cNvSpPr txBox="1"/>
          <p:nvPr/>
        </p:nvSpPr>
        <p:spPr>
          <a:xfrm>
            <a:off x="954384" y="3681773"/>
            <a:ext cx="6682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2. Interior - Miscible? Molten?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C0910-1BB0-452E-15F2-849283FCA9BD}"/>
              </a:ext>
            </a:extLst>
          </p:cNvPr>
          <p:cNvSpPr txBox="1"/>
          <p:nvPr/>
        </p:nvSpPr>
        <p:spPr>
          <a:xfrm>
            <a:off x="954384" y="5303133"/>
            <a:ext cx="64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27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 Impact on observables?</a:t>
            </a:r>
          </a:p>
        </p:txBody>
      </p:sp>
    </p:spTree>
    <p:extLst>
      <p:ext uri="{BB962C8B-B14F-4D97-AF65-F5344CB8AC3E}">
        <p14:creationId xmlns:p14="http://schemas.microsoft.com/office/powerpoint/2010/main" val="1346015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VOX.TITLE" val="TITLE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VOX.TITLE" val="TITLE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VOX.TITLE" val="TITLE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VOX.TITLE" val="TITLE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BCFBF7A-45EB-A84C-AE60-D15C5475D69D}">
  <we:reference id="3e0fcce7-415c-4081-926c-b4e449c650e4" version="1.1.0.2" store="EXCatalog" storeType="EXCatalog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72283</TotalTime>
  <Words>1880</Words>
  <Application>Microsoft Macintosh PowerPoint</Application>
  <PresentationFormat>Widescreen</PresentationFormat>
  <Paragraphs>442</Paragraphs>
  <Slides>59</Slides>
  <Notes>14</Notes>
  <HiddenSlides>7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Avenir Next</vt:lpstr>
      <vt:lpstr>Calibri</vt:lpstr>
      <vt:lpstr>Helvetica Neue Condensed</vt:lpstr>
      <vt:lpstr>Helvetica Neue Condensed</vt:lpstr>
      <vt:lpstr>Helvetica Neue Condensed Black</vt:lpstr>
      <vt:lpstr>Helvetica Neue Condensed Black</vt:lpstr>
      <vt:lpstr>HELVETICA NEUE MEDIUM</vt:lpstr>
      <vt:lpstr>HELVETICA NEUE MEDIUM</vt:lpstr>
      <vt:lpstr>Helvetica Neue Thin</vt:lpstr>
      <vt:lpstr>Helvetica Neue UltraLight</vt:lpstr>
      <vt:lpstr>Office Theme</vt:lpstr>
      <vt:lpstr>PowerPoint Presentation</vt:lpstr>
      <vt:lpstr>What keeps you up at night?</vt:lpstr>
      <vt:lpstr>Atmosphere-interior interactions – why bother?</vt:lpstr>
      <vt:lpstr>Atmosphere-interior interactions – why bother?</vt:lpstr>
      <vt:lpstr>Sub-Neptune observations from JWST</vt:lpstr>
      <vt:lpstr>Atmosphere-interior interactions – why bother?</vt:lpstr>
      <vt:lpstr>Atmosphere-interior interactions – why bother?</vt:lpstr>
      <vt:lpstr>Atmosphere-interior interactions</vt:lpstr>
      <vt:lpstr>Atmosphere-interior interactions:</vt:lpstr>
      <vt:lpstr>Atmosphere-interior interactions:</vt:lpstr>
      <vt:lpstr>Atmosphere-interior interactions</vt:lpstr>
      <vt:lpstr>Metallicity impacts interior constraints</vt:lpstr>
      <vt:lpstr>Metallicity impacts interior constraints</vt:lpstr>
      <vt:lpstr>Metallicity impacts interior constraints</vt:lpstr>
      <vt:lpstr>Metallicity impacts interior constraints</vt:lpstr>
      <vt:lpstr>Metallicity – multiple ways of inferring</vt:lpstr>
      <vt:lpstr>Atmospheric thickness affects surface conditions</vt:lpstr>
      <vt:lpstr>Atmospheric thickness affects surface conditions</vt:lpstr>
      <vt:lpstr>How hot/cold is the interior?</vt:lpstr>
      <vt:lpstr>Aerosols impact interior constraints</vt:lpstr>
      <vt:lpstr>Aerosols – multiple ways of inferring</vt:lpstr>
      <vt:lpstr>Convection affects the atmosphere-interior temperature gradient</vt:lpstr>
      <vt:lpstr>Mind the gap! Convective inhibition</vt:lpstr>
      <vt:lpstr>Compositional convection – different final states possible!</vt:lpstr>
      <vt:lpstr>Atmosphere-interior interactions:</vt:lpstr>
      <vt:lpstr>2. Atmosphere-interior interactions</vt:lpstr>
      <vt:lpstr>Solubility depends on many factors</vt:lpstr>
      <vt:lpstr>Atmospheric composition → What dissolved? → Surface composition?</vt:lpstr>
      <vt:lpstr>Hydrogen solubility depends on magma composition</vt:lpstr>
      <vt:lpstr>Hydrogen solubility depends on magma composition</vt:lpstr>
      <vt:lpstr>Hydrogen solubility depends on magma composition</vt:lpstr>
      <vt:lpstr>2. Atmosphere-interior interactions</vt:lpstr>
      <vt:lpstr>Where does miscibility happen?</vt:lpstr>
      <vt:lpstr>Example: Miscibility of a H2 – MgSiO3 fluid</vt:lpstr>
      <vt:lpstr>Example: Miscibility of a H2 – MgSiO3 fluid</vt:lpstr>
      <vt:lpstr>Example: H2 – MgSiO3 fluid</vt:lpstr>
      <vt:lpstr>Example: Miscibility of a H2 – MgSiO3 fluid</vt:lpstr>
      <vt:lpstr>Where does miscibility happen?</vt:lpstr>
      <vt:lpstr>H2 and H2O can be miscible at high temperatures</vt:lpstr>
      <vt:lpstr>H2O and rock can be miscible at high temperatures</vt:lpstr>
      <vt:lpstr>Miscibility can change the structure of sub-Neptunes</vt:lpstr>
      <vt:lpstr>Miscibility can change the structure of sub-Neptunes</vt:lpstr>
      <vt:lpstr>Miscibility can change the structure of sub-Neptunes</vt:lpstr>
      <vt:lpstr>2. Atmosphere-interior interactions</vt:lpstr>
      <vt:lpstr>H2 atmosphere + O-rich mantle = H2O production</vt:lpstr>
      <vt:lpstr>H2 atmosphere + O-rich mantle = H2O production</vt:lpstr>
      <vt:lpstr>2. Atmosphere-interior interactions</vt:lpstr>
      <vt:lpstr>Volatiles can go in the core too</vt:lpstr>
      <vt:lpstr>Volatiles can go in the core too</vt:lpstr>
      <vt:lpstr>What if O and  C go into the core?</vt:lpstr>
      <vt:lpstr>PowerPoint Presentation</vt:lpstr>
      <vt:lpstr>Atmosphere-interior interactions:</vt:lpstr>
      <vt:lpstr>Many variables → Need many observables!</vt:lpstr>
      <vt:lpstr>Clues from looking at more than one element</vt:lpstr>
      <vt:lpstr>Density profiles / Love numbers</vt:lpstr>
      <vt:lpstr>Density profiles / Love numbers</vt:lpstr>
      <vt:lpstr>Probing extremes: young planets</vt:lpstr>
      <vt:lpstr>Probing extremes: lava worlds</vt:lpstr>
      <vt:lpstr>Atmosphere-interior interactions are a group effort!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Anjali Piette</dc:creator>
  <cp:lastModifiedBy>Anjali Piette (Physics and Astronomy)</cp:lastModifiedBy>
  <cp:revision>985</cp:revision>
  <cp:lastPrinted>2026-04-14T10:20:19Z</cp:lastPrinted>
  <dcterms:created xsi:type="dcterms:W3CDTF">2022-10-24T19:35:30Z</dcterms:created>
  <dcterms:modified xsi:type="dcterms:W3CDTF">2026-04-14T20:08:32Z</dcterms:modified>
</cp:coreProperties>
</file>