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2" r:id="rId1"/>
  </p:sldMasterIdLst>
  <p:notesMasterIdLst>
    <p:notesMasterId r:id="rId17"/>
  </p:notesMasterIdLst>
  <p:sldIdLst>
    <p:sldId id="256" r:id="rId2"/>
    <p:sldId id="306" r:id="rId3"/>
    <p:sldId id="305" r:id="rId4"/>
    <p:sldId id="309" r:id="rId5"/>
    <p:sldId id="308" r:id="rId6"/>
    <p:sldId id="269" r:id="rId7"/>
    <p:sldId id="312" r:id="rId8"/>
    <p:sldId id="313" r:id="rId9"/>
    <p:sldId id="307" r:id="rId10"/>
    <p:sldId id="315" r:id="rId11"/>
    <p:sldId id="316" r:id="rId12"/>
    <p:sldId id="317" r:id="rId13"/>
    <p:sldId id="314" r:id="rId14"/>
    <p:sldId id="318" r:id="rId15"/>
    <p:sldId id="319" r:id="rId16"/>
  </p:sldIdLst>
  <p:sldSz cx="9144000" cy="5143500" type="screen16x9"/>
  <p:notesSz cx="6858000" cy="9144000"/>
  <p:embeddedFontLst>
    <p:embeddedFont>
      <p:font typeface="Bahiana" pitchFamily="2" charset="77"/>
      <p:regular r:id="rId18"/>
    </p:embeddedFont>
    <p:embeddedFont>
      <p:font typeface="Cambria Math" panose="02040503050406030204" pitchFamily="18" charset="0"/>
      <p:regular r:id="rId19"/>
    </p:embeddedFont>
    <p:embeddedFont>
      <p:font typeface="Onest Black" pitchFamily="2" charset="77"/>
      <p:bold r:id="rId20"/>
    </p:embeddedFont>
    <p:embeddedFont>
      <p:font typeface="Poppins" pitchFamily="2" charset="77"/>
      <p:regular r:id="rId21"/>
      <p:bold r:id="rId22"/>
      <p:italic r:id="rId23"/>
      <p:boldItalic r:id="rId24"/>
    </p:embeddedFont>
    <p:embeddedFont>
      <p:font typeface="Poppins ExtraLight" pitchFamily="2" charset="77"/>
      <p:regular r:id="rId25"/>
      <p:italic r:id="rId26"/>
    </p:embeddedFont>
    <p:embeddedFont>
      <p:font typeface="Poppins Medium" pitchFamily="2" charset="77"/>
      <p:regular r:id="rId27"/>
      <p:italic r:id="rId28"/>
    </p:embeddedFont>
    <p:embeddedFont>
      <p:font typeface="Roboto Cn" pitchFamily="2" charset="0"/>
      <p:regular r:id="rId29"/>
      <p:bold r:id="rId30"/>
      <p:italic r:id="rId31"/>
      <p:boldItalic r:id="rId32"/>
    </p:embeddedFont>
    <p:embeddedFont>
      <p:font typeface="Roboto Condensed" pitchFamily="2" charset="0"/>
      <p:regular r:id="rId33"/>
      <p:bold r:id="rId34"/>
      <p:italic r:id="rId35"/>
      <p:boldItalic r:id="rId36"/>
    </p:embeddedFont>
    <p:embeddedFont>
      <p:font typeface="Roboto Slab Light" pitchFamily="2" charset="77"/>
      <p:regular r:id="rId37"/>
      <p:bold r:id="rId3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EFCE"/>
    <a:srgbClr val="FFFFFF"/>
    <a:srgbClr val="32173C"/>
    <a:srgbClr val="DB5B5D"/>
    <a:srgbClr val="88B3A9"/>
    <a:srgbClr val="F78383"/>
    <a:srgbClr val="000000"/>
    <a:srgbClr val="FBBAA8"/>
    <a:srgbClr val="FF9FAC"/>
    <a:srgbClr val="DA757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5EFD7F5-5C60-47B8-8174-7898F4B58E52}">
  <a:tblStyle styleId="{25EFD7F5-5C60-47B8-8174-7898F4B58E5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868"/>
    <p:restoredTop sz="84480"/>
  </p:normalViewPr>
  <p:slideViewPr>
    <p:cSldViewPr snapToGrid="0">
      <p:cViewPr varScale="1">
        <p:scale>
          <a:sx n="132" d="100"/>
          <a:sy n="132" d="100"/>
        </p:scale>
        <p:origin x="44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9" Type="http://schemas.openxmlformats.org/officeDocument/2006/relationships/viewProps" Target="viewProps.xml"/><Relationship Id="rId21" Type="http://schemas.openxmlformats.org/officeDocument/2006/relationships/font" Target="fonts/font4.fntdata"/><Relationship Id="rId34" Type="http://schemas.openxmlformats.org/officeDocument/2006/relationships/font" Target="fonts/font17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font" Target="fonts/font15.fntdata"/><Relationship Id="rId37" Type="http://schemas.openxmlformats.org/officeDocument/2006/relationships/font" Target="fonts/font20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font" Target="fonts/font19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font" Target="fonts/font18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font" Target="fonts/font16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NL"/>
          </a:p>
        </p:txBody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6bd56c9061_0_7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NL"/>
          </a:p>
        </p:txBody>
      </p:sp>
      <p:sp>
        <p:nvSpPr>
          <p:cNvPr id="148" name="Google Shape;148;g6bd56c9061_0_7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40500423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11543320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31156896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  <p:txBody>
          <a:bodyPr/>
          <a:lstStyle/>
          <a:p>
            <a:endParaRPr lang="en-NL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30908786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  <p:txBody>
          <a:bodyPr/>
          <a:lstStyle/>
          <a:p>
            <a:endParaRPr lang="en-NL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34183924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>
          <a:extLst>
            <a:ext uri="{FF2B5EF4-FFF2-40B4-BE49-F238E27FC236}">
              <a16:creationId xmlns:a16="http://schemas.microsoft.com/office/drawing/2014/main" id="{66DE0EB8-A521-2323-CBE1-2DDA632C5E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6bd56c9061_0_377:notes">
            <a:extLst>
              <a:ext uri="{FF2B5EF4-FFF2-40B4-BE49-F238E27FC236}">
                <a16:creationId xmlns:a16="http://schemas.microsoft.com/office/drawing/2014/main" id="{2D2441EC-8244-A5EB-32B9-B1002B306FC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NL"/>
          </a:p>
        </p:txBody>
      </p:sp>
      <p:sp>
        <p:nvSpPr>
          <p:cNvPr id="384" name="Google Shape;384;g6bd56c9061_0_377:notes">
            <a:extLst>
              <a:ext uri="{FF2B5EF4-FFF2-40B4-BE49-F238E27FC236}">
                <a16:creationId xmlns:a16="http://schemas.microsoft.com/office/drawing/2014/main" id="{3816642F-EE67-B1D1-D668-31B1712D724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661989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g6b20e22304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NL"/>
          </a:p>
        </p:txBody>
      </p:sp>
      <p:sp>
        <p:nvSpPr>
          <p:cNvPr id="711" name="Google Shape;711;g6b20e22304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7">
          <a:extLst>
            <a:ext uri="{FF2B5EF4-FFF2-40B4-BE49-F238E27FC236}">
              <a16:creationId xmlns:a16="http://schemas.microsoft.com/office/drawing/2014/main" id="{F160D52C-0B1E-E9BE-1FB2-D8DA43D6B5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Google Shape;748;g6bd56c9061_0_961:notes">
            <a:extLst>
              <a:ext uri="{FF2B5EF4-FFF2-40B4-BE49-F238E27FC236}">
                <a16:creationId xmlns:a16="http://schemas.microsoft.com/office/drawing/2014/main" id="{C26A958F-7540-86B7-F9CC-DD179983A61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NL"/>
          </a:p>
        </p:txBody>
      </p:sp>
      <p:sp>
        <p:nvSpPr>
          <p:cNvPr id="749" name="Google Shape;749;g6bd56c9061_0_961:notes">
            <a:extLst>
              <a:ext uri="{FF2B5EF4-FFF2-40B4-BE49-F238E27FC236}">
                <a16:creationId xmlns:a16="http://schemas.microsoft.com/office/drawing/2014/main" id="{B03D9DB3-E13C-8615-55AD-5F4CBAE169E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595438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32093212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26256748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40369198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subTitle" idx="1"/>
          </p:nvPr>
        </p:nvSpPr>
        <p:spPr>
          <a:xfrm>
            <a:off x="1151100" y="611800"/>
            <a:ext cx="68418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636450" y="1089025"/>
            <a:ext cx="7871100" cy="1633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>
                <a:solidFill>
                  <a:srgbClr val="F7EEC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Font typeface="Bahiana"/>
              <a:buNone/>
              <a:defRPr sz="6000">
                <a:latin typeface="Bahiana"/>
                <a:ea typeface="Bahiana"/>
                <a:cs typeface="Bahiana"/>
                <a:sym typeface="Bahiana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719993" y="2571746"/>
            <a:ext cx="4742100" cy="1053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6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4200">
                <a:solidFill>
                  <a:srgbClr val="41294A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4200">
                <a:solidFill>
                  <a:srgbClr val="41294A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4200">
                <a:solidFill>
                  <a:srgbClr val="41294A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4200">
                <a:solidFill>
                  <a:srgbClr val="41294A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4200">
                <a:solidFill>
                  <a:srgbClr val="41294A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4200">
                <a:solidFill>
                  <a:srgbClr val="41294A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4200">
                <a:solidFill>
                  <a:srgbClr val="41294A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None/>
              <a:defRPr sz="4200">
                <a:solidFill>
                  <a:srgbClr val="41294A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subTitle" idx="1"/>
          </p:nvPr>
        </p:nvSpPr>
        <p:spPr>
          <a:xfrm>
            <a:off x="719993" y="3625646"/>
            <a:ext cx="4742100" cy="70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14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100">
                <a:solidFill>
                  <a:srgbClr val="41294A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100">
                <a:solidFill>
                  <a:srgbClr val="41294A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100">
                <a:solidFill>
                  <a:srgbClr val="41294A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100">
                <a:solidFill>
                  <a:srgbClr val="41294A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100">
                <a:solidFill>
                  <a:srgbClr val="41294A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100">
                <a:solidFill>
                  <a:srgbClr val="41294A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100">
                <a:solidFill>
                  <a:srgbClr val="41294A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100"/>
              <a:buNone/>
              <a:defRPr sz="2100">
                <a:solidFill>
                  <a:srgbClr val="41294A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title" idx="2" hasCustomPrompt="1"/>
          </p:nvPr>
        </p:nvSpPr>
        <p:spPr>
          <a:xfrm>
            <a:off x="1409893" y="759325"/>
            <a:ext cx="2100300" cy="1232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600"/>
              <a:buNone/>
              <a:defRPr sz="6000" b="0">
                <a:solidFill>
                  <a:schemeClr val="dk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/>
          <p:nvPr/>
        </p:nvSpPr>
        <p:spPr>
          <a:xfrm>
            <a:off x="346200" y="2027725"/>
            <a:ext cx="8797800" cy="2746825"/>
          </a:xfrm>
          <a:prstGeom prst="flowChartProcess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4"/>
          <p:cNvSpPr/>
          <p:nvPr/>
        </p:nvSpPr>
        <p:spPr>
          <a:xfrm>
            <a:off x="5113750" y="315950"/>
            <a:ext cx="4030250" cy="1895350"/>
          </a:xfrm>
          <a:prstGeom prst="flowChartProcess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subTitle" idx="1"/>
          </p:nvPr>
        </p:nvSpPr>
        <p:spPr>
          <a:xfrm flipH="1">
            <a:off x="719975" y="2358800"/>
            <a:ext cx="6174300" cy="208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title"/>
          </p:nvPr>
        </p:nvSpPr>
        <p:spPr>
          <a:xfrm>
            <a:off x="5312150" y="540000"/>
            <a:ext cx="3111900" cy="167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4800" b="0"/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4800" b="0"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4800" b="0"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4800" b="0"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4800" b="0"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4800" b="0"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4800" b="0"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4800" b="0"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4800" b="0"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/>
          <p:nvPr/>
        </p:nvSpPr>
        <p:spPr>
          <a:xfrm>
            <a:off x="402775" y="315466"/>
            <a:ext cx="8338425" cy="695500"/>
          </a:xfrm>
          <a:prstGeom prst="flowChartProcess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ctrTitle"/>
          </p:nvPr>
        </p:nvSpPr>
        <p:spPr>
          <a:xfrm>
            <a:off x="741725" y="359450"/>
            <a:ext cx="76824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0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CUSTOM_9_1_1_1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78383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Bahiana"/>
              <a:buNone/>
              <a:defRPr sz="2800">
                <a:solidFill>
                  <a:schemeClr val="accent4"/>
                </a:solidFill>
                <a:latin typeface="Bahiana"/>
                <a:ea typeface="Bahiana"/>
                <a:cs typeface="Bahiana"/>
                <a:sym typeface="Bahi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Reem Kufi"/>
              <a:buNone/>
              <a:defRPr sz="2800">
                <a:solidFill>
                  <a:schemeClr val="accent4"/>
                </a:solidFill>
                <a:latin typeface="Reem Kufi"/>
                <a:ea typeface="Reem Kufi"/>
                <a:cs typeface="Reem Kufi"/>
                <a:sym typeface="Reem Kufi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Reem Kufi"/>
              <a:buNone/>
              <a:defRPr sz="2800">
                <a:solidFill>
                  <a:schemeClr val="accent4"/>
                </a:solidFill>
                <a:latin typeface="Reem Kufi"/>
                <a:ea typeface="Reem Kufi"/>
                <a:cs typeface="Reem Kufi"/>
                <a:sym typeface="Reem Kufi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Reem Kufi"/>
              <a:buNone/>
              <a:defRPr sz="2800">
                <a:solidFill>
                  <a:schemeClr val="accent4"/>
                </a:solidFill>
                <a:latin typeface="Reem Kufi"/>
                <a:ea typeface="Reem Kufi"/>
                <a:cs typeface="Reem Kufi"/>
                <a:sym typeface="Reem Kufi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Reem Kufi"/>
              <a:buNone/>
              <a:defRPr sz="2800">
                <a:solidFill>
                  <a:schemeClr val="accent4"/>
                </a:solidFill>
                <a:latin typeface="Reem Kufi"/>
                <a:ea typeface="Reem Kufi"/>
                <a:cs typeface="Reem Kufi"/>
                <a:sym typeface="Reem Kufi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Reem Kufi"/>
              <a:buNone/>
              <a:defRPr sz="2800">
                <a:solidFill>
                  <a:schemeClr val="accent4"/>
                </a:solidFill>
                <a:latin typeface="Reem Kufi"/>
                <a:ea typeface="Reem Kufi"/>
                <a:cs typeface="Reem Kufi"/>
                <a:sym typeface="Reem Kufi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Reem Kufi"/>
              <a:buNone/>
              <a:defRPr sz="2800">
                <a:solidFill>
                  <a:schemeClr val="accent4"/>
                </a:solidFill>
                <a:latin typeface="Reem Kufi"/>
                <a:ea typeface="Reem Kufi"/>
                <a:cs typeface="Reem Kufi"/>
                <a:sym typeface="Reem Kufi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Reem Kufi"/>
              <a:buNone/>
              <a:defRPr sz="2800">
                <a:solidFill>
                  <a:schemeClr val="accent4"/>
                </a:solidFill>
                <a:latin typeface="Reem Kufi"/>
                <a:ea typeface="Reem Kufi"/>
                <a:cs typeface="Reem Kufi"/>
                <a:sym typeface="Reem Kufi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Reem Kufi"/>
              <a:buNone/>
              <a:defRPr sz="2800">
                <a:solidFill>
                  <a:schemeClr val="accent4"/>
                </a:solidFill>
                <a:latin typeface="Reem Kufi"/>
                <a:ea typeface="Reem Kufi"/>
                <a:cs typeface="Reem Kufi"/>
                <a:sym typeface="Reem Kufi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Roboto Condensed"/>
              <a:buChar char="●"/>
              <a:defRPr>
                <a:solidFill>
                  <a:schemeClr val="accent4"/>
                </a:solidFill>
                <a:latin typeface="Roboto Cn"/>
                <a:ea typeface="Roboto Cn"/>
                <a:cs typeface="Roboto Cn"/>
                <a:sym typeface="Roboto Condensed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Roboto Condensed"/>
              <a:buChar char="○"/>
              <a:defRPr>
                <a:solidFill>
                  <a:schemeClr val="accent4"/>
                </a:solidFill>
                <a:latin typeface="Roboto Cn"/>
                <a:ea typeface="Roboto Cn"/>
                <a:cs typeface="Roboto Cn"/>
                <a:sym typeface="Roboto Condensed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Roboto Condensed"/>
              <a:buChar char="■"/>
              <a:defRPr>
                <a:solidFill>
                  <a:schemeClr val="accent4"/>
                </a:solidFill>
                <a:latin typeface="Roboto Cn"/>
                <a:ea typeface="Roboto Cn"/>
                <a:cs typeface="Roboto Cn"/>
                <a:sym typeface="Roboto Condensed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Roboto Condensed"/>
              <a:buChar char="●"/>
              <a:defRPr>
                <a:solidFill>
                  <a:schemeClr val="accent4"/>
                </a:solidFill>
                <a:latin typeface="Roboto Cn"/>
                <a:ea typeface="Roboto Cn"/>
                <a:cs typeface="Roboto Cn"/>
                <a:sym typeface="Roboto Condensed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Roboto Condensed"/>
              <a:buChar char="○"/>
              <a:defRPr>
                <a:solidFill>
                  <a:schemeClr val="accent4"/>
                </a:solidFill>
                <a:latin typeface="Roboto Cn"/>
                <a:ea typeface="Roboto Cn"/>
                <a:cs typeface="Roboto Cn"/>
                <a:sym typeface="Roboto Condensed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Roboto Condensed"/>
              <a:buChar char="■"/>
              <a:defRPr>
                <a:solidFill>
                  <a:schemeClr val="accent4"/>
                </a:solidFill>
                <a:latin typeface="Roboto Cn"/>
                <a:ea typeface="Roboto Cn"/>
                <a:cs typeface="Roboto Cn"/>
                <a:sym typeface="Roboto Condensed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Roboto Condensed"/>
              <a:buChar char="●"/>
              <a:defRPr>
                <a:solidFill>
                  <a:schemeClr val="accent4"/>
                </a:solidFill>
                <a:latin typeface="Roboto Cn"/>
                <a:ea typeface="Roboto Cn"/>
                <a:cs typeface="Roboto Cn"/>
                <a:sym typeface="Roboto Condensed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Roboto Condensed"/>
              <a:buChar char="○"/>
              <a:defRPr>
                <a:solidFill>
                  <a:schemeClr val="accent4"/>
                </a:solidFill>
                <a:latin typeface="Roboto Cn"/>
                <a:ea typeface="Roboto Cn"/>
                <a:cs typeface="Roboto Cn"/>
                <a:sym typeface="Roboto Condensed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4"/>
              </a:buClr>
              <a:buSzPts val="1400"/>
              <a:buFont typeface="Roboto Condensed"/>
              <a:buChar char="■"/>
              <a:defRPr>
                <a:solidFill>
                  <a:schemeClr val="accent4"/>
                </a:solidFill>
                <a:latin typeface="Roboto Cn"/>
                <a:ea typeface="Roboto Cn"/>
                <a:cs typeface="Roboto Cn"/>
                <a:sym typeface="Roboto Condensed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2" r:id="rId4"/>
    <p:sldLayoutId id="2147483669" r:id="rId5"/>
    <p:sldLayoutId id="2147483670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8383"/>
        </a:solidFill>
        <a:effectLst/>
      </p:bgPr>
    </p:bg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60BCB47-5537-2603-6FD1-B1D250519D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76250"/>
            <a:ext cx="9144000" cy="6095999"/>
          </a:xfrm>
          <a:prstGeom prst="rect">
            <a:avLst/>
          </a:prstGeom>
        </p:spPr>
      </p:pic>
      <p:sp>
        <p:nvSpPr>
          <p:cNvPr id="150" name="Google Shape;150;p27"/>
          <p:cNvSpPr txBox="1">
            <a:spLocks noGrp="1"/>
          </p:cNvSpPr>
          <p:nvPr>
            <p:ph type="ctrTitle"/>
          </p:nvPr>
        </p:nvSpPr>
        <p:spPr>
          <a:xfrm>
            <a:off x="636450" y="1068429"/>
            <a:ext cx="7871100" cy="16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32173C"/>
                </a:solidFill>
              </a:rPr>
              <a:t>Opacities</a:t>
            </a:r>
            <a:endParaRPr dirty="0">
              <a:solidFill>
                <a:srgbClr val="32173C"/>
              </a:solidFill>
              <a:latin typeface="Bahiana"/>
              <a:ea typeface="Bahiana"/>
              <a:cs typeface="Bahiana"/>
              <a:sym typeface="Bahiana"/>
            </a:endParaRPr>
          </a:p>
        </p:txBody>
      </p:sp>
      <p:sp>
        <p:nvSpPr>
          <p:cNvPr id="151" name="Google Shape;151;p27"/>
          <p:cNvSpPr txBox="1">
            <a:spLocks noGrp="1"/>
          </p:cNvSpPr>
          <p:nvPr>
            <p:ph type="subTitle" idx="1"/>
          </p:nvPr>
        </p:nvSpPr>
        <p:spPr>
          <a:xfrm>
            <a:off x="1156122" y="2282849"/>
            <a:ext cx="6362278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GB" dirty="0">
                <a:solidFill>
                  <a:srgbClr val="000000"/>
                </a:solidFill>
                <a:latin typeface="Poppins Medium" pitchFamily="2" charset="77"/>
                <a:cs typeface="Poppins Medium" pitchFamily="2" charset="77"/>
              </a:rPr>
              <a:t>and their impact on the interior, atmosphere-interior connections and evolution of giant planets</a:t>
            </a:r>
          </a:p>
        </p:txBody>
      </p:sp>
      <p:sp>
        <p:nvSpPr>
          <p:cNvPr id="4" name="Google Shape;150;p27">
            <a:extLst>
              <a:ext uri="{FF2B5EF4-FFF2-40B4-BE49-F238E27FC236}">
                <a16:creationId xmlns:a16="http://schemas.microsoft.com/office/drawing/2014/main" id="{764E3A73-8186-D6AD-9451-684C2E50CEAC}"/>
              </a:ext>
            </a:extLst>
          </p:cNvPr>
          <p:cNvSpPr txBox="1">
            <a:spLocks/>
          </p:cNvSpPr>
          <p:nvPr/>
        </p:nvSpPr>
        <p:spPr>
          <a:xfrm>
            <a:off x="1908537" y="2734353"/>
            <a:ext cx="5326926" cy="1512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Font typeface="Bahiana"/>
              <a:buNone/>
              <a:defRPr sz="12000" b="0" i="0" u="none" strike="noStrike" cap="none">
                <a:solidFill>
                  <a:srgbClr val="F7EECE"/>
                </a:solidFill>
                <a:latin typeface="Bahiana"/>
                <a:ea typeface="Bahiana"/>
                <a:cs typeface="Bahiana"/>
                <a:sym typeface="Bahi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Font typeface="Bahiana"/>
              <a:buNone/>
              <a:defRPr sz="6000" b="0" i="0" u="none" strike="noStrike" cap="none">
                <a:solidFill>
                  <a:schemeClr val="accent4"/>
                </a:solidFill>
                <a:latin typeface="Bahiana"/>
                <a:ea typeface="Bahiana"/>
                <a:cs typeface="Bahiana"/>
                <a:sym typeface="Bahian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Font typeface="Bahiana"/>
              <a:buNone/>
              <a:defRPr sz="6000" b="0" i="0" u="none" strike="noStrike" cap="none">
                <a:solidFill>
                  <a:schemeClr val="accent4"/>
                </a:solidFill>
                <a:latin typeface="Bahiana"/>
                <a:ea typeface="Bahiana"/>
                <a:cs typeface="Bahiana"/>
                <a:sym typeface="Bahian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Font typeface="Bahiana"/>
              <a:buNone/>
              <a:defRPr sz="6000" b="0" i="0" u="none" strike="noStrike" cap="none">
                <a:solidFill>
                  <a:schemeClr val="accent4"/>
                </a:solidFill>
                <a:latin typeface="Bahiana"/>
                <a:ea typeface="Bahiana"/>
                <a:cs typeface="Bahiana"/>
                <a:sym typeface="Bahian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Font typeface="Bahiana"/>
              <a:buNone/>
              <a:defRPr sz="6000" b="0" i="0" u="none" strike="noStrike" cap="none">
                <a:solidFill>
                  <a:schemeClr val="accent4"/>
                </a:solidFill>
                <a:latin typeface="Bahiana"/>
                <a:ea typeface="Bahiana"/>
                <a:cs typeface="Bahiana"/>
                <a:sym typeface="Bahian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Font typeface="Bahiana"/>
              <a:buNone/>
              <a:defRPr sz="6000" b="0" i="0" u="none" strike="noStrike" cap="none">
                <a:solidFill>
                  <a:schemeClr val="accent4"/>
                </a:solidFill>
                <a:latin typeface="Bahiana"/>
                <a:ea typeface="Bahiana"/>
                <a:cs typeface="Bahiana"/>
                <a:sym typeface="Bahian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Font typeface="Bahiana"/>
              <a:buNone/>
              <a:defRPr sz="6000" b="0" i="0" u="none" strike="noStrike" cap="none">
                <a:solidFill>
                  <a:schemeClr val="accent4"/>
                </a:solidFill>
                <a:latin typeface="Bahiana"/>
                <a:ea typeface="Bahiana"/>
                <a:cs typeface="Bahiana"/>
                <a:sym typeface="Bahian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Font typeface="Bahiana"/>
              <a:buNone/>
              <a:defRPr sz="6000" b="0" i="0" u="none" strike="noStrike" cap="none">
                <a:solidFill>
                  <a:schemeClr val="accent4"/>
                </a:solidFill>
                <a:latin typeface="Bahiana"/>
                <a:ea typeface="Bahiana"/>
                <a:cs typeface="Bahiana"/>
                <a:sym typeface="Bahian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Font typeface="Bahiana"/>
              <a:buNone/>
              <a:defRPr sz="6000" b="0" i="0" u="none" strike="noStrike" cap="none">
                <a:solidFill>
                  <a:schemeClr val="accent4"/>
                </a:solidFill>
                <a:latin typeface="Bahiana"/>
                <a:ea typeface="Bahiana"/>
                <a:cs typeface="Bahiana"/>
                <a:sym typeface="Bahiana"/>
              </a:defRPr>
            </a:lvl9pPr>
          </a:lstStyle>
          <a:p>
            <a:r>
              <a:rPr lang="en-GB" sz="3600" dirty="0">
                <a:solidFill>
                  <a:srgbClr val="32173C"/>
                </a:solidFill>
              </a:rPr>
              <a:t>Yamila Miguel &amp; Louis Siebenaler</a:t>
            </a:r>
          </a:p>
          <a:p>
            <a:r>
              <a:rPr lang="en-GB" sz="2500" dirty="0">
                <a:solidFill>
                  <a:srgbClr val="DB5B5D"/>
                </a:solidFill>
              </a:rPr>
              <a:t>Leiden Observatory</a:t>
            </a:r>
          </a:p>
          <a:p>
            <a:r>
              <a:rPr lang="en-GB" sz="2500" dirty="0">
                <a:solidFill>
                  <a:srgbClr val="DB5B5D"/>
                </a:solidFill>
              </a:rPr>
              <a:t>SRON</a:t>
            </a:r>
          </a:p>
        </p:txBody>
      </p:sp>
      <p:sp>
        <p:nvSpPr>
          <p:cNvPr id="5" name="Google Shape;151;p27">
            <a:extLst>
              <a:ext uri="{FF2B5EF4-FFF2-40B4-BE49-F238E27FC236}">
                <a16:creationId xmlns:a16="http://schemas.microsoft.com/office/drawing/2014/main" id="{0BE0CDFC-5D14-1490-B274-908489AD8AFE}"/>
              </a:ext>
            </a:extLst>
          </p:cNvPr>
          <p:cNvSpPr txBox="1">
            <a:spLocks/>
          </p:cNvSpPr>
          <p:nvPr/>
        </p:nvSpPr>
        <p:spPr>
          <a:xfrm>
            <a:off x="171569" y="4606542"/>
            <a:ext cx="6362278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Roboto Condensed"/>
              <a:buNone/>
              <a:defRPr sz="1400" b="0" i="0" u="none" strike="noStrike" cap="none">
                <a:solidFill>
                  <a:schemeClr val="dk2"/>
                </a:solidFill>
                <a:latin typeface="Roboto Cn"/>
                <a:ea typeface="Roboto Cn"/>
                <a:cs typeface="Roboto Cn"/>
                <a:sym typeface="Roboto Condensed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Roboto Condensed"/>
              <a:buNone/>
              <a:defRPr sz="1400" b="0" i="0" u="none" strike="noStrike" cap="none">
                <a:solidFill>
                  <a:schemeClr val="dk2"/>
                </a:solidFill>
                <a:latin typeface="Roboto Cn"/>
                <a:ea typeface="Roboto Cn"/>
                <a:cs typeface="Roboto Cn"/>
                <a:sym typeface="Roboto Condensed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Roboto Condensed"/>
              <a:buNone/>
              <a:defRPr sz="1400" b="0" i="0" u="none" strike="noStrike" cap="none">
                <a:solidFill>
                  <a:schemeClr val="dk2"/>
                </a:solidFill>
                <a:latin typeface="Roboto Cn"/>
                <a:ea typeface="Roboto Cn"/>
                <a:cs typeface="Roboto Cn"/>
                <a:sym typeface="Roboto Condensed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Roboto Condensed"/>
              <a:buNone/>
              <a:defRPr sz="1400" b="0" i="0" u="none" strike="noStrike" cap="none">
                <a:solidFill>
                  <a:schemeClr val="dk2"/>
                </a:solidFill>
                <a:latin typeface="Roboto Cn"/>
                <a:ea typeface="Roboto Cn"/>
                <a:cs typeface="Roboto Cn"/>
                <a:sym typeface="Roboto Condensed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Roboto Condensed"/>
              <a:buNone/>
              <a:defRPr sz="1400" b="0" i="0" u="none" strike="noStrike" cap="none">
                <a:solidFill>
                  <a:schemeClr val="dk2"/>
                </a:solidFill>
                <a:latin typeface="Roboto Cn"/>
                <a:ea typeface="Roboto Cn"/>
                <a:cs typeface="Roboto Cn"/>
                <a:sym typeface="Roboto Condensed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Roboto Condensed"/>
              <a:buNone/>
              <a:defRPr sz="1400" b="0" i="0" u="none" strike="noStrike" cap="none">
                <a:solidFill>
                  <a:schemeClr val="dk2"/>
                </a:solidFill>
                <a:latin typeface="Roboto Cn"/>
                <a:ea typeface="Roboto Cn"/>
                <a:cs typeface="Roboto Cn"/>
                <a:sym typeface="Roboto Condensed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Roboto Condensed"/>
              <a:buNone/>
              <a:defRPr sz="1400" b="0" i="0" u="none" strike="noStrike" cap="none">
                <a:solidFill>
                  <a:schemeClr val="dk2"/>
                </a:solidFill>
                <a:latin typeface="Roboto Cn"/>
                <a:ea typeface="Roboto Cn"/>
                <a:cs typeface="Roboto Cn"/>
                <a:sym typeface="Roboto Condensed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Roboto Condensed"/>
              <a:buNone/>
              <a:defRPr sz="1400" b="0" i="0" u="none" strike="noStrike" cap="none">
                <a:solidFill>
                  <a:schemeClr val="dk2"/>
                </a:solidFill>
                <a:latin typeface="Roboto Cn"/>
                <a:ea typeface="Roboto Cn"/>
                <a:cs typeface="Roboto Cn"/>
                <a:sym typeface="Roboto Condensed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4"/>
              </a:buClr>
              <a:buSzPts val="1400"/>
              <a:buFont typeface="Roboto Condensed"/>
              <a:buNone/>
              <a:defRPr sz="1400" b="0" i="0" u="none" strike="noStrike" cap="none">
                <a:solidFill>
                  <a:schemeClr val="dk2"/>
                </a:solidFill>
                <a:latin typeface="Roboto Cn"/>
                <a:ea typeface="Roboto Cn"/>
                <a:cs typeface="Roboto Cn"/>
                <a:sym typeface="Roboto Condensed"/>
              </a:defRPr>
            </a:lvl9pPr>
          </a:lstStyle>
          <a:p>
            <a:pPr algn="l"/>
            <a:r>
              <a:rPr lang="en-GB" dirty="0">
                <a:solidFill>
                  <a:srgbClr val="000000"/>
                </a:solidFill>
                <a:latin typeface="Poppins ExtraLight" pitchFamily="2" charset="77"/>
                <a:cs typeface="Poppins ExtraLight" pitchFamily="2" charset="77"/>
              </a:rPr>
              <a:t>Layers of Understanding, Heidelberg 2026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A0E79D-A9D3-74FE-C0FD-D89BDCA32B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052271D-9007-84A7-548B-91B98AE7FD72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D3420DF-AB72-3CA1-C907-7E281CCFB52C}"/>
              </a:ext>
            </a:extLst>
          </p:cNvPr>
          <p:cNvSpPr/>
          <p:nvPr/>
        </p:nvSpPr>
        <p:spPr>
          <a:xfrm>
            <a:off x="942640" y="490780"/>
            <a:ext cx="7638255" cy="4298196"/>
          </a:xfrm>
          <a:prstGeom prst="rect">
            <a:avLst/>
          </a:prstGeom>
          <a:solidFill>
            <a:srgbClr val="F8EFC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8" name="Google Shape;317;p31">
            <a:extLst>
              <a:ext uri="{FF2B5EF4-FFF2-40B4-BE49-F238E27FC236}">
                <a16:creationId xmlns:a16="http://schemas.microsoft.com/office/drawing/2014/main" id="{4D537255-E58F-85F2-E783-EE0BE920DA36}"/>
              </a:ext>
            </a:extLst>
          </p:cNvPr>
          <p:cNvSpPr txBox="1">
            <a:spLocks/>
          </p:cNvSpPr>
          <p:nvPr/>
        </p:nvSpPr>
        <p:spPr>
          <a:xfrm>
            <a:off x="605958" y="759325"/>
            <a:ext cx="3191128" cy="1513760"/>
          </a:xfrm>
          <a:prstGeom prst="rect">
            <a:avLst/>
          </a:prstGeom>
          <a:solidFill>
            <a:srgbClr val="32173C"/>
          </a:solidFill>
          <a:ln>
            <a:noFill/>
          </a:ln>
        </p:spPr>
        <p:txBody>
          <a:bodyPr spcFirstLastPara="1" wrap="square" lIns="91425" tIns="108000" rIns="91425" bIns="1440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Font typeface="Bahiana"/>
              <a:buNone/>
              <a:defRPr sz="6000" b="0" i="0" u="none" strike="noStrike" cap="none">
                <a:solidFill>
                  <a:schemeClr val="dk2"/>
                </a:solidFill>
                <a:latin typeface="Bahiana"/>
                <a:ea typeface="Bahiana"/>
                <a:cs typeface="Bahiana"/>
                <a:sym typeface="Bahian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Font typeface="Reem Kufi"/>
              <a:buNone/>
              <a:defRPr sz="4200" b="0" i="0" u="none" strike="noStrike" cap="none">
                <a:solidFill>
                  <a:srgbClr val="41294A"/>
                </a:solidFill>
                <a:latin typeface="Reem Kufi"/>
                <a:ea typeface="Reem Kufi"/>
                <a:cs typeface="Reem Kufi"/>
                <a:sym typeface="Reem Kuf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Font typeface="Reem Kufi"/>
              <a:buNone/>
              <a:defRPr sz="4200" b="0" i="0" u="none" strike="noStrike" cap="none">
                <a:solidFill>
                  <a:srgbClr val="41294A"/>
                </a:solidFill>
                <a:latin typeface="Reem Kufi"/>
                <a:ea typeface="Reem Kufi"/>
                <a:cs typeface="Reem Kufi"/>
                <a:sym typeface="Reem Kuf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Font typeface="Reem Kufi"/>
              <a:buNone/>
              <a:defRPr sz="4200" b="0" i="0" u="none" strike="noStrike" cap="none">
                <a:solidFill>
                  <a:srgbClr val="41294A"/>
                </a:solidFill>
                <a:latin typeface="Reem Kufi"/>
                <a:ea typeface="Reem Kufi"/>
                <a:cs typeface="Reem Kufi"/>
                <a:sym typeface="Reem Kuf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Font typeface="Reem Kufi"/>
              <a:buNone/>
              <a:defRPr sz="4200" b="0" i="0" u="none" strike="noStrike" cap="none">
                <a:solidFill>
                  <a:srgbClr val="41294A"/>
                </a:solidFill>
                <a:latin typeface="Reem Kufi"/>
                <a:ea typeface="Reem Kufi"/>
                <a:cs typeface="Reem Kufi"/>
                <a:sym typeface="Reem Kuf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Font typeface="Reem Kufi"/>
              <a:buNone/>
              <a:defRPr sz="4200" b="0" i="0" u="none" strike="noStrike" cap="none">
                <a:solidFill>
                  <a:srgbClr val="41294A"/>
                </a:solidFill>
                <a:latin typeface="Reem Kufi"/>
                <a:ea typeface="Reem Kufi"/>
                <a:cs typeface="Reem Kufi"/>
                <a:sym typeface="Reem Kuf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Font typeface="Reem Kufi"/>
              <a:buNone/>
              <a:defRPr sz="4200" b="0" i="0" u="none" strike="noStrike" cap="none">
                <a:solidFill>
                  <a:srgbClr val="41294A"/>
                </a:solidFill>
                <a:latin typeface="Reem Kufi"/>
                <a:ea typeface="Reem Kufi"/>
                <a:cs typeface="Reem Kufi"/>
                <a:sym typeface="Reem Kuf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Font typeface="Reem Kufi"/>
              <a:buNone/>
              <a:defRPr sz="4200" b="0" i="0" u="none" strike="noStrike" cap="none">
                <a:solidFill>
                  <a:srgbClr val="41294A"/>
                </a:solidFill>
                <a:latin typeface="Reem Kufi"/>
                <a:ea typeface="Reem Kufi"/>
                <a:cs typeface="Reem Kufi"/>
                <a:sym typeface="Reem Kuf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Font typeface="Reem Kufi"/>
              <a:buNone/>
              <a:defRPr sz="4200" b="0" i="0" u="none" strike="noStrike" cap="none">
                <a:solidFill>
                  <a:srgbClr val="41294A"/>
                </a:solidFill>
                <a:latin typeface="Reem Kufi"/>
                <a:ea typeface="Reem Kufi"/>
                <a:cs typeface="Reem Kufi"/>
                <a:sym typeface="Reem Kufi"/>
              </a:defRPr>
            </a:lvl9pPr>
          </a:lstStyle>
          <a:p>
            <a:pPr algn="ctr"/>
            <a:r>
              <a:rPr lang="en-GB" dirty="0">
                <a:solidFill>
                  <a:srgbClr val="F8EFCE"/>
                </a:solidFill>
              </a:rPr>
              <a:t>Results</a:t>
            </a:r>
            <a:br>
              <a:rPr lang="en-GB" dirty="0">
                <a:solidFill>
                  <a:srgbClr val="F8EFCE"/>
                </a:solidFill>
              </a:rPr>
            </a:br>
            <a:r>
              <a:rPr lang="en-GB" sz="2400" dirty="0">
                <a:solidFill>
                  <a:srgbClr val="F8EFCE"/>
                </a:solidFill>
              </a:rPr>
              <a:t>Cloud-free PLANCK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3E13B23-1F7F-FE9A-8CA0-5BE5E048AFB4}"/>
              </a:ext>
            </a:extLst>
          </p:cNvPr>
          <p:cNvSpPr txBox="1"/>
          <p:nvPr/>
        </p:nvSpPr>
        <p:spPr>
          <a:xfrm>
            <a:off x="720557" y="2206802"/>
            <a:ext cx="1994457" cy="246221"/>
          </a:xfrm>
          <a:prstGeom prst="rect">
            <a:avLst/>
          </a:prstGeom>
          <a:solidFill>
            <a:srgbClr val="88B3A9"/>
          </a:solidFill>
        </p:spPr>
        <p:txBody>
          <a:bodyPr wrap="none" rtlCol="0">
            <a:spAutoFit/>
          </a:bodyPr>
          <a:lstStyle/>
          <a:p>
            <a:r>
              <a:rPr lang="en-NL" sz="1000" dirty="0">
                <a:solidFill>
                  <a:srgbClr val="F8EFCE"/>
                </a:solidFill>
                <a:latin typeface="Poppins Medium" pitchFamily="2" charset="77"/>
                <a:cs typeface="Poppins Medium" pitchFamily="2" charset="77"/>
              </a:rPr>
              <a:t>SIEBENALER &amp; MIGUEL (2026)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A5EDEA-D6F7-B760-1517-AA542D0B6F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6875" y="759325"/>
            <a:ext cx="4702149" cy="3882972"/>
          </a:xfrm>
          <a:prstGeom prst="rect">
            <a:avLst/>
          </a:prstGeom>
        </p:spPr>
      </p:pic>
      <p:sp>
        <p:nvSpPr>
          <p:cNvPr id="6" name="Google Shape;151;p27">
            <a:extLst>
              <a:ext uri="{FF2B5EF4-FFF2-40B4-BE49-F238E27FC236}">
                <a16:creationId xmlns:a16="http://schemas.microsoft.com/office/drawing/2014/main" id="{E6836832-4BEC-A456-7625-436141586815}"/>
              </a:ext>
            </a:extLst>
          </p:cNvPr>
          <p:cNvSpPr txBox="1">
            <a:spLocks/>
          </p:cNvSpPr>
          <p:nvPr/>
        </p:nvSpPr>
        <p:spPr>
          <a:xfrm>
            <a:off x="171569" y="4774707"/>
            <a:ext cx="6362278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Roboto Condensed"/>
              <a:buNone/>
              <a:defRPr sz="1400" b="0" i="0" u="none" strike="noStrike" cap="none">
                <a:solidFill>
                  <a:schemeClr val="dk2"/>
                </a:solidFill>
                <a:latin typeface="Roboto Cn"/>
                <a:ea typeface="Roboto Cn"/>
                <a:cs typeface="Roboto Cn"/>
                <a:sym typeface="Roboto Condensed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Roboto Condensed"/>
              <a:buNone/>
              <a:defRPr sz="1400" b="0" i="0" u="none" strike="noStrike" cap="none">
                <a:solidFill>
                  <a:schemeClr val="dk2"/>
                </a:solidFill>
                <a:latin typeface="Roboto Cn"/>
                <a:ea typeface="Roboto Cn"/>
                <a:cs typeface="Roboto Cn"/>
                <a:sym typeface="Roboto Condensed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Roboto Condensed"/>
              <a:buNone/>
              <a:defRPr sz="1400" b="0" i="0" u="none" strike="noStrike" cap="none">
                <a:solidFill>
                  <a:schemeClr val="dk2"/>
                </a:solidFill>
                <a:latin typeface="Roboto Cn"/>
                <a:ea typeface="Roboto Cn"/>
                <a:cs typeface="Roboto Cn"/>
                <a:sym typeface="Roboto Condensed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Roboto Condensed"/>
              <a:buNone/>
              <a:defRPr sz="1400" b="0" i="0" u="none" strike="noStrike" cap="none">
                <a:solidFill>
                  <a:schemeClr val="dk2"/>
                </a:solidFill>
                <a:latin typeface="Roboto Cn"/>
                <a:ea typeface="Roboto Cn"/>
                <a:cs typeface="Roboto Cn"/>
                <a:sym typeface="Roboto Condensed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Roboto Condensed"/>
              <a:buNone/>
              <a:defRPr sz="1400" b="0" i="0" u="none" strike="noStrike" cap="none">
                <a:solidFill>
                  <a:schemeClr val="dk2"/>
                </a:solidFill>
                <a:latin typeface="Roboto Cn"/>
                <a:ea typeface="Roboto Cn"/>
                <a:cs typeface="Roboto Cn"/>
                <a:sym typeface="Roboto Condensed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Roboto Condensed"/>
              <a:buNone/>
              <a:defRPr sz="1400" b="0" i="0" u="none" strike="noStrike" cap="none">
                <a:solidFill>
                  <a:schemeClr val="dk2"/>
                </a:solidFill>
                <a:latin typeface="Roboto Cn"/>
                <a:ea typeface="Roboto Cn"/>
                <a:cs typeface="Roboto Cn"/>
                <a:sym typeface="Roboto Condensed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Roboto Condensed"/>
              <a:buNone/>
              <a:defRPr sz="1400" b="0" i="0" u="none" strike="noStrike" cap="none">
                <a:solidFill>
                  <a:schemeClr val="dk2"/>
                </a:solidFill>
                <a:latin typeface="Roboto Cn"/>
                <a:ea typeface="Roboto Cn"/>
                <a:cs typeface="Roboto Cn"/>
                <a:sym typeface="Roboto Condensed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Roboto Condensed"/>
              <a:buNone/>
              <a:defRPr sz="1400" b="0" i="0" u="none" strike="noStrike" cap="none">
                <a:solidFill>
                  <a:schemeClr val="dk2"/>
                </a:solidFill>
                <a:latin typeface="Roboto Cn"/>
                <a:ea typeface="Roboto Cn"/>
                <a:cs typeface="Roboto Cn"/>
                <a:sym typeface="Roboto Condensed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4"/>
              </a:buClr>
              <a:buSzPts val="1400"/>
              <a:buFont typeface="Roboto Condensed"/>
              <a:buNone/>
              <a:defRPr sz="1400" b="0" i="0" u="none" strike="noStrike" cap="none">
                <a:solidFill>
                  <a:schemeClr val="dk2"/>
                </a:solidFill>
                <a:latin typeface="Roboto Cn"/>
                <a:ea typeface="Roboto Cn"/>
                <a:cs typeface="Roboto Cn"/>
                <a:sym typeface="Roboto Condensed"/>
              </a:defRPr>
            </a:lvl9pPr>
          </a:lstStyle>
          <a:p>
            <a:pPr algn="l"/>
            <a:r>
              <a:rPr lang="en-GB" dirty="0">
                <a:solidFill>
                  <a:srgbClr val="000000"/>
                </a:solidFill>
                <a:latin typeface="Poppins ExtraLight" pitchFamily="2" charset="77"/>
                <a:cs typeface="Poppins ExtraLight" pitchFamily="2" charset="77"/>
              </a:rPr>
              <a:t>Yamila Miguel – Leiden Observatory | SRON</a:t>
            </a:r>
          </a:p>
        </p:txBody>
      </p:sp>
    </p:spTree>
    <p:extLst>
      <p:ext uri="{BB962C8B-B14F-4D97-AF65-F5344CB8AC3E}">
        <p14:creationId xmlns:p14="http://schemas.microsoft.com/office/powerpoint/2010/main" val="2803888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571DD6-6CA6-049C-8811-8D1031669B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2EBABB2-C0E7-3872-3FB4-B0B0086B5CCD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881CD8B-37AD-0D17-1A26-D87353EA1341}"/>
              </a:ext>
            </a:extLst>
          </p:cNvPr>
          <p:cNvSpPr/>
          <p:nvPr/>
        </p:nvSpPr>
        <p:spPr>
          <a:xfrm>
            <a:off x="942640" y="490780"/>
            <a:ext cx="7638255" cy="4298196"/>
          </a:xfrm>
          <a:prstGeom prst="rect">
            <a:avLst/>
          </a:prstGeom>
          <a:solidFill>
            <a:srgbClr val="F8EFC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8" name="Google Shape;317;p31">
            <a:extLst>
              <a:ext uri="{FF2B5EF4-FFF2-40B4-BE49-F238E27FC236}">
                <a16:creationId xmlns:a16="http://schemas.microsoft.com/office/drawing/2014/main" id="{13554433-A921-2DDD-A6C6-04EB51BB04AC}"/>
              </a:ext>
            </a:extLst>
          </p:cNvPr>
          <p:cNvSpPr txBox="1">
            <a:spLocks/>
          </p:cNvSpPr>
          <p:nvPr/>
        </p:nvSpPr>
        <p:spPr>
          <a:xfrm>
            <a:off x="3166203" y="98064"/>
            <a:ext cx="3191128" cy="1513760"/>
          </a:xfrm>
          <a:prstGeom prst="rect">
            <a:avLst/>
          </a:prstGeom>
          <a:solidFill>
            <a:srgbClr val="32173C"/>
          </a:solidFill>
          <a:ln>
            <a:noFill/>
          </a:ln>
        </p:spPr>
        <p:txBody>
          <a:bodyPr spcFirstLastPara="1" wrap="square" lIns="91425" tIns="108000" rIns="91425" bIns="1440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Font typeface="Bahiana"/>
              <a:buNone/>
              <a:defRPr sz="6000" b="0" i="0" u="none" strike="noStrike" cap="none">
                <a:solidFill>
                  <a:schemeClr val="dk2"/>
                </a:solidFill>
                <a:latin typeface="Bahiana"/>
                <a:ea typeface="Bahiana"/>
                <a:cs typeface="Bahiana"/>
                <a:sym typeface="Bahian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Font typeface="Reem Kufi"/>
              <a:buNone/>
              <a:defRPr sz="4200" b="0" i="0" u="none" strike="noStrike" cap="none">
                <a:solidFill>
                  <a:srgbClr val="41294A"/>
                </a:solidFill>
                <a:latin typeface="Reem Kufi"/>
                <a:ea typeface="Reem Kufi"/>
                <a:cs typeface="Reem Kufi"/>
                <a:sym typeface="Reem Kuf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Font typeface="Reem Kufi"/>
              <a:buNone/>
              <a:defRPr sz="4200" b="0" i="0" u="none" strike="noStrike" cap="none">
                <a:solidFill>
                  <a:srgbClr val="41294A"/>
                </a:solidFill>
                <a:latin typeface="Reem Kufi"/>
                <a:ea typeface="Reem Kufi"/>
                <a:cs typeface="Reem Kufi"/>
                <a:sym typeface="Reem Kuf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Font typeface="Reem Kufi"/>
              <a:buNone/>
              <a:defRPr sz="4200" b="0" i="0" u="none" strike="noStrike" cap="none">
                <a:solidFill>
                  <a:srgbClr val="41294A"/>
                </a:solidFill>
                <a:latin typeface="Reem Kufi"/>
                <a:ea typeface="Reem Kufi"/>
                <a:cs typeface="Reem Kufi"/>
                <a:sym typeface="Reem Kuf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Font typeface="Reem Kufi"/>
              <a:buNone/>
              <a:defRPr sz="4200" b="0" i="0" u="none" strike="noStrike" cap="none">
                <a:solidFill>
                  <a:srgbClr val="41294A"/>
                </a:solidFill>
                <a:latin typeface="Reem Kufi"/>
                <a:ea typeface="Reem Kufi"/>
                <a:cs typeface="Reem Kufi"/>
                <a:sym typeface="Reem Kuf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Font typeface="Reem Kufi"/>
              <a:buNone/>
              <a:defRPr sz="4200" b="0" i="0" u="none" strike="noStrike" cap="none">
                <a:solidFill>
                  <a:srgbClr val="41294A"/>
                </a:solidFill>
                <a:latin typeface="Reem Kufi"/>
                <a:ea typeface="Reem Kufi"/>
                <a:cs typeface="Reem Kufi"/>
                <a:sym typeface="Reem Kuf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Font typeface="Reem Kufi"/>
              <a:buNone/>
              <a:defRPr sz="4200" b="0" i="0" u="none" strike="noStrike" cap="none">
                <a:solidFill>
                  <a:srgbClr val="41294A"/>
                </a:solidFill>
                <a:latin typeface="Reem Kufi"/>
                <a:ea typeface="Reem Kufi"/>
                <a:cs typeface="Reem Kufi"/>
                <a:sym typeface="Reem Kuf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Font typeface="Reem Kufi"/>
              <a:buNone/>
              <a:defRPr sz="4200" b="0" i="0" u="none" strike="noStrike" cap="none">
                <a:solidFill>
                  <a:srgbClr val="41294A"/>
                </a:solidFill>
                <a:latin typeface="Reem Kufi"/>
                <a:ea typeface="Reem Kufi"/>
                <a:cs typeface="Reem Kufi"/>
                <a:sym typeface="Reem Kuf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Font typeface="Reem Kufi"/>
              <a:buNone/>
              <a:defRPr sz="4200" b="0" i="0" u="none" strike="noStrike" cap="none">
                <a:solidFill>
                  <a:srgbClr val="41294A"/>
                </a:solidFill>
                <a:latin typeface="Reem Kufi"/>
                <a:ea typeface="Reem Kufi"/>
                <a:cs typeface="Reem Kufi"/>
                <a:sym typeface="Reem Kufi"/>
              </a:defRPr>
            </a:lvl9pPr>
          </a:lstStyle>
          <a:p>
            <a:pPr algn="ctr"/>
            <a:r>
              <a:rPr lang="en-GB" dirty="0">
                <a:solidFill>
                  <a:srgbClr val="F8EFCE"/>
                </a:solidFill>
              </a:rPr>
              <a:t>Results</a:t>
            </a:r>
            <a:br>
              <a:rPr lang="en-GB" dirty="0">
                <a:solidFill>
                  <a:srgbClr val="F8EFCE"/>
                </a:solidFill>
              </a:rPr>
            </a:br>
            <a:r>
              <a:rPr lang="en-GB" sz="2400" dirty="0">
                <a:solidFill>
                  <a:srgbClr val="F8EFCE"/>
                </a:solidFill>
              </a:rPr>
              <a:t>Cloudy opacities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2A4B0E-154A-AEBA-907A-D7A0E0734D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1825" y="1678108"/>
            <a:ext cx="6167856" cy="311086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1225DE0-6A62-80AF-9AF1-8E53F162AC5D}"/>
              </a:ext>
            </a:extLst>
          </p:cNvPr>
          <p:cNvSpPr txBox="1"/>
          <p:nvPr/>
        </p:nvSpPr>
        <p:spPr>
          <a:xfrm>
            <a:off x="2812828" y="1488713"/>
            <a:ext cx="1994457" cy="246221"/>
          </a:xfrm>
          <a:prstGeom prst="rect">
            <a:avLst/>
          </a:prstGeom>
          <a:solidFill>
            <a:srgbClr val="88B3A9"/>
          </a:solidFill>
        </p:spPr>
        <p:txBody>
          <a:bodyPr wrap="none" rtlCol="0">
            <a:spAutoFit/>
          </a:bodyPr>
          <a:lstStyle/>
          <a:p>
            <a:r>
              <a:rPr lang="en-NL" sz="1000" dirty="0">
                <a:solidFill>
                  <a:srgbClr val="F8EFCE"/>
                </a:solidFill>
                <a:latin typeface="Poppins Medium" pitchFamily="2" charset="77"/>
                <a:cs typeface="Poppins Medium" pitchFamily="2" charset="77"/>
              </a:rPr>
              <a:t>SIEBENALER &amp; MIGUEL (2026)</a:t>
            </a:r>
          </a:p>
        </p:txBody>
      </p:sp>
      <p:sp>
        <p:nvSpPr>
          <p:cNvPr id="6" name="Google Shape;151;p27">
            <a:extLst>
              <a:ext uri="{FF2B5EF4-FFF2-40B4-BE49-F238E27FC236}">
                <a16:creationId xmlns:a16="http://schemas.microsoft.com/office/drawing/2014/main" id="{810D5A40-CDCF-A266-4156-FA2CAA092E1A}"/>
              </a:ext>
            </a:extLst>
          </p:cNvPr>
          <p:cNvSpPr txBox="1">
            <a:spLocks/>
          </p:cNvSpPr>
          <p:nvPr/>
        </p:nvSpPr>
        <p:spPr>
          <a:xfrm>
            <a:off x="171569" y="4774707"/>
            <a:ext cx="6362278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Roboto Condensed"/>
              <a:buNone/>
              <a:defRPr sz="1400" b="0" i="0" u="none" strike="noStrike" cap="none">
                <a:solidFill>
                  <a:schemeClr val="dk2"/>
                </a:solidFill>
                <a:latin typeface="Roboto Cn"/>
                <a:ea typeface="Roboto Cn"/>
                <a:cs typeface="Roboto Cn"/>
                <a:sym typeface="Roboto Condensed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Roboto Condensed"/>
              <a:buNone/>
              <a:defRPr sz="1400" b="0" i="0" u="none" strike="noStrike" cap="none">
                <a:solidFill>
                  <a:schemeClr val="dk2"/>
                </a:solidFill>
                <a:latin typeface="Roboto Cn"/>
                <a:ea typeface="Roboto Cn"/>
                <a:cs typeface="Roboto Cn"/>
                <a:sym typeface="Roboto Condensed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Roboto Condensed"/>
              <a:buNone/>
              <a:defRPr sz="1400" b="0" i="0" u="none" strike="noStrike" cap="none">
                <a:solidFill>
                  <a:schemeClr val="dk2"/>
                </a:solidFill>
                <a:latin typeface="Roboto Cn"/>
                <a:ea typeface="Roboto Cn"/>
                <a:cs typeface="Roboto Cn"/>
                <a:sym typeface="Roboto Condensed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Roboto Condensed"/>
              <a:buNone/>
              <a:defRPr sz="1400" b="0" i="0" u="none" strike="noStrike" cap="none">
                <a:solidFill>
                  <a:schemeClr val="dk2"/>
                </a:solidFill>
                <a:latin typeface="Roboto Cn"/>
                <a:ea typeface="Roboto Cn"/>
                <a:cs typeface="Roboto Cn"/>
                <a:sym typeface="Roboto Condensed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Roboto Condensed"/>
              <a:buNone/>
              <a:defRPr sz="1400" b="0" i="0" u="none" strike="noStrike" cap="none">
                <a:solidFill>
                  <a:schemeClr val="dk2"/>
                </a:solidFill>
                <a:latin typeface="Roboto Cn"/>
                <a:ea typeface="Roboto Cn"/>
                <a:cs typeface="Roboto Cn"/>
                <a:sym typeface="Roboto Condensed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Roboto Condensed"/>
              <a:buNone/>
              <a:defRPr sz="1400" b="0" i="0" u="none" strike="noStrike" cap="none">
                <a:solidFill>
                  <a:schemeClr val="dk2"/>
                </a:solidFill>
                <a:latin typeface="Roboto Cn"/>
                <a:ea typeface="Roboto Cn"/>
                <a:cs typeface="Roboto Cn"/>
                <a:sym typeface="Roboto Condensed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Roboto Condensed"/>
              <a:buNone/>
              <a:defRPr sz="1400" b="0" i="0" u="none" strike="noStrike" cap="none">
                <a:solidFill>
                  <a:schemeClr val="dk2"/>
                </a:solidFill>
                <a:latin typeface="Roboto Cn"/>
                <a:ea typeface="Roboto Cn"/>
                <a:cs typeface="Roboto Cn"/>
                <a:sym typeface="Roboto Condensed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Roboto Condensed"/>
              <a:buNone/>
              <a:defRPr sz="1400" b="0" i="0" u="none" strike="noStrike" cap="none">
                <a:solidFill>
                  <a:schemeClr val="dk2"/>
                </a:solidFill>
                <a:latin typeface="Roboto Cn"/>
                <a:ea typeface="Roboto Cn"/>
                <a:cs typeface="Roboto Cn"/>
                <a:sym typeface="Roboto Condensed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4"/>
              </a:buClr>
              <a:buSzPts val="1400"/>
              <a:buFont typeface="Roboto Condensed"/>
              <a:buNone/>
              <a:defRPr sz="1400" b="0" i="0" u="none" strike="noStrike" cap="none">
                <a:solidFill>
                  <a:schemeClr val="dk2"/>
                </a:solidFill>
                <a:latin typeface="Roboto Cn"/>
                <a:ea typeface="Roboto Cn"/>
                <a:cs typeface="Roboto Cn"/>
                <a:sym typeface="Roboto Condensed"/>
              </a:defRPr>
            </a:lvl9pPr>
          </a:lstStyle>
          <a:p>
            <a:pPr algn="l"/>
            <a:r>
              <a:rPr lang="en-GB" dirty="0">
                <a:solidFill>
                  <a:srgbClr val="000000"/>
                </a:solidFill>
                <a:latin typeface="Poppins ExtraLight" pitchFamily="2" charset="77"/>
                <a:cs typeface="Poppins ExtraLight" pitchFamily="2" charset="77"/>
              </a:rPr>
              <a:t>Yamila Miguel – Leiden Observatory | SRON</a:t>
            </a:r>
          </a:p>
        </p:txBody>
      </p:sp>
    </p:spTree>
    <p:extLst>
      <p:ext uri="{BB962C8B-B14F-4D97-AF65-F5344CB8AC3E}">
        <p14:creationId xmlns:p14="http://schemas.microsoft.com/office/powerpoint/2010/main" val="1274429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C7A2FA-6ED1-48BE-1E22-F470105DFC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F5361F6-06CE-DE40-6D0D-D82313A1F907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75A2EA8-4778-D12A-04EA-F9034F36E1DF}"/>
              </a:ext>
            </a:extLst>
          </p:cNvPr>
          <p:cNvSpPr/>
          <p:nvPr/>
        </p:nvSpPr>
        <p:spPr>
          <a:xfrm>
            <a:off x="942640" y="490780"/>
            <a:ext cx="7638255" cy="4298196"/>
          </a:xfrm>
          <a:prstGeom prst="rect">
            <a:avLst/>
          </a:prstGeom>
          <a:solidFill>
            <a:srgbClr val="F8EFC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8" name="Google Shape;317;p31">
            <a:extLst>
              <a:ext uri="{FF2B5EF4-FFF2-40B4-BE49-F238E27FC236}">
                <a16:creationId xmlns:a16="http://schemas.microsoft.com/office/drawing/2014/main" id="{4305FB66-6A1F-33FC-A4AC-99A6D677AC89}"/>
              </a:ext>
            </a:extLst>
          </p:cNvPr>
          <p:cNvSpPr txBox="1">
            <a:spLocks/>
          </p:cNvSpPr>
          <p:nvPr/>
        </p:nvSpPr>
        <p:spPr>
          <a:xfrm>
            <a:off x="3166203" y="258305"/>
            <a:ext cx="3191128" cy="1188204"/>
          </a:xfrm>
          <a:prstGeom prst="rect">
            <a:avLst/>
          </a:prstGeom>
          <a:solidFill>
            <a:srgbClr val="32173C"/>
          </a:solidFill>
          <a:ln>
            <a:noFill/>
          </a:ln>
        </p:spPr>
        <p:txBody>
          <a:bodyPr spcFirstLastPara="1" wrap="square" lIns="91425" tIns="108000" rIns="91425" bIns="1440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Font typeface="Bahiana"/>
              <a:buNone/>
              <a:defRPr sz="6000" b="0" i="0" u="none" strike="noStrike" cap="none">
                <a:solidFill>
                  <a:schemeClr val="dk2"/>
                </a:solidFill>
                <a:latin typeface="Bahiana"/>
                <a:ea typeface="Bahiana"/>
                <a:cs typeface="Bahiana"/>
                <a:sym typeface="Bahian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Font typeface="Reem Kufi"/>
              <a:buNone/>
              <a:defRPr sz="4200" b="0" i="0" u="none" strike="noStrike" cap="none">
                <a:solidFill>
                  <a:srgbClr val="41294A"/>
                </a:solidFill>
                <a:latin typeface="Reem Kufi"/>
                <a:ea typeface="Reem Kufi"/>
                <a:cs typeface="Reem Kufi"/>
                <a:sym typeface="Reem Kuf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Font typeface="Reem Kufi"/>
              <a:buNone/>
              <a:defRPr sz="4200" b="0" i="0" u="none" strike="noStrike" cap="none">
                <a:solidFill>
                  <a:srgbClr val="41294A"/>
                </a:solidFill>
                <a:latin typeface="Reem Kufi"/>
                <a:ea typeface="Reem Kufi"/>
                <a:cs typeface="Reem Kufi"/>
                <a:sym typeface="Reem Kuf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Font typeface="Reem Kufi"/>
              <a:buNone/>
              <a:defRPr sz="4200" b="0" i="0" u="none" strike="noStrike" cap="none">
                <a:solidFill>
                  <a:srgbClr val="41294A"/>
                </a:solidFill>
                <a:latin typeface="Reem Kufi"/>
                <a:ea typeface="Reem Kufi"/>
                <a:cs typeface="Reem Kufi"/>
                <a:sym typeface="Reem Kuf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Font typeface="Reem Kufi"/>
              <a:buNone/>
              <a:defRPr sz="4200" b="0" i="0" u="none" strike="noStrike" cap="none">
                <a:solidFill>
                  <a:srgbClr val="41294A"/>
                </a:solidFill>
                <a:latin typeface="Reem Kufi"/>
                <a:ea typeface="Reem Kufi"/>
                <a:cs typeface="Reem Kufi"/>
                <a:sym typeface="Reem Kuf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Font typeface="Reem Kufi"/>
              <a:buNone/>
              <a:defRPr sz="4200" b="0" i="0" u="none" strike="noStrike" cap="none">
                <a:solidFill>
                  <a:srgbClr val="41294A"/>
                </a:solidFill>
                <a:latin typeface="Reem Kufi"/>
                <a:ea typeface="Reem Kufi"/>
                <a:cs typeface="Reem Kufi"/>
                <a:sym typeface="Reem Kuf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Font typeface="Reem Kufi"/>
              <a:buNone/>
              <a:defRPr sz="4200" b="0" i="0" u="none" strike="noStrike" cap="none">
                <a:solidFill>
                  <a:srgbClr val="41294A"/>
                </a:solidFill>
                <a:latin typeface="Reem Kufi"/>
                <a:ea typeface="Reem Kufi"/>
                <a:cs typeface="Reem Kufi"/>
                <a:sym typeface="Reem Kuf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Font typeface="Reem Kufi"/>
              <a:buNone/>
              <a:defRPr sz="4200" b="0" i="0" u="none" strike="noStrike" cap="none">
                <a:solidFill>
                  <a:srgbClr val="41294A"/>
                </a:solidFill>
                <a:latin typeface="Reem Kufi"/>
                <a:ea typeface="Reem Kufi"/>
                <a:cs typeface="Reem Kufi"/>
                <a:sym typeface="Reem Kuf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Font typeface="Reem Kufi"/>
              <a:buNone/>
              <a:defRPr sz="4200" b="0" i="0" u="none" strike="noStrike" cap="none">
                <a:solidFill>
                  <a:srgbClr val="41294A"/>
                </a:solidFill>
                <a:latin typeface="Reem Kufi"/>
                <a:ea typeface="Reem Kufi"/>
                <a:cs typeface="Reem Kufi"/>
                <a:sym typeface="Reem Kufi"/>
              </a:defRPr>
            </a:lvl9pPr>
          </a:lstStyle>
          <a:p>
            <a:pPr algn="ctr"/>
            <a:r>
              <a:rPr lang="en-GB" dirty="0">
                <a:solidFill>
                  <a:srgbClr val="F8EFCE"/>
                </a:solidFill>
              </a:rPr>
              <a:t>Applications</a:t>
            </a:r>
            <a:endParaRPr lang="en-GB" sz="2400" dirty="0">
              <a:solidFill>
                <a:srgbClr val="F8EFCE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952FF3D-5736-B87D-3B7A-A7D61106B5F3}"/>
              </a:ext>
            </a:extLst>
          </p:cNvPr>
          <p:cNvSpPr txBox="1"/>
          <p:nvPr/>
        </p:nvSpPr>
        <p:spPr>
          <a:xfrm>
            <a:off x="2817994" y="1323398"/>
            <a:ext cx="1994457" cy="246221"/>
          </a:xfrm>
          <a:prstGeom prst="rect">
            <a:avLst/>
          </a:prstGeom>
          <a:solidFill>
            <a:srgbClr val="88B3A9"/>
          </a:solidFill>
        </p:spPr>
        <p:txBody>
          <a:bodyPr wrap="none" rtlCol="0">
            <a:spAutoFit/>
          </a:bodyPr>
          <a:lstStyle/>
          <a:p>
            <a:r>
              <a:rPr lang="en-NL" sz="1000" dirty="0">
                <a:solidFill>
                  <a:srgbClr val="F8EFCE"/>
                </a:solidFill>
                <a:latin typeface="Poppins Medium" pitchFamily="2" charset="77"/>
                <a:cs typeface="Poppins Medium" pitchFamily="2" charset="77"/>
              </a:rPr>
              <a:t>SIEBENALER &amp; MIGUEL (2026)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9CB4CBE-2289-5C34-5E29-BC4A41A2CA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8802" y="1648934"/>
            <a:ext cx="3686422" cy="306072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413B1C3-1FA6-543B-1926-C42AF5DEEC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1767" y="1678984"/>
            <a:ext cx="3747756" cy="305622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88823DA-8087-B807-3190-4C497D80BFC1}"/>
              </a:ext>
            </a:extLst>
          </p:cNvPr>
          <p:cNvSpPr/>
          <p:nvPr/>
        </p:nvSpPr>
        <p:spPr>
          <a:xfrm>
            <a:off x="957685" y="4278013"/>
            <a:ext cx="287346" cy="431647"/>
          </a:xfrm>
          <a:prstGeom prst="rect">
            <a:avLst/>
          </a:prstGeom>
          <a:solidFill>
            <a:srgbClr val="F8EFC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3" name="Google Shape;151;p27">
            <a:extLst>
              <a:ext uri="{FF2B5EF4-FFF2-40B4-BE49-F238E27FC236}">
                <a16:creationId xmlns:a16="http://schemas.microsoft.com/office/drawing/2014/main" id="{165152CA-1222-9677-5F33-F78E002852DB}"/>
              </a:ext>
            </a:extLst>
          </p:cNvPr>
          <p:cNvSpPr txBox="1">
            <a:spLocks/>
          </p:cNvSpPr>
          <p:nvPr/>
        </p:nvSpPr>
        <p:spPr>
          <a:xfrm>
            <a:off x="171569" y="4774707"/>
            <a:ext cx="6362278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Roboto Condensed"/>
              <a:buNone/>
              <a:defRPr sz="1400" b="0" i="0" u="none" strike="noStrike" cap="none">
                <a:solidFill>
                  <a:schemeClr val="dk2"/>
                </a:solidFill>
                <a:latin typeface="Roboto Cn"/>
                <a:ea typeface="Roboto Cn"/>
                <a:cs typeface="Roboto Cn"/>
                <a:sym typeface="Roboto Condensed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Roboto Condensed"/>
              <a:buNone/>
              <a:defRPr sz="1400" b="0" i="0" u="none" strike="noStrike" cap="none">
                <a:solidFill>
                  <a:schemeClr val="dk2"/>
                </a:solidFill>
                <a:latin typeface="Roboto Cn"/>
                <a:ea typeface="Roboto Cn"/>
                <a:cs typeface="Roboto Cn"/>
                <a:sym typeface="Roboto Condensed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Roboto Condensed"/>
              <a:buNone/>
              <a:defRPr sz="1400" b="0" i="0" u="none" strike="noStrike" cap="none">
                <a:solidFill>
                  <a:schemeClr val="dk2"/>
                </a:solidFill>
                <a:latin typeface="Roboto Cn"/>
                <a:ea typeface="Roboto Cn"/>
                <a:cs typeface="Roboto Cn"/>
                <a:sym typeface="Roboto Condensed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Roboto Condensed"/>
              <a:buNone/>
              <a:defRPr sz="1400" b="0" i="0" u="none" strike="noStrike" cap="none">
                <a:solidFill>
                  <a:schemeClr val="dk2"/>
                </a:solidFill>
                <a:latin typeface="Roboto Cn"/>
                <a:ea typeface="Roboto Cn"/>
                <a:cs typeface="Roboto Cn"/>
                <a:sym typeface="Roboto Condensed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Roboto Condensed"/>
              <a:buNone/>
              <a:defRPr sz="1400" b="0" i="0" u="none" strike="noStrike" cap="none">
                <a:solidFill>
                  <a:schemeClr val="dk2"/>
                </a:solidFill>
                <a:latin typeface="Roboto Cn"/>
                <a:ea typeface="Roboto Cn"/>
                <a:cs typeface="Roboto Cn"/>
                <a:sym typeface="Roboto Condensed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Roboto Condensed"/>
              <a:buNone/>
              <a:defRPr sz="1400" b="0" i="0" u="none" strike="noStrike" cap="none">
                <a:solidFill>
                  <a:schemeClr val="dk2"/>
                </a:solidFill>
                <a:latin typeface="Roboto Cn"/>
                <a:ea typeface="Roboto Cn"/>
                <a:cs typeface="Roboto Cn"/>
                <a:sym typeface="Roboto Condensed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Roboto Condensed"/>
              <a:buNone/>
              <a:defRPr sz="1400" b="0" i="0" u="none" strike="noStrike" cap="none">
                <a:solidFill>
                  <a:schemeClr val="dk2"/>
                </a:solidFill>
                <a:latin typeface="Roboto Cn"/>
                <a:ea typeface="Roboto Cn"/>
                <a:cs typeface="Roboto Cn"/>
                <a:sym typeface="Roboto Condensed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Roboto Condensed"/>
              <a:buNone/>
              <a:defRPr sz="1400" b="0" i="0" u="none" strike="noStrike" cap="none">
                <a:solidFill>
                  <a:schemeClr val="dk2"/>
                </a:solidFill>
                <a:latin typeface="Roboto Cn"/>
                <a:ea typeface="Roboto Cn"/>
                <a:cs typeface="Roboto Cn"/>
                <a:sym typeface="Roboto Condensed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4"/>
              </a:buClr>
              <a:buSzPts val="1400"/>
              <a:buFont typeface="Roboto Condensed"/>
              <a:buNone/>
              <a:defRPr sz="1400" b="0" i="0" u="none" strike="noStrike" cap="none">
                <a:solidFill>
                  <a:schemeClr val="dk2"/>
                </a:solidFill>
                <a:latin typeface="Roboto Cn"/>
                <a:ea typeface="Roboto Cn"/>
                <a:cs typeface="Roboto Cn"/>
                <a:sym typeface="Roboto Condensed"/>
              </a:defRPr>
            </a:lvl9pPr>
          </a:lstStyle>
          <a:p>
            <a:pPr algn="l"/>
            <a:r>
              <a:rPr lang="en-GB" dirty="0">
                <a:solidFill>
                  <a:srgbClr val="000000"/>
                </a:solidFill>
                <a:latin typeface="Poppins ExtraLight" pitchFamily="2" charset="77"/>
                <a:cs typeface="Poppins ExtraLight" pitchFamily="2" charset="77"/>
              </a:rPr>
              <a:t>Yamila Miguel – Leiden Observatory | SRON</a:t>
            </a:r>
          </a:p>
        </p:txBody>
      </p:sp>
    </p:spTree>
    <p:extLst>
      <p:ext uri="{BB962C8B-B14F-4D97-AF65-F5344CB8AC3E}">
        <p14:creationId xmlns:p14="http://schemas.microsoft.com/office/powerpoint/2010/main" val="5350382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CC0659-6E97-C20F-3B39-B0E4E6334F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3946EEF-DE03-04DB-D0DC-8E7948AE07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1"/>
            <a:ext cx="9144000" cy="6096000"/>
          </a:xfrm>
          <a:prstGeom prst="rect">
            <a:avLst/>
          </a:prstGeom>
        </p:spPr>
      </p:pic>
      <p:sp>
        <p:nvSpPr>
          <p:cNvPr id="5" name="Google Shape;317;p31">
            <a:extLst>
              <a:ext uri="{FF2B5EF4-FFF2-40B4-BE49-F238E27FC236}">
                <a16:creationId xmlns:a16="http://schemas.microsoft.com/office/drawing/2014/main" id="{D824B25D-6B79-FB70-3D3D-A2BD0AC21E89}"/>
              </a:ext>
            </a:extLst>
          </p:cNvPr>
          <p:cNvSpPr txBox="1">
            <a:spLocks/>
          </p:cNvSpPr>
          <p:nvPr/>
        </p:nvSpPr>
        <p:spPr>
          <a:xfrm>
            <a:off x="217676" y="152279"/>
            <a:ext cx="4581156" cy="10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72000" rIns="91425" bIns="720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Font typeface="Bahiana"/>
              <a:buNone/>
              <a:defRPr sz="6000" b="0" i="0" u="none" strike="noStrike" cap="none">
                <a:solidFill>
                  <a:schemeClr val="dk2"/>
                </a:solidFill>
                <a:latin typeface="Bahiana"/>
                <a:ea typeface="Bahiana"/>
                <a:cs typeface="Bahiana"/>
                <a:sym typeface="Bahian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Font typeface="Reem Kufi"/>
              <a:buNone/>
              <a:defRPr sz="4200" b="0" i="0" u="none" strike="noStrike" cap="none">
                <a:solidFill>
                  <a:srgbClr val="41294A"/>
                </a:solidFill>
                <a:latin typeface="Reem Kufi"/>
                <a:ea typeface="Reem Kufi"/>
                <a:cs typeface="Reem Kufi"/>
                <a:sym typeface="Reem Kuf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Font typeface="Reem Kufi"/>
              <a:buNone/>
              <a:defRPr sz="4200" b="0" i="0" u="none" strike="noStrike" cap="none">
                <a:solidFill>
                  <a:srgbClr val="41294A"/>
                </a:solidFill>
                <a:latin typeface="Reem Kufi"/>
                <a:ea typeface="Reem Kufi"/>
                <a:cs typeface="Reem Kufi"/>
                <a:sym typeface="Reem Kuf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Font typeface="Reem Kufi"/>
              <a:buNone/>
              <a:defRPr sz="4200" b="0" i="0" u="none" strike="noStrike" cap="none">
                <a:solidFill>
                  <a:srgbClr val="41294A"/>
                </a:solidFill>
                <a:latin typeface="Reem Kufi"/>
                <a:ea typeface="Reem Kufi"/>
                <a:cs typeface="Reem Kufi"/>
                <a:sym typeface="Reem Kuf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Font typeface="Reem Kufi"/>
              <a:buNone/>
              <a:defRPr sz="4200" b="0" i="0" u="none" strike="noStrike" cap="none">
                <a:solidFill>
                  <a:srgbClr val="41294A"/>
                </a:solidFill>
                <a:latin typeface="Reem Kufi"/>
                <a:ea typeface="Reem Kufi"/>
                <a:cs typeface="Reem Kufi"/>
                <a:sym typeface="Reem Kuf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Font typeface="Reem Kufi"/>
              <a:buNone/>
              <a:defRPr sz="4200" b="0" i="0" u="none" strike="noStrike" cap="none">
                <a:solidFill>
                  <a:srgbClr val="41294A"/>
                </a:solidFill>
                <a:latin typeface="Reem Kufi"/>
                <a:ea typeface="Reem Kufi"/>
                <a:cs typeface="Reem Kufi"/>
                <a:sym typeface="Reem Kuf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Font typeface="Reem Kufi"/>
              <a:buNone/>
              <a:defRPr sz="4200" b="0" i="0" u="none" strike="noStrike" cap="none">
                <a:solidFill>
                  <a:srgbClr val="41294A"/>
                </a:solidFill>
                <a:latin typeface="Reem Kufi"/>
                <a:ea typeface="Reem Kufi"/>
                <a:cs typeface="Reem Kufi"/>
                <a:sym typeface="Reem Kuf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Font typeface="Reem Kufi"/>
              <a:buNone/>
              <a:defRPr sz="4200" b="0" i="0" u="none" strike="noStrike" cap="none">
                <a:solidFill>
                  <a:srgbClr val="41294A"/>
                </a:solidFill>
                <a:latin typeface="Reem Kufi"/>
                <a:ea typeface="Reem Kufi"/>
                <a:cs typeface="Reem Kufi"/>
                <a:sym typeface="Reem Kuf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Font typeface="Reem Kufi"/>
              <a:buNone/>
              <a:defRPr sz="4200" b="0" i="0" u="none" strike="noStrike" cap="none">
                <a:solidFill>
                  <a:srgbClr val="41294A"/>
                </a:solidFill>
                <a:latin typeface="Reem Kufi"/>
                <a:ea typeface="Reem Kufi"/>
                <a:cs typeface="Reem Kufi"/>
                <a:sym typeface="Reem Kufi"/>
              </a:defRPr>
            </a:lvl9pPr>
          </a:lstStyle>
          <a:p>
            <a:pPr algn="ctr"/>
            <a:r>
              <a:rPr lang="en-GB" dirty="0">
                <a:solidFill>
                  <a:srgbClr val="32173C"/>
                </a:solidFill>
              </a:rPr>
              <a:t>Take home messages</a:t>
            </a:r>
            <a:endParaRPr lang="en-GB" sz="2400" dirty="0">
              <a:solidFill>
                <a:srgbClr val="32173C"/>
              </a:solidFill>
            </a:endParaRPr>
          </a:p>
        </p:txBody>
      </p:sp>
      <p:sp>
        <p:nvSpPr>
          <p:cNvPr id="7" name="Google Shape;249;p29">
            <a:extLst>
              <a:ext uri="{FF2B5EF4-FFF2-40B4-BE49-F238E27FC236}">
                <a16:creationId xmlns:a16="http://schemas.microsoft.com/office/drawing/2014/main" id="{3C80D5A2-24E3-B7F9-09F8-085665623191}"/>
              </a:ext>
            </a:extLst>
          </p:cNvPr>
          <p:cNvSpPr txBox="1">
            <a:spLocks/>
          </p:cNvSpPr>
          <p:nvPr/>
        </p:nvSpPr>
        <p:spPr>
          <a:xfrm>
            <a:off x="4087643" y="309256"/>
            <a:ext cx="4244890" cy="783831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Font typeface="Bahiana"/>
              <a:buNone/>
              <a:defRPr sz="6000" b="0" i="0" u="none" strike="noStrike" cap="none">
                <a:solidFill>
                  <a:schemeClr val="dk2"/>
                </a:solidFill>
                <a:latin typeface="Bahiana"/>
                <a:ea typeface="Bahiana"/>
                <a:cs typeface="Bahiana"/>
                <a:sym typeface="Bahian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Font typeface="Reem Kufi"/>
              <a:buNone/>
              <a:defRPr sz="4200" b="0" i="0" u="none" strike="noStrike" cap="none">
                <a:solidFill>
                  <a:srgbClr val="41294A"/>
                </a:solidFill>
                <a:latin typeface="Reem Kufi"/>
                <a:ea typeface="Reem Kufi"/>
                <a:cs typeface="Reem Kufi"/>
                <a:sym typeface="Reem Kuf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Font typeface="Reem Kufi"/>
              <a:buNone/>
              <a:defRPr sz="4200" b="0" i="0" u="none" strike="noStrike" cap="none">
                <a:solidFill>
                  <a:srgbClr val="41294A"/>
                </a:solidFill>
                <a:latin typeface="Reem Kufi"/>
                <a:ea typeface="Reem Kufi"/>
                <a:cs typeface="Reem Kufi"/>
                <a:sym typeface="Reem Kuf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Font typeface="Reem Kufi"/>
              <a:buNone/>
              <a:defRPr sz="4200" b="0" i="0" u="none" strike="noStrike" cap="none">
                <a:solidFill>
                  <a:srgbClr val="41294A"/>
                </a:solidFill>
                <a:latin typeface="Reem Kufi"/>
                <a:ea typeface="Reem Kufi"/>
                <a:cs typeface="Reem Kufi"/>
                <a:sym typeface="Reem Kuf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Font typeface="Reem Kufi"/>
              <a:buNone/>
              <a:defRPr sz="4200" b="0" i="0" u="none" strike="noStrike" cap="none">
                <a:solidFill>
                  <a:srgbClr val="41294A"/>
                </a:solidFill>
                <a:latin typeface="Reem Kufi"/>
                <a:ea typeface="Reem Kufi"/>
                <a:cs typeface="Reem Kufi"/>
                <a:sym typeface="Reem Kuf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Font typeface="Reem Kufi"/>
              <a:buNone/>
              <a:defRPr sz="4200" b="0" i="0" u="none" strike="noStrike" cap="none">
                <a:solidFill>
                  <a:srgbClr val="41294A"/>
                </a:solidFill>
                <a:latin typeface="Reem Kufi"/>
                <a:ea typeface="Reem Kufi"/>
                <a:cs typeface="Reem Kufi"/>
                <a:sym typeface="Reem Kuf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Font typeface="Reem Kufi"/>
              <a:buNone/>
              <a:defRPr sz="4200" b="0" i="0" u="none" strike="noStrike" cap="none">
                <a:solidFill>
                  <a:srgbClr val="41294A"/>
                </a:solidFill>
                <a:latin typeface="Reem Kufi"/>
                <a:ea typeface="Reem Kufi"/>
                <a:cs typeface="Reem Kufi"/>
                <a:sym typeface="Reem Kuf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Font typeface="Reem Kufi"/>
              <a:buNone/>
              <a:defRPr sz="4200" b="0" i="0" u="none" strike="noStrike" cap="none">
                <a:solidFill>
                  <a:srgbClr val="41294A"/>
                </a:solidFill>
                <a:latin typeface="Reem Kufi"/>
                <a:ea typeface="Reem Kufi"/>
                <a:cs typeface="Reem Kufi"/>
                <a:sym typeface="Reem Kuf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Font typeface="Reem Kufi"/>
              <a:buNone/>
              <a:defRPr sz="4200" b="0" i="0" u="none" strike="noStrike" cap="none">
                <a:solidFill>
                  <a:srgbClr val="41294A"/>
                </a:solidFill>
                <a:latin typeface="Reem Kufi"/>
                <a:ea typeface="Reem Kufi"/>
                <a:cs typeface="Reem Kufi"/>
                <a:sym typeface="Reem Kufi"/>
              </a:defRPr>
            </a:lvl9pPr>
          </a:lstStyle>
          <a:p>
            <a:pPr algn="r"/>
            <a:r>
              <a:rPr lang="en-GB" sz="2400" dirty="0">
                <a:solidFill>
                  <a:srgbClr val="000000"/>
                </a:solidFill>
              </a:rPr>
              <a:t>Opacities control planetary structure, evolution, and interpretation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7C0C2D-7620-3845-D2C7-E4E91DEF3CC1}"/>
              </a:ext>
            </a:extLst>
          </p:cNvPr>
          <p:cNvSpPr txBox="1"/>
          <p:nvPr/>
        </p:nvSpPr>
        <p:spPr>
          <a:xfrm>
            <a:off x="4575717" y="2523439"/>
            <a:ext cx="3745342" cy="830997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latin typeface="Poppins" pitchFamily="2" charset="77"/>
                <a:cs typeface="Poppins" pitchFamily="2" charset="77"/>
              </a:rPr>
              <a:t>We find differences of up to 100% in Rosseland and of orders of magnitude for Plack means compared with previous tables (Freedman et al. 2014)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9A0798B-C6B3-C288-2A4A-FF0727005BBC}"/>
              </a:ext>
            </a:extLst>
          </p:cNvPr>
          <p:cNvSpPr/>
          <p:nvPr/>
        </p:nvSpPr>
        <p:spPr>
          <a:xfrm>
            <a:off x="8332533" y="-1233"/>
            <a:ext cx="720793" cy="6157708"/>
          </a:xfrm>
          <a:prstGeom prst="rect">
            <a:avLst/>
          </a:prstGeom>
          <a:solidFill>
            <a:srgbClr val="88B3A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0" name="Google Shape;250;p29">
            <a:extLst>
              <a:ext uri="{FF2B5EF4-FFF2-40B4-BE49-F238E27FC236}">
                <a16:creationId xmlns:a16="http://schemas.microsoft.com/office/drawing/2014/main" id="{F7A55199-3E01-52AC-D306-51B39606587A}"/>
              </a:ext>
            </a:extLst>
          </p:cNvPr>
          <p:cNvSpPr txBox="1">
            <a:spLocks/>
          </p:cNvSpPr>
          <p:nvPr/>
        </p:nvSpPr>
        <p:spPr>
          <a:xfrm>
            <a:off x="8262429" y="2477104"/>
            <a:ext cx="861000" cy="90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600"/>
              <a:buFont typeface="Bahiana"/>
              <a:buNone/>
              <a:defRPr sz="6000" b="0" i="0" u="none" strike="noStrike" cap="none">
                <a:solidFill>
                  <a:schemeClr val="dk2"/>
                </a:solidFill>
                <a:latin typeface="Bahiana"/>
                <a:ea typeface="Bahiana"/>
                <a:cs typeface="Bahiana"/>
                <a:sym typeface="Bahiana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rPr lang="en" sz="4800" dirty="0">
                <a:solidFill>
                  <a:srgbClr val="000000"/>
                </a:solidFill>
              </a:rPr>
              <a:t>04</a:t>
            </a:r>
          </a:p>
        </p:txBody>
      </p:sp>
      <p:sp>
        <p:nvSpPr>
          <p:cNvPr id="11" name="Google Shape;150;p27">
            <a:extLst>
              <a:ext uri="{FF2B5EF4-FFF2-40B4-BE49-F238E27FC236}">
                <a16:creationId xmlns:a16="http://schemas.microsoft.com/office/drawing/2014/main" id="{C48B7B42-CB14-DF25-0CAD-E6908CF487FA}"/>
              </a:ext>
            </a:extLst>
          </p:cNvPr>
          <p:cNvSpPr txBox="1">
            <a:spLocks/>
          </p:cNvSpPr>
          <p:nvPr/>
        </p:nvSpPr>
        <p:spPr>
          <a:xfrm>
            <a:off x="357884" y="992376"/>
            <a:ext cx="1913776" cy="2441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Font typeface="Bahiana"/>
              <a:buNone/>
              <a:defRPr sz="12000" b="0" i="0" u="none" strike="noStrike" cap="none">
                <a:solidFill>
                  <a:srgbClr val="F7EECE"/>
                </a:solidFill>
                <a:latin typeface="Bahiana"/>
                <a:ea typeface="Bahiana"/>
                <a:cs typeface="Bahiana"/>
                <a:sym typeface="Bahi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Font typeface="Bahiana"/>
              <a:buNone/>
              <a:defRPr sz="6000" b="0" i="0" u="none" strike="noStrike" cap="none">
                <a:solidFill>
                  <a:schemeClr val="accent4"/>
                </a:solidFill>
                <a:latin typeface="Bahiana"/>
                <a:ea typeface="Bahiana"/>
                <a:cs typeface="Bahiana"/>
                <a:sym typeface="Bahian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Font typeface="Bahiana"/>
              <a:buNone/>
              <a:defRPr sz="6000" b="0" i="0" u="none" strike="noStrike" cap="none">
                <a:solidFill>
                  <a:schemeClr val="accent4"/>
                </a:solidFill>
                <a:latin typeface="Bahiana"/>
                <a:ea typeface="Bahiana"/>
                <a:cs typeface="Bahiana"/>
                <a:sym typeface="Bahian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Font typeface="Bahiana"/>
              <a:buNone/>
              <a:defRPr sz="6000" b="0" i="0" u="none" strike="noStrike" cap="none">
                <a:solidFill>
                  <a:schemeClr val="accent4"/>
                </a:solidFill>
                <a:latin typeface="Bahiana"/>
                <a:ea typeface="Bahiana"/>
                <a:cs typeface="Bahiana"/>
                <a:sym typeface="Bahian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Font typeface="Bahiana"/>
              <a:buNone/>
              <a:defRPr sz="6000" b="0" i="0" u="none" strike="noStrike" cap="none">
                <a:solidFill>
                  <a:schemeClr val="accent4"/>
                </a:solidFill>
                <a:latin typeface="Bahiana"/>
                <a:ea typeface="Bahiana"/>
                <a:cs typeface="Bahiana"/>
                <a:sym typeface="Bahian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Font typeface="Bahiana"/>
              <a:buNone/>
              <a:defRPr sz="6000" b="0" i="0" u="none" strike="noStrike" cap="none">
                <a:solidFill>
                  <a:schemeClr val="accent4"/>
                </a:solidFill>
                <a:latin typeface="Bahiana"/>
                <a:ea typeface="Bahiana"/>
                <a:cs typeface="Bahiana"/>
                <a:sym typeface="Bahian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Font typeface="Bahiana"/>
              <a:buNone/>
              <a:defRPr sz="6000" b="0" i="0" u="none" strike="noStrike" cap="none">
                <a:solidFill>
                  <a:schemeClr val="accent4"/>
                </a:solidFill>
                <a:latin typeface="Bahiana"/>
                <a:ea typeface="Bahiana"/>
                <a:cs typeface="Bahiana"/>
                <a:sym typeface="Bahian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Font typeface="Bahiana"/>
              <a:buNone/>
              <a:defRPr sz="6000" b="0" i="0" u="none" strike="noStrike" cap="none">
                <a:solidFill>
                  <a:schemeClr val="accent4"/>
                </a:solidFill>
                <a:latin typeface="Bahiana"/>
                <a:ea typeface="Bahiana"/>
                <a:cs typeface="Bahiana"/>
                <a:sym typeface="Bahian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Font typeface="Bahiana"/>
              <a:buNone/>
              <a:defRPr sz="6000" b="0" i="0" u="none" strike="noStrike" cap="none">
                <a:solidFill>
                  <a:schemeClr val="accent4"/>
                </a:solidFill>
                <a:latin typeface="Bahiana"/>
                <a:ea typeface="Bahiana"/>
                <a:cs typeface="Bahiana"/>
                <a:sym typeface="Bahiana"/>
              </a:defRPr>
            </a:lvl9pPr>
          </a:lstStyle>
          <a:p>
            <a:pPr algn="l"/>
            <a:r>
              <a:rPr lang="en-GB" sz="3600" dirty="0">
                <a:solidFill>
                  <a:srgbClr val="32173C"/>
                </a:solidFill>
              </a:rPr>
              <a:t>Yamila Miguel</a:t>
            </a:r>
          </a:p>
          <a:p>
            <a:pPr algn="l"/>
            <a:r>
              <a:rPr lang="en-GB" sz="2800" dirty="0">
                <a:solidFill>
                  <a:srgbClr val="32173C"/>
                </a:solidFill>
              </a:rPr>
              <a:t>Louis Siebenaler</a:t>
            </a:r>
          </a:p>
          <a:p>
            <a:pPr algn="l"/>
            <a:r>
              <a:rPr lang="en-GB" sz="2800" dirty="0">
                <a:solidFill>
                  <a:srgbClr val="32173C"/>
                </a:solidFill>
              </a:rPr>
              <a:t>Nicole Allard </a:t>
            </a:r>
          </a:p>
          <a:p>
            <a:pPr algn="l"/>
            <a:r>
              <a:rPr lang="en-GB" sz="2800" dirty="0">
                <a:solidFill>
                  <a:srgbClr val="32173C"/>
                </a:solidFill>
              </a:rPr>
              <a:t>Tristan Guillot </a:t>
            </a:r>
          </a:p>
          <a:p>
            <a:pPr algn="l"/>
            <a:r>
              <a:rPr lang="en-GB" sz="2800" dirty="0" err="1">
                <a:solidFill>
                  <a:srgbClr val="32173C"/>
                </a:solidFill>
              </a:rPr>
              <a:t>SaM</a:t>
            </a:r>
            <a:r>
              <a:rPr lang="en-GB" sz="2800" dirty="0">
                <a:solidFill>
                  <a:srgbClr val="32173C"/>
                </a:solidFill>
              </a:rPr>
              <a:t> de Regt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3D20C44-495C-C004-AE63-DA2F57D129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1751" y="3915193"/>
            <a:ext cx="931620" cy="28931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F7512E0-594D-CC91-34E8-F670FE25F8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0183" y="3754693"/>
            <a:ext cx="1152041" cy="106794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27EAD0F-61EE-5B52-1DAA-026FBE9D46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28211" y="4105428"/>
            <a:ext cx="1410895" cy="783831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BE4098F7-EA21-5160-4010-28A1084EBA25}"/>
              </a:ext>
            </a:extLst>
          </p:cNvPr>
          <p:cNvGrpSpPr/>
          <p:nvPr/>
        </p:nvGrpSpPr>
        <p:grpSpPr>
          <a:xfrm>
            <a:off x="425204" y="3799830"/>
            <a:ext cx="538624" cy="938298"/>
            <a:chOff x="8511896" y="4134770"/>
            <a:chExt cx="538624" cy="938298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FCFC8A37-A15A-517C-3815-A474D630EE24}"/>
                </a:ext>
              </a:extLst>
            </p:cNvPr>
            <p:cNvSpPr/>
            <p:nvPr/>
          </p:nvSpPr>
          <p:spPr>
            <a:xfrm>
              <a:off x="8519179" y="4189708"/>
              <a:ext cx="531341" cy="84724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439FE00-8EE9-BDB4-8C33-1E0EA1728D6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32302" r="31392"/>
            <a:stretch>
              <a:fillRect/>
            </a:stretch>
          </p:blipFill>
          <p:spPr>
            <a:xfrm>
              <a:off x="8511896" y="4134770"/>
              <a:ext cx="538503" cy="938298"/>
            </a:xfrm>
            <a:prstGeom prst="rect">
              <a:avLst/>
            </a:prstGeom>
          </p:spPr>
        </p:pic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5C6255B5-DF82-83DF-7342-8CD584B54A59}"/>
              </a:ext>
            </a:extLst>
          </p:cNvPr>
          <p:cNvSpPr txBox="1"/>
          <p:nvPr/>
        </p:nvSpPr>
        <p:spPr>
          <a:xfrm>
            <a:off x="4585495" y="4230514"/>
            <a:ext cx="3745342" cy="461665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latin typeface="Poppins" pitchFamily="2" charset="77"/>
                <a:cs typeface="Poppins" pitchFamily="2" charset="77"/>
              </a:rPr>
              <a:t>Clouds significantly increase Rosseland, but have a weaker effect on Planck opacities</a:t>
            </a:r>
          </a:p>
        </p:txBody>
      </p:sp>
      <p:sp>
        <p:nvSpPr>
          <p:cNvPr id="27" name="Google Shape;250;p29">
            <a:extLst>
              <a:ext uri="{FF2B5EF4-FFF2-40B4-BE49-F238E27FC236}">
                <a16:creationId xmlns:a16="http://schemas.microsoft.com/office/drawing/2014/main" id="{2A26B7A8-10B3-5F12-569B-43D30EADA2E4}"/>
              </a:ext>
            </a:extLst>
          </p:cNvPr>
          <p:cNvSpPr txBox="1">
            <a:spLocks/>
          </p:cNvSpPr>
          <p:nvPr/>
        </p:nvSpPr>
        <p:spPr>
          <a:xfrm>
            <a:off x="8289355" y="3229030"/>
            <a:ext cx="861000" cy="90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600"/>
              <a:buFont typeface="Bahiana"/>
              <a:buNone/>
              <a:defRPr sz="6000" b="0" i="0" u="none" strike="noStrike" cap="none">
                <a:solidFill>
                  <a:schemeClr val="dk2"/>
                </a:solidFill>
                <a:latin typeface="Bahiana"/>
                <a:ea typeface="Bahiana"/>
                <a:cs typeface="Bahiana"/>
                <a:sym typeface="Bahiana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rPr lang="en" sz="4800" dirty="0">
                <a:solidFill>
                  <a:srgbClr val="000000"/>
                </a:solidFill>
              </a:rPr>
              <a:t>05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BBF0045-ADD3-6376-463F-23973DF7C12B}"/>
              </a:ext>
            </a:extLst>
          </p:cNvPr>
          <p:cNvSpPr txBox="1"/>
          <p:nvPr/>
        </p:nvSpPr>
        <p:spPr>
          <a:xfrm>
            <a:off x="4582773" y="3371143"/>
            <a:ext cx="3745342" cy="646331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lvl="0" algn="r"/>
            <a:r>
              <a:rPr lang="en-GB" sz="1200" dirty="0">
                <a:latin typeface="Poppins" pitchFamily="2" charset="77"/>
                <a:cs typeface="Poppins" pitchFamily="2" charset="77"/>
              </a:rPr>
              <a:t>We provide the first publicly available cloudy mean opacity tables using the rainout approach</a:t>
            </a:r>
          </a:p>
        </p:txBody>
      </p:sp>
      <p:sp>
        <p:nvSpPr>
          <p:cNvPr id="30" name="Google Shape;250;p29">
            <a:extLst>
              <a:ext uri="{FF2B5EF4-FFF2-40B4-BE49-F238E27FC236}">
                <a16:creationId xmlns:a16="http://schemas.microsoft.com/office/drawing/2014/main" id="{36AFE7E7-8972-EB85-333E-E36529402B41}"/>
              </a:ext>
            </a:extLst>
          </p:cNvPr>
          <p:cNvSpPr txBox="1">
            <a:spLocks/>
          </p:cNvSpPr>
          <p:nvPr/>
        </p:nvSpPr>
        <p:spPr>
          <a:xfrm>
            <a:off x="8289355" y="3988359"/>
            <a:ext cx="861000" cy="90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600"/>
              <a:buFont typeface="Bahiana"/>
              <a:buNone/>
              <a:defRPr sz="6000" b="0" i="0" u="none" strike="noStrike" cap="none">
                <a:solidFill>
                  <a:schemeClr val="dk2"/>
                </a:solidFill>
                <a:latin typeface="Bahiana"/>
                <a:ea typeface="Bahiana"/>
                <a:cs typeface="Bahiana"/>
                <a:sym typeface="Bahiana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rPr lang="en" sz="4800" dirty="0">
                <a:solidFill>
                  <a:srgbClr val="000000"/>
                </a:solidFill>
              </a:rPr>
              <a:t>06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4EDE3D8-9AB9-803C-B52F-A55F8C5C75D2}"/>
              </a:ext>
            </a:extLst>
          </p:cNvPr>
          <p:cNvSpPr txBox="1"/>
          <p:nvPr/>
        </p:nvSpPr>
        <p:spPr>
          <a:xfrm>
            <a:off x="4575462" y="1942290"/>
            <a:ext cx="3745342" cy="461665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latin typeface="Poppins" pitchFamily="2" charset="77"/>
                <a:cs typeface="Poppins" pitchFamily="2" charset="77"/>
              </a:rPr>
              <a:t>Included updated line lists and additional absorbers changes the opacities dramatically</a:t>
            </a:r>
          </a:p>
        </p:txBody>
      </p:sp>
      <p:sp>
        <p:nvSpPr>
          <p:cNvPr id="33" name="Google Shape;250;p29">
            <a:extLst>
              <a:ext uri="{FF2B5EF4-FFF2-40B4-BE49-F238E27FC236}">
                <a16:creationId xmlns:a16="http://schemas.microsoft.com/office/drawing/2014/main" id="{7B48FD30-E4D8-38B7-E45C-0089F98A3E3C}"/>
              </a:ext>
            </a:extLst>
          </p:cNvPr>
          <p:cNvSpPr txBox="1">
            <a:spLocks/>
          </p:cNvSpPr>
          <p:nvPr/>
        </p:nvSpPr>
        <p:spPr>
          <a:xfrm>
            <a:off x="8272715" y="1716746"/>
            <a:ext cx="861000" cy="90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600"/>
              <a:buFont typeface="Bahiana"/>
              <a:buNone/>
              <a:defRPr sz="6000" b="0" i="0" u="none" strike="noStrike" cap="none">
                <a:solidFill>
                  <a:schemeClr val="dk2"/>
                </a:solidFill>
                <a:latin typeface="Bahiana"/>
                <a:ea typeface="Bahiana"/>
                <a:cs typeface="Bahiana"/>
                <a:sym typeface="Bahiana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rPr lang="en" sz="4800" dirty="0">
                <a:solidFill>
                  <a:srgbClr val="000000"/>
                </a:solidFill>
              </a:rPr>
              <a:t>03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D22F905-7FFE-E5EF-1114-A73D85F25C3F}"/>
              </a:ext>
            </a:extLst>
          </p:cNvPr>
          <p:cNvSpPr txBox="1"/>
          <p:nvPr/>
        </p:nvSpPr>
        <p:spPr>
          <a:xfrm>
            <a:off x="4582773" y="1279144"/>
            <a:ext cx="3745342" cy="276999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latin typeface="Poppins" pitchFamily="2" charset="77"/>
                <a:cs typeface="Poppins" pitchFamily="2" charset="77"/>
              </a:rPr>
              <a:t>We extend the parameter space significantly</a:t>
            </a:r>
          </a:p>
        </p:txBody>
      </p:sp>
      <p:sp>
        <p:nvSpPr>
          <p:cNvPr id="36" name="Google Shape;250;p29">
            <a:extLst>
              <a:ext uri="{FF2B5EF4-FFF2-40B4-BE49-F238E27FC236}">
                <a16:creationId xmlns:a16="http://schemas.microsoft.com/office/drawing/2014/main" id="{CA610D4C-680B-5B7C-1977-ABC12B526973}"/>
              </a:ext>
            </a:extLst>
          </p:cNvPr>
          <p:cNvSpPr txBox="1">
            <a:spLocks/>
          </p:cNvSpPr>
          <p:nvPr/>
        </p:nvSpPr>
        <p:spPr>
          <a:xfrm>
            <a:off x="8272715" y="956267"/>
            <a:ext cx="861000" cy="90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600"/>
              <a:buFont typeface="Bahiana"/>
              <a:buNone/>
              <a:defRPr sz="6000" b="0" i="0" u="none" strike="noStrike" cap="none">
                <a:solidFill>
                  <a:schemeClr val="dk2"/>
                </a:solidFill>
                <a:latin typeface="Bahiana"/>
                <a:ea typeface="Bahiana"/>
                <a:cs typeface="Bahiana"/>
                <a:sym typeface="Bahiana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rPr lang="en" sz="4800" dirty="0">
                <a:solidFill>
                  <a:srgbClr val="000000"/>
                </a:solidFill>
              </a:rPr>
              <a:t>02</a:t>
            </a:r>
          </a:p>
        </p:txBody>
      </p:sp>
      <p:sp>
        <p:nvSpPr>
          <p:cNvPr id="39" name="Google Shape;250;p29">
            <a:extLst>
              <a:ext uri="{FF2B5EF4-FFF2-40B4-BE49-F238E27FC236}">
                <a16:creationId xmlns:a16="http://schemas.microsoft.com/office/drawing/2014/main" id="{EFE9EE20-F409-F83E-5F39-2CC6B6A3B1D1}"/>
              </a:ext>
            </a:extLst>
          </p:cNvPr>
          <p:cNvSpPr txBox="1">
            <a:spLocks/>
          </p:cNvSpPr>
          <p:nvPr/>
        </p:nvSpPr>
        <p:spPr>
          <a:xfrm>
            <a:off x="8262429" y="197494"/>
            <a:ext cx="861000" cy="90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600"/>
              <a:buFont typeface="Bahiana"/>
              <a:buNone/>
              <a:defRPr sz="6000" b="0" i="0" u="none" strike="noStrike" cap="none">
                <a:solidFill>
                  <a:schemeClr val="dk2"/>
                </a:solidFill>
                <a:latin typeface="Bahiana"/>
                <a:ea typeface="Bahiana"/>
                <a:cs typeface="Bahiana"/>
                <a:sym typeface="Bahiana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rPr lang="en" sz="4800" dirty="0">
                <a:solidFill>
                  <a:srgbClr val="000000"/>
                </a:solidFill>
              </a:rPr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33314008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 animBg="1"/>
      <p:bldP spid="10" grpId="0"/>
      <p:bldP spid="11" grpId="0"/>
      <p:bldP spid="26" grpId="0"/>
      <p:bldP spid="27" grpId="0"/>
      <p:bldP spid="29" grpId="0"/>
      <p:bldP spid="30" grpId="0"/>
      <p:bldP spid="32" grpId="0"/>
      <p:bldP spid="33" grpId="0"/>
      <p:bldP spid="35" grpId="0"/>
      <p:bldP spid="36" grpId="0"/>
      <p:bldP spid="3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3E0DF9-5A0B-D03C-44F8-1F06DD26B3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993" y="459176"/>
            <a:ext cx="4742100" cy="1053900"/>
          </a:xfrm>
        </p:spPr>
        <p:txBody>
          <a:bodyPr/>
          <a:lstStyle/>
          <a:p>
            <a:r>
              <a:rPr lang="en-NL" dirty="0"/>
              <a:t>Discussion</a:t>
            </a:r>
          </a:p>
        </p:txBody>
      </p:sp>
    </p:spTree>
    <p:extLst>
      <p:ext uri="{BB962C8B-B14F-4D97-AF65-F5344CB8AC3E}">
        <p14:creationId xmlns:p14="http://schemas.microsoft.com/office/powerpoint/2010/main" val="41665805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5C137BDA-0D20-D493-76D9-9C085C70E8A8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719992" y="321775"/>
                <a:ext cx="7772399" cy="1053900"/>
              </a:xfrm>
            </p:spPr>
            <p:txBody>
              <a:bodyPr/>
              <a:lstStyle/>
              <a:p>
                <a:r>
                  <a:rPr lang="en-NL" dirty="0"/>
                  <a:t>Other tables (in P,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 b="0" i="1" smtClean="0">
                        <a:latin typeface="Cambria Math" panose="02040503050406030204" pitchFamily="18" charset="0"/>
                      </a:rPr>
                      <m:t>ρ</m:t>
                    </m:r>
                  </m:oMath>
                </a14:m>
                <a:r>
                  <a:rPr lang="en-NL" dirty="0"/>
                  <a:t>) 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5C137BDA-0D20-D493-76D9-9C085C70E8A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719992" y="321775"/>
                <a:ext cx="7772399" cy="1053900"/>
              </a:xfrm>
              <a:blipFill>
                <a:blip r:embed="rId2"/>
                <a:stretch>
                  <a:fillRect l="-4731" t="-16667" b="-34524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ubtitle 2">
            <a:extLst>
              <a:ext uri="{FF2B5EF4-FFF2-40B4-BE49-F238E27FC236}">
                <a16:creationId xmlns:a16="http://schemas.microsoft.com/office/drawing/2014/main" id="{3453D23B-2059-BD93-5F21-C9A06EF60FB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NL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51F2CE8-D003-E3C4-5FED-A6D662F6C0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607" y="1410693"/>
            <a:ext cx="8036990" cy="3171817"/>
          </a:xfrm>
          <a:prstGeom prst="rect">
            <a:avLst/>
          </a:prstGeom>
        </p:spPr>
      </p:pic>
      <p:sp>
        <p:nvSpPr>
          <p:cNvPr id="7" name="Google Shape;151;p27">
            <a:extLst>
              <a:ext uri="{FF2B5EF4-FFF2-40B4-BE49-F238E27FC236}">
                <a16:creationId xmlns:a16="http://schemas.microsoft.com/office/drawing/2014/main" id="{B3ABB16F-6B4A-D25B-5A47-E2EE87821654}"/>
              </a:ext>
            </a:extLst>
          </p:cNvPr>
          <p:cNvSpPr txBox="1">
            <a:spLocks/>
          </p:cNvSpPr>
          <p:nvPr/>
        </p:nvSpPr>
        <p:spPr>
          <a:xfrm>
            <a:off x="455403" y="4582510"/>
            <a:ext cx="6362278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Roboto Condensed"/>
              <a:buNone/>
              <a:defRPr sz="1400" b="0" i="0" u="none" strike="noStrike" cap="none">
                <a:solidFill>
                  <a:schemeClr val="dk2"/>
                </a:solidFill>
                <a:latin typeface="Roboto Cn"/>
                <a:ea typeface="Roboto Cn"/>
                <a:cs typeface="Roboto Cn"/>
                <a:sym typeface="Roboto Condensed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Roboto Condensed"/>
              <a:buNone/>
              <a:defRPr sz="1400" b="0" i="0" u="none" strike="noStrike" cap="none">
                <a:solidFill>
                  <a:schemeClr val="dk2"/>
                </a:solidFill>
                <a:latin typeface="Roboto Cn"/>
                <a:ea typeface="Roboto Cn"/>
                <a:cs typeface="Roboto Cn"/>
                <a:sym typeface="Roboto Condensed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Roboto Condensed"/>
              <a:buNone/>
              <a:defRPr sz="1400" b="0" i="0" u="none" strike="noStrike" cap="none">
                <a:solidFill>
                  <a:schemeClr val="dk2"/>
                </a:solidFill>
                <a:latin typeface="Roboto Cn"/>
                <a:ea typeface="Roboto Cn"/>
                <a:cs typeface="Roboto Cn"/>
                <a:sym typeface="Roboto Condensed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Roboto Condensed"/>
              <a:buNone/>
              <a:defRPr sz="1400" b="0" i="0" u="none" strike="noStrike" cap="none">
                <a:solidFill>
                  <a:schemeClr val="dk2"/>
                </a:solidFill>
                <a:latin typeface="Roboto Cn"/>
                <a:ea typeface="Roboto Cn"/>
                <a:cs typeface="Roboto Cn"/>
                <a:sym typeface="Roboto Condensed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Roboto Condensed"/>
              <a:buNone/>
              <a:defRPr sz="1400" b="0" i="0" u="none" strike="noStrike" cap="none">
                <a:solidFill>
                  <a:schemeClr val="dk2"/>
                </a:solidFill>
                <a:latin typeface="Roboto Cn"/>
                <a:ea typeface="Roboto Cn"/>
                <a:cs typeface="Roboto Cn"/>
                <a:sym typeface="Roboto Condensed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Roboto Condensed"/>
              <a:buNone/>
              <a:defRPr sz="1400" b="0" i="0" u="none" strike="noStrike" cap="none">
                <a:solidFill>
                  <a:schemeClr val="dk2"/>
                </a:solidFill>
                <a:latin typeface="Roboto Cn"/>
                <a:ea typeface="Roboto Cn"/>
                <a:cs typeface="Roboto Cn"/>
                <a:sym typeface="Roboto Condensed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Roboto Condensed"/>
              <a:buNone/>
              <a:defRPr sz="1400" b="0" i="0" u="none" strike="noStrike" cap="none">
                <a:solidFill>
                  <a:schemeClr val="dk2"/>
                </a:solidFill>
                <a:latin typeface="Roboto Cn"/>
                <a:ea typeface="Roboto Cn"/>
                <a:cs typeface="Roboto Cn"/>
                <a:sym typeface="Roboto Condensed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Roboto Condensed"/>
              <a:buNone/>
              <a:defRPr sz="1400" b="0" i="0" u="none" strike="noStrike" cap="none">
                <a:solidFill>
                  <a:schemeClr val="dk2"/>
                </a:solidFill>
                <a:latin typeface="Roboto Cn"/>
                <a:ea typeface="Roboto Cn"/>
                <a:cs typeface="Roboto Cn"/>
                <a:sym typeface="Roboto Condensed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4"/>
              </a:buClr>
              <a:buSzPts val="1400"/>
              <a:buFont typeface="Roboto Condensed"/>
              <a:buNone/>
              <a:defRPr sz="1400" b="0" i="0" u="none" strike="noStrike" cap="none">
                <a:solidFill>
                  <a:schemeClr val="dk2"/>
                </a:solidFill>
                <a:latin typeface="Roboto Cn"/>
                <a:ea typeface="Roboto Cn"/>
                <a:cs typeface="Roboto Cn"/>
                <a:sym typeface="Roboto Condensed"/>
              </a:defRPr>
            </a:lvl9pPr>
          </a:lstStyle>
          <a:p>
            <a:pPr algn="l"/>
            <a:r>
              <a:rPr lang="en-GB" dirty="0">
                <a:solidFill>
                  <a:srgbClr val="000000"/>
                </a:solidFill>
                <a:latin typeface="Poppins ExtraLight" pitchFamily="2" charset="77"/>
                <a:cs typeface="Poppins ExtraLight" pitchFamily="2" charset="77"/>
              </a:rPr>
              <a:t>Marigo et al. 2024</a:t>
            </a:r>
          </a:p>
        </p:txBody>
      </p:sp>
    </p:spTree>
    <p:extLst>
      <p:ext uri="{BB962C8B-B14F-4D97-AF65-F5344CB8AC3E}">
        <p14:creationId xmlns:p14="http://schemas.microsoft.com/office/powerpoint/2010/main" val="17169872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A0C029-0A4B-54EB-1C60-636263BC43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74" y="783645"/>
            <a:ext cx="8700052" cy="1053900"/>
          </a:xfrm>
        </p:spPr>
        <p:txBody>
          <a:bodyPr/>
          <a:lstStyle/>
          <a:p>
            <a:pPr algn="ctr"/>
            <a:r>
              <a:rPr lang="en-NL" sz="4800" dirty="0"/>
              <a:t>AIM: Characterise Planets to learn about planetary physics, their evolution and origins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25E1CDB-CE7D-FBFE-D1EA-A6BFAFEA40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3969" y="1743477"/>
            <a:ext cx="4536236" cy="3024157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A2C0DEC7-E0AF-184B-68A5-C40EADE08D93}"/>
              </a:ext>
            </a:extLst>
          </p:cNvPr>
          <p:cNvGrpSpPr/>
          <p:nvPr/>
        </p:nvGrpSpPr>
        <p:grpSpPr>
          <a:xfrm>
            <a:off x="4123797" y="1496204"/>
            <a:ext cx="5429252" cy="3619501"/>
            <a:chOff x="4123797" y="1496204"/>
            <a:chExt cx="5429252" cy="3619501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D1256F94-0453-D960-4CFB-396D483C78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500354">
              <a:off x="4123797" y="1496204"/>
              <a:ext cx="5429252" cy="3619501"/>
            </a:xfrm>
            <a:prstGeom prst="rect">
              <a:avLst/>
            </a:prstGeom>
            <a:noFill/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DFC2C3CF-0252-DFBC-FF82-E158856DC15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844279" y="1995433"/>
              <a:ext cx="1222184" cy="2449902"/>
            </a:xfrm>
            <a:prstGeom prst="rect">
              <a:avLst/>
            </a:prstGeom>
          </p:spPr>
        </p:pic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33254D32-7100-4705-53C6-32BA097A9789}"/>
                </a:ext>
              </a:extLst>
            </p:cNvPr>
            <p:cNvCxnSpPr>
              <a:cxnSpLocks/>
            </p:cNvCxnSpPr>
            <p:nvPr/>
          </p:nvCxnSpPr>
          <p:spPr>
            <a:xfrm>
              <a:off x="6856131" y="1995433"/>
              <a:ext cx="0" cy="2449902"/>
            </a:xfrm>
            <a:prstGeom prst="line">
              <a:avLst/>
            </a:prstGeom>
            <a:ln w="66675">
              <a:solidFill>
                <a:srgbClr val="F8EFC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E820DFEB-5BF4-365A-2DE3-EC2E8A58C77F}"/>
                </a:ext>
              </a:extLst>
            </p:cNvPr>
            <p:cNvSpPr/>
            <p:nvPr/>
          </p:nvSpPr>
          <p:spPr>
            <a:xfrm>
              <a:off x="5651654" y="1995433"/>
              <a:ext cx="2408954" cy="2449902"/>
            </a:xfrm>
            <a:prstGeom prst="ellipse">
              <a:avLst/>
            </a:prstGeom>
            <a:noFill/>
            <a:ln w="66675">
              <a:solidFill>
                <a:srgbClr val="FBBAA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dirty="0"/>
            </a:p>
          </p:txBody>
        </p:sp>
      </p:grpSp>
      <p:pic>
        <p:nvPicPr>
          <p:cNvPr id="37" name="Picture 36">
            <a:extLst>
              <a:ext uri="{FF2B5EF4-FFF2-40B4-BE49-F238E27FC236}">
                <a16:creationId xmlns:a16="http://schemas.microsoft.com/office/drawing/2014/main" id="{E62DED56-B38F-2F3D-5069-F1B3486316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7547112" y="2913267"/>
            <a:ext cx="1176539" cy="593480"/>
          </a:xfrm>
          <a:prstGeom prst="rect">
            <a:avLst/>
          </a:prstGeom>
          <a:ln w="12700">
            <a:solidFill>
              <a:srgbClr val="F78383"/>
            </a:solidFill>
          </a:ln>
        </p:spPr>
      </p:pic>
      <p:sp>
        <p:nvSpPr>
          <p:cNvPr id="3" name="Google Shape;151;p27">
            <a:extLst>
              <a:ext uri="{FF2B5EF4-FFF2-40B4-BE49-F238E27FC236}">
                <a16:creationId xmlns:a16="http://schemas.microsoft.com/office/drawing/2014/main" id="{F4F0DB48-2096-BD8E-FF90-5FB493E427B1}"/>
              </a:ext>
            </a:extLst>
          </p:cNvPr>
          <p:cNvSpPr txBox="1">
            <a:spLocks/>
          </p:cNvSpPr>
          <p:nvPr/>
        </p:nvSpPr>
        <p:spPr>
          <a:xfrm>
            <a:off x="171569" y="4774707"/>
            <a:ext cx="6362278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Roboto Condensed"/>
              <a:buNone/>
              <a:defRPr sz="1400" b="0" i="0" u="none" strike="noStrike" cap="none">
                <a:solidFill>
                  <a:schemeClr val="dk2"/>
                </a:solidFill>
                <a:latin typeface="Roboto Cn"/>
                <a:ea typeface="Roboto Cn"/>
                <a:cs typeface="Roboto Cn"/>
                <a:sym typeface="Roboto Condensed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Roboto Condensed"/>
              <a:buNone/>
              <a:defRPr sz="1400" b="0" i="0" u="none" strike="noStrike" cap="none">
                <a:solidFill>
                  <a:schemeClr val="dk2"/>
                </a:solidFill>
                <a:latin typeface="Roboto Cn"/>
                <a:ea typeface="Roboto Cn"/>
                <a:cs typeface="Roboto Cn"/>
                <a:sym typeface="Roboto Condensed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Roboto Condensed"/>
              <a:buNone/>
              <a:defRPr sz="1400" b="0" i="0" u="none" strike="noStrike" cap="none">
                <a:solidFill>
                  <a:schemeClr val="dk2"/>
                </a:solidFill>
                <a:latin typeface="Roboto Cn"/>
                <a:ea typeface="Roboto Cn"/>
                <a:cs typeface="Roboto Cn"/>
                <a:sym typeface="Roboto Condensed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Roboto Condensed"/>
              <a:buNone/>
              <a:defRPr sz="1400" b="0" i="0" u="none" strike="noStrike" cap="none">
                <a:solidFill>
                  <a:schemeClr val="dk2"/>
                </a:solidFill>
                <a:latin typeface="Roboto Cn"/>
                <a:ea typeface="Roboto Cn"/>
                <a:cs typeface="Roboto Cn"/>
                <a:sym typeface="Roboto Condensed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Roboto Condensed"/>
              <a:buNone/>
              <a:defRPr sz="1400" b="0" i="0" u="none" strike="noStrike" cap="none">
                <a:solidFill>
                  <a:schemeClr val="dk2"/>
                </a:solidFill>
                <a:latin typeface="Roboto Cn"/>
                <a:ea typeface="Roboto Cn"/>
                <a:cs typeface="Roboto Cn"/>
                <a:sym typeface="Roboto Condensed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Roboto Condensed"/>
              <a:buNone/>
              <a:defRPr sz="1400" b="0" i="0" u="none" strike="noStrike" cap="none">
                <a:solidFill>
                  <a:schemeClr val="dk2"/>
                </a:solidFill>
                <a:latin typeface="Roboto Cn"/>
                <a:ea typeface="Roboto Cn"/>
                <a:cs typeface="Roboto Cn"/>
                <a:sym typeface="Roboto Condensed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Roboto Condensed"/>
              <a:buNone/>
              <a:defRPr sz="1400" b="0" i="0" u="none" strike="noStrike" cap="none">
                <a:solidFill>
                  <a:schemeClr val="dk2"/>
                </a:solidFill>
                <a:latin typeface="Roboto Cn"/>
                <a:ea typeface="Roboto Cn"/>
                <a:cs typeface="Roboto Cn"/>
                <a:sym typeface="Roboto Condensed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Roboto Condensed"/>
              <a:buNone/>
              <a:defRPr sz="1400" b="0" i="0" u="none" strike="noStrike" cap="none">
                <a:solidFill>
                  <a:schemeClr val="dk2"/>
                </a:solidFill>
                <a:latin typeface="Roboto Cn"/>
                <a:ea typeface="Roboto Cn"/>
                <a:cs typeface="Roboto Cn"/>
                <a:sym typeface="Roboto Condensed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4"/>
              </a:buClr>
              <a:buSzPts val="1400"/>
              <a:buFont typeface="Roboto Condensed"/>
              <a:buNone/>
              <a:defRPr sz="1400" b="0" i="0" u="none" strike="noStrike" cap="none">
                <a:solidFill>
                  <a:schemeClr val="dk2"/>
                </a:solidFill>
                <a:latin typeface="Roboto Cn"/>
                <a:ea typeface="Roboto Cn"/>
                <a:cs typeface="Roboto Cn"/>
                <a:sym typeface="Roboto Condensed"/>
              </a:defRPr>
            </a:lvl9pPr>
          </a:lstStyle>
          <a:p>
            <a:pPr algn="l"/>
            <a:r>
              <a:rPr lang="en-GB" dirty="0">
                <a:solidFill>
                  <a:srgbClr val="000000"/>
                </a:solidFill>
                <a:latin typeface="Poppins ExtraLight" pitchFamily="2" charset="77"/>
                <a:cs typeface="Poppins ExtraLight" pitchFamily="2" charset="77"/>
              </a:rPr>
              <a:t>Yamila Miguel – Leiden Observatory | SRON</a:t>
            </a:r>
          </a:p>
        </p:txBody>
      </p:sp>
    </p:spTree>
    <p:extLst>
      <p:ext uri="{BB962C8B-B14F-4D97-AF65-F5344CB8AC3E}">
        <p14:creationId xmlns:p14="http://schemas.microsoft.com/office/powerpoint/2010/main" val="2397790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3.95062E-6 L -0.17604 0.0009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02" y="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BB02EBAD-CCD1-5B56-EE6C-ADAF8C897F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26147" y="-932128"/>
            <a:ext cx="9142383" cy="6094922"/>
          </a:xfrm>
          <a:prstGeom prst="rect">
            <a:avLst/>
          </a:prstGeom>
        </p:spPr>
      </p:pic>
      <p:sp>
        <p:nvSpPr>
          <p:cNvPr id="129" name="Rectangle 128">
            <a:extLst>
              <a:ext uri="{FF2B5EF4-FFF2-40B4-BE49-F238E27FC236}">
                <a16:creationId xmlns:a16="http://schemas.microsoft.com/office/drawing/2014/main" id="{777055E4-EF80-9712-7004-BFE516AE93D7}"/>
              </a:ext>
            </a:extLst>
          </p:cNvPr>
          <p:cNvSpPr/>
          <p:nvPr/>
        </p:nvSpPr>
        <p:spPr>
          <a:xfrm>
            <a:off x="3573942" y="0"/>
            <a:ext cx="3381234" cy="5143500"/>
          </a:xfrm>
          <a:prstGeom prst="rect">
            <a:avLst/>
          </a:prstGeom>
          <a:solidFill>
            <a:srgbClr val="F7838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29" name="Google Shape;249;p29">
            <a:extLst>
              <a:ext uri="{FF2B5EF4-FFF2-40B4-BE49-F238E27FC236}">
                <a16:creationId xmlns:a16="http://schemas.microsoft.com/office/drawing/2014/main" id="{C41466ED-5602-738C-FC41-20B904560216}"/>
              </a:ext>
            </a:extLst>
          </p:cNvPr>
          <p:cNvSpPr txBox="1">
            <a:spLocks/>
          </p:cNvSpPr>
          <p:nvPr/>
        </p:nvSpPr>
        <p:spPr>
          <a:xfrm>
            <a:off x="3995176" y="552287"/>
            <a:ext cx="4244890" cy="303795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Font typeface="Bahiana"/>
              <a:buNone/>
              <a:defRPr sz="6000" b="0" i="0" u="none" strike="noStrike" cap="none">
                <a:solidFill>
                  <a:schemeClr val="dk2"/>
                </a:solidFill>
                <a:latin typeface="Bahiana"/>
                <a:ea typeface="Bahiana"/>
                <a:cs typeface="Bahiana"/>
                <a:sym typeface="Bahian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Font typeface="Reem Kufi"/>
              <a:buNone/>
              <a:defRPr sz="4200" b="0" i="0" u="none" strike="noStrike" cap="none">
                <a:solidFill>
                  <a:srgbClr val="41294A"/>
                </a:solidFill>
                <a:latin typeface="Reem Kufi"/>
                <a:ea typeface="Reem Kufi"/>
                <a:cs typeface="Reem Kufi"/>
                <a:sym typeface="Reem Kuf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Font typeface="Reem Kufi"/>
              <a:buNone/>
              <a:defRPr sz="4200" b="0" i="0" u="none" strike="noStrike" cap="none">
                <a:solidFill>
                  <a:srgbClr val="41294A"/>
                </a:solidFill>
                <a:latin typeface="Reem Kufi"/>
                <a:ea typeface="Reem Kufi"/>
                <a:cs typeface="Reem Kufi"/>
                <a:sym typeface="Reem Kuf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Font typeface="Reem Kufi"/>
              <a:buNone/>
              <a:defRPr sz="4200" b="0" i="0" u="none" strike="noStrike" cap="none">
                <a:solidFill>
                  <a:srgbClr val="41294A"/>
                </a:solidFill>
                <a:latin typeface="Reem Kufi"/>
                <a:ea typeface="Reem Kufi"/>
                <a:cs typeface="Reem Kufi"/>
                <a:sym typeface="Reem Kuf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Font typeface="Reem Kufi"/>
              <a:buNone/>
              <a:defRPr sz="4200" b="0" i="0" u="none" strike="noStrike" cap="none">
                <a:solidFill>
                  <a:srgbClr val="41294A"/>
                </a:solidFill>
                <a:latin typeface="Reem Kufi"/>
                <a:ea typeface="Reem Kufi"/>
                <a:cs typeface="Reem Kufi"/>
                <a:sym typeface="Reem Kuf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Font typeface="Reem Kufi"/>
              <a:buNone/>
              <a:defRPr sz="4200" b="0" i="0" u="none" strike="noStrike" cap="none">
                <a:solidFill>
                  <a:srgbClr val="41294A"/>
                </a:solidFill>
                <a:latin typeface="Reem Kufi"/>
                <a:ea typeface="Reem Kufi"/>
                <a:cs typeface="Reem Kufi"/>
                <a:sym typeface="Reem Kuf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Font typeface="Reem Kufi"/>
              <a:buNone/>
              <a:defRPr sz="4200" b="0" i="0" u="none" strike="noStrike" cap="none">
                <a:solidFill>
                  <a:srgbClr val="41294A"/>
                </a:solidFill>
                <a:latin typeface="Reem Kufi"/>
                <a:ea typeface="Reem Kufi"/>
                <a:cs typeface="Reem Kufi"/>
                <a:sym typeface="Reem Kuf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Font typeface="Reem Kufi"/>
              <a:buNone/>
              <a:defRPr sz="4200" b="0" i="0" u="none" strike="noStrike" cap="none">
                <a:solidFill>
                  <a:srgbClr val="41294A"/>
                </a:solidFill>
                <a:latin typeface="Reem Kufi"/>
                <a:ea typeface="Reem Kufi"/>
                <a:cs typeface="Reem Kufi"/>
                <a:sym typeface="Reem Kuf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Font typeface="Reem Kufi"/>
              <a:buNone/>
              <a:defRPr sz="4200" b="0" i="0" u="none" strike="noStrike" cap="none">
                <a:solidFill>
                  <a:srgbClr val="41294A"/>
                </a:solidFill>
                <a:latin typeface="Reem Kufi"/>
                <a:ea typeface="Reem Kufi"/>
                <a:cs typeface="Reem Kufi"/>
                <a:sym typeface="Reem Kufi"/>
              </a:defRPr>
            </a:lvl9pPr>
          </a:lstStyle>
          <a:p>
            <a:pPr algn="r"/>
            <a:r>
              <a:rPr lang="en-GB" sz="2400" dirty="0">
                <a:solidFill>
                  <a:srgbClr val="000000"/>
                </a:solidFill>
              </a:rPr>
              <a:t>They Control the temperature structure</a:t>
            </a:r>
          </a:p>
        </p:txBody>
      </p:sp>
      <p:sp>
        <p:nvSpPr>
          <p:cNvPr id="30" name="Google Shape;150;p27">
            <a:extLst>
              <a:ext uri="{FF2B5EF4-FFF2-40B4-BE49-F238E27FC236}">
                <a16:creationId xmlns:a16="http://schemas.microsoft.com/office/drawing/2014/main" id="{DA15B38A-8C42-BDB7-75B8-BFB6E45B2B41}"/>
              </a:ext>
            </a:extLst>
          </p:cNvPr>
          <p:cNvSpPr txBox="1">
            <a:spLocks/>
          </p:cNvSpPr>
          <p:nvPr/>
        </p:nvSpPr>
        <p:spPr>
          <a:xfrm>
            <a:off x="822625" y="164031"/>
            <a:ext cx="3006130" cy="1320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hiana"/>
              <a:buNone/>
              <a:defRPr sz="2800" b="0" i="0" u="none" strike="noStrike" cap="none">
                <a:solidFill>
                  <a:schemeClr val="dk2"/>
                </a:solidFill>
                <a:latin typeface="Bahiana"/>
                <a:ea typeface="Bahiana"/>
                <a:cs typeface="Bahiana"/>
                <a:sym typeface="Bahi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eem Kufi"/>
              <a:buNone/>
              <a:defRPr sz="2400" b="0" i="0" u="none" strike="noStrike" cap="none">
                <a:solidFill>
                  <a:schemeClr val="accent4"/>
                </a:solidFill>
                <a:latin typeface="Reem Kufi"/>
                <a:ea typeface="Reem Kufi"/>
                <a:cs typeface="Reem Kufi"/>
                <a:sym typeface="Reem Kuf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eem Kufi"/>
              <a:buNone/>
              <a:defRPr sz="2400" b="0" i="0" u="none" strike="noStrike" cap="none">
                <a:solidFill>
                  <a:schemeClr val="accent4"/>
                </a:solidFill>
                <a:latin typeface="Reem Kufi"/>
                <a:ea typeface="Reem Kufi"/>
                <a:cs typeface="Reem Kufi"/>
                <a:sym typeface="Reem Kuf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eem Kufi"/>
              <a:buNone/>
              <a:defRPr sz="2400" b="0" i="0" u="none" strike="noStrike" cap="none">
                <a:solidFill>
                  <a:schemeClr val="accent4"/>
                </a:solidFill>
                <a:latin typeface="Reem Kufi"/>
                <a:ea typeface="Reem Kufi"/>
                <a:cs typeface="Reem Kufi"/>
                <a:sym typeface="Reem Kuf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eem Kufi"/>
              <a:buNone/>
              <a:defRPr sz="2400" b="0" i="0" u="none" strike="noStrike" cap="none">
                <a:solidFill>
                  <a:schemeClr val="accent4"/>
                </a:solidFill>
                <a:latin typeface="Reem Kufi"/>
                <a:ea typeface="Reem Kufi"/>
                <a:cs typeface="Reem Kufi"/>
                <a:sym typeface="Reem Kuf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eem Kufi"/>
              <a:buNone/>
              <a:defRPr sz="2400" b="0" i="0" u="none" strike="noStrike" cap="none">
                <a:solidFill>
                  <a:schemeClr val="accent4"/>
                </a:solidFill>
                <a:latin typeface="Reem Kufi"/>
                <a:ea typeface="Reem Kufi"/>
                <a:cs typeface="Reem Kufi"/>
                <a:sym typeface="Reem Kuf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eem Kufi"/>
              <a:buNone/>
              <a:defRPr sz="2400" b="0" i="0" u="none" strike="noStrike" cap="none">
                <a:solidFill>
                  <a:schemeClr val="accent4"/>
                </a:solidFill>
                <a:latin typeface="Reem Kufi"/>
                <a:ea typeface="Reem Kufi"/>
                <a:cs typeface="Reem Kufi"/>
                <a:sym typeface="Reem Kuf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eem Kufi"/>
              <a:buNone/>
              <a:defRPr sz="2400" b="0" i="0" u="none" strike="noStrike" cap="none">
                <a:solidFill>
                  <a:schemeClr val="accent4"/>
                </a:solidFill>
                <a:latin typeface="Reem Kufi"/>
                <a:ea typeface="Reem Kufi"/>
                <a:cs typeface="Reem Kufi"/>
                <a:sym typeface="Reem Kuf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eem Kufi"/>
              <a:buNone/>
              <a:defRPr sz="2400" b="0" i="0" u="none" strike="noStrike" cap="none">
                <a:solidFill>
                  <a:schemeClr val="accent4"/>
                </a:solidFill>
                <a:latin typeface="Reem Kufi"/>
                <a:ea typeface="Reem Kufi"/>
                <a:cs typeface="Reem Kufi"/>
                <a:sym typeface="Reem Kufi"/>
              </a:defRPr>
            </a:lvl9pPr>
          </a:lstStyle>
          <a:p>
            <a:pPr algn="l"/>
            <a:r>
              <a:rPr lang="en-GB" sz="3600" dirty="0">
                <a:solidFill>
                  <a:srgbClr val="000000"/>
                </a:solidFill>
              </a:rPr>
              <a:t>Opacities,</a:t>
            </a:r>
          </a:p>
          <a:p>
            <a:pPr algn="l"/>
            <a:r>
              <a:rPr lang="en-GB" sz="3600" dirty="0">
                <a:solidFill>
                  <a:srgbClr val="000000"/>
                </a:solidFill>
              </a:rPr>
              <a:t>Why do we care?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5AC47276-C864-B1A6-1FD2-A15F14F436C7}"/>
              </a:ext>
            </a:extLst>
          </p:cNvPr>
          <p:cNvGrpSpPr/>
          <p:nvPr/>
        </p:nvGrpSpPr>
        <p:grpSpPr>
          <a:xfrm>
            <a:off x="401122" y="1038585"/>
            <a:ext cx="3119887" cy="3686355"/>
            <a:chOff x="2839529" y="1667773"/>
            <a:chExt cx="3119887" cy="3686355"/>
          </a:xfrm>
        </p:grpSpPr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492B7658-AD0F-A5F8-51B8-7E083B1ED17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52468" y="1667773"/>
              <a:ext cx="0" cy="3686355"/>
            </a:xfrm>
            <a:prstGeom prst="straightConnector1">
              <a:avLst/>
            </a:prstGeom>
            <a:ln w="31750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213FFD30-D9C6-6185-EF6B-0215BD026471}"/>
                </a:ext>
              </a:extLst>
            </p:cNvPr>
            <p:cNvCxnSpPr>
              <a:cxnSpLocks/>
            </p:cNvCxnSpPr>
            <p:nvPr/>
          </p:nvCxnSpPr>
          <p:spPr>
            <a:xfrm>
              <a:off x="2839529" y="5336875"/>
              <a:ext cx="3119887" cy="0"/>
            </a:xfrm>
            <a:prstGeom prst="straightConnector1">
              <a:avLst/>
            </a:prstGeom>
            <a:ln w="31750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Google Shape;249;p29">
            <a:extLst>
              <a:ext uri="{FF2B5EF4-FFF2-40B4-BE49-F238E27FC236}">
                <a16:creationId xmlns:a16="http://schemas.microsoft.com/office/drawing/2014/main" id="{C449EAEF-123D-1F16-815C-74EBD5FC55C5}"/>
              </a:ext>
            </a:extLst>
          </p:cNvPr>
          <p:cNvSpPr txBox="1">
            <a:spLocks/>
          </p:cNvSpPr>
          <p:nvPr/>
        </p:nvSpPr>
        <p:spPr>
          <a:xfrm>
            <a:off x="2271616" y="4703724"/>
            <a:ext cx="1136505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Font typeface="Bahiana"/>
              <a:buNone/>
              <a:defRPr sz="6000" b="0" i="0" u="none" strike="noStrike" cap="none">
                <a:solidFill>
                  <a:schemeClr val="dk2"/>
                </a:solidFill>
                <a:latin typeface="Bahiana"/>
                <a:ea typeface="Bahiana"/>
                <a:cs typeface="Bahiana"/>
                <a:sym typeface="Bahian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Font typeface="Reem Kufi"/>
              <a:buNone/>
              <a:defRPr sz="4200" b="0" i="0" u="none" strike="noStrike" cap="none">
                <a:solidFill>
                  <a:srgbClr val="41294A"/>
                </a:solidFill>
                <a:latin typeface="Reem Kufi"/>
                <a:ea typeface="Reem Kufi"/>
                <a:cs typeface="Reem Kufi"/>
                <a:sym typeface="Reem Kuf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Font typeface="Reem Kufi"/>
              <a:buNone/>
              <a:defRPr sz="4200" b="0" i="0" u="none" strike="noStrike" cap="none">
                <a:solidFill>
                  <a:srgbClr val="41294A"/>
                </a:solidFill>
                <a:latin typeface="Reem Kufi"/>
                <a:ea typeface="Reem Kufi"/>
                <a:cs typeface="Reem Kufi"/>
                <a:sym typeface="Reem Kuf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Font typeface="Reem Kufi"/>
              <a:buNone/>
              <a:defRPr sz="4200" b="0" i="0" u="none" strike="noStrike" cap="none">
                <a:solidFill>
                  <a:srgbClr val="41294A"/>
                </a:solidFill>
                <a:latin typeface="Reem Kufi"/>
                <a:ea typeface="Reem Kufi"/>
                <a:cs typeface="Reem Kufi"/>
                <a:sym typeface="Reem Kuf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Font typeface="Reem Kufi"/>
              <a:buNone/>
              <a:defRPr sz="4200" b="0" i="0" u="none" strike="noStrike" cap="none">
                <a:solidFill>
                  <a:srgbClr val="41294A"/>
                </a:solidFill>
                <a:latin typeface="Reem Kufi"/>
                <a:ea typeface="Reem Kufi"/>
                <a:cs typeface="Reem Kufi"/>
                <a:sym typeface="Reem Kuf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Font typeface="Reem Kufi"/>
              <a:buNone/>
              <a:defRPr sz="4200" b="0" i="0" u="none" strike="noStrike" cap="none">
                <a:solidFill>
                  <a:srgbClr val="41294A"/>
                </a:solidFill>
                <a:latin typeface="Reem Kufi"/>
                <a:ea typeface="Reem Kufi"/>
                <a:cs typeface="Reem Kufi"/>
                <a:sym typeface="Reem Kuf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Font typeface="Reem Kufi"/>
              <a:buNone/>
              <a:defRPr sz="4200" b="0" i="0" u="none" strike="noStrike" cap="none">
                <a:solidFill>
                  <a:srgbClr val="41294A"/>
                </a:solidFill>
                <a:latin typeface="Reem Kufi"/>
                <a:ea typeface="Reem Kufi"/>
                <a:cs typeface="Reem Kufi"/>
                <a:sym typeface="Reem Kuf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Font typeface="Reem Kufi"/>
              <a:buNone/>
              <a:defRPr sz="4200" b="0" i="0" u="none" strike="noStrike" cap="none">
                <a:solidFill>
                  <a:srgbClr val="41294A"/>
                </a:solidFill>
                <a:latin typeface="Reem Kufi"/>
                <a:ea typeface="Reem Kufi"/>
                <a:cs typeface="Reem Kufi"/>
                <a:sym typeface="Reem Kuf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Font typeface="Reem Kufi"/>
              <a:buNone/>
              <a:defRPr sz="4200" b="0" i="0" u="none" strike="noStrike" cap="none">
                <a:solidFill>
                  <a:srgbClr val="41294A"/>
                </a:solidFill>
                <a:latin typeface="Reem Kufi"/>
                <a:ea typeface="Reem Kufi"/>
                <a:cs typeface="Reem Kufi"/>
                <a:sym typeface="Reem Kufi"/>
              </a:defRPr>
            </a:lvl9pPr>
          </a:lstStyle>
          <a:p>
            <a:pPr algn="r"/>
            <a:r>
              <a:rPr lang="en-GB" sz="1800" dirty="0"/>
              <a:t>temperature</a:t>
            </a:r>
          </a:p>
        </p:txBody>
      </p:sp>
      <p:sp>
        <p:nvSpPr>
          <p:cNvPr id="41" name="Google Shape;249;p29">
            <a:extLst>
              <a:ext uri="{FF2B5EF4-FFF2-40B4-BE49-F238E27FC236}">
                <a16:creationId xmlns:a16="http://schemas.microsoft.com/office/drawing/2014/main" id="{80E95EA9-9B6E-A9A2-C5BD-991477A118EA}"/>
              </a:ext>
            </a:extLst>
          </p:cNvPr>
          <p:cNvSpPr txBox="1">
            <a:spLocks/>
          </p:cNvSpPr>
          <p:nvPr/>
        </p:nvSpPr>
        <p:spPr>
          <a:xfrm rot="16200000">
            <a:off x="-379567" y="1420013"/>
            <a:ext cx="1136505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Font typeface="Bahiana"/>
              <a:buNone/>
              <a:defRPr sz="6000" b="0" i="0" u="none" strike="noStrike" cap="none">
                <a:solidFill>
                  <a:schemeClr val="dk2"/>
                </a:solidFill>
                <a:latin typeface="Bahiana"/>
                <a:ea typeface="Bahiana"/>
                <a:cs typeface="Bahiana"/>
                <a:sym typeface="Bahian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Font typeface="Reem Kufi"/>
              <a:buNone/>
              <a:defRPr sz="4200" b="0" i="0" u="none" strike="noStrike" cap="none">
                <a:solidFill>
                  <a:srgbClr val="41294A"/>
                </a:solidFill>
                <a:latin typeface="Reem Kufi"/>
                <a:ea typeface="Reem Kufi"/>
                <a:cs typeface="Reem Kufi"/>
                <a:sym typeface="Reem Kuf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Font typeface="Reem Kufi"/>
              <a:buNone/>
              <a:defRPr sz="4200" b="0" i="0" u="none" strike="noStrike" cap="none">
                <a:solidFill>
                  <a:srgbClr val="41294A"/>
                </a:solidFill>
                <a:latin typeface="Reem Kufi"/>
                <a:ea typeface="Reem Kufi"/>
                <a:cs typeface="Reem Kufi"/>
                <a:sym typeface="Reem Kuf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Font typeface="Reem Kufi"/>
              <a:buNone/>
              <a:defRPr sz="4200" b="0" i="0" u="none" strike="noStrike" cap="none">
                <a:solidFill>
                  <a:srgbClr val="41294A"/>
                </a:solidFill>
                <a:latin typeface="Reem Kufi"/>
                <a:ea typeface="Reem Kufi"/>
                <a:cs typeface="Reem Kufi"/>
                <a:sym typeface="Reem Kuf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Font typeface="Reem Kufi"/>
              <a:buNone/>
              <a:defRPr sz="4200" b="0" i="0" u="none" strike="noStrike" cap="none">
                <a:solidFill>
                  <a:srgbClr val="41294A"/>
                </a:solidFill>
                <a:latin typeface="Reem Kufi"/>
                <a:ea typeface="Reem Kufi"/>
                <a:cs typeface="Reem Kufi"/>
                <a:sym typeface="Reem Kuf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Font typeface="Reem Kufi"/>
              <a:buNone/>
              <a:defRPr sz="4200" b="0" i="0" u="none" strike="noStrike" cap="none">
                <a:solidFill>
                  <a:srgbClr val="41294A"/>
                </a:solidFill>
                <a:latin typeface="Reem Kufi"/>
                <a:ea typeface="Reem Kufi"/>
                <a:cs typeface="Reem Kufi"/>
                <a:sym typeface="Reem Kuf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Font typeface="Reem Kufi"/>
              <a:buNone/>
              <a:defRPr sz="4200" b="0" i="0" u="none" strike="noStrike" cap="none">
                <a:solidFill>
                  <a:srgbClr val="41294A"/>
                </a:solidFill>
                <a:latin typeface="Reem Kufi"/>
                <a:ea typeface="Reem Kufi"/>
                <a:cs typeface="Reem Kufi"/>
                <a:sym typeface="Reem Kuf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Font typeface="Reem Kufi"/>
              <a:buNone/>
              <a:defRPr sz="4200" b="0" i="0" u="none" strike="noStrike" cap="none">
                <a:solidFill>
                  <a:srgbClr val="41294A"/>
                </a:solidFill>
                <a:latin typeface="Reem Kufi"/>
                <a:ea typeface="Reem Kufi"/>
                <a:cs typeface="Reem Kufi"/>
                <a:sym typeface="Reem Kuf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Font typeface="Reem Kufi"/>
              <a:buNone/>
              <a:defRPr sz="4200" b="0" i="0" u="none" strike="noStrike" cap="none">
                <a:solidFill>
                  <a:srgbClr val="41294A"/>
                </a:solidFill>
                <a:latin typeface="Reem Kufi"/>
                <a:ea typeface="Reem Kufi"/>
                <a:cs typeface="Reem Kufi"/>
                <a:sym typeface="Reem Kufi"/>
              </a:defRPr>
            </a:lvl9pPr>
          </a:lstStyle>
          <a:p>
            <a:pPr algn="r"/>
            <a:r>
              <a:rPr lang="en-GB" sz="1800" dirty="0"/>
              <a:t>Pressure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B1CFBC66-A0EC-38C8-CFD0-4386349D9B23}"/>
              </a:ext>
            </a:extLst>
          </p:cNvPr>
          <p:cNvSpPr txBox="1"/>
          <p:nvPr/>
        </p:nvSpPr>
        <p:spPr>
          <a:xfrm>
            <a:off x="4485255" y="819096"/>
            <a:ext cx="3745342" cy="276999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latin typeface="Poppins" pitchFamily="2" charset="77"/>
                <a:cs typeface="Poppins" pitchFamily="2" charset="77"/>
              </a:rPr>
              <a:t>Set how efficiently radiation is transported</a:t>
            </a:r>
          </a:p>
        </p:txBody>
      </p:sp>
      <p:sp>
        <p:nvSpPr>
          <p:cNvPr id="63" name="Google Shape;249;p29">
            <a:extLst>
              <a:ext uri="{FF2B5EF4-FFF2-40B4-BE49-F238E27FC236}">
                <a16:creationId xmlns:a16="http://schemas.microsoft.com/office/drawing/2014/main" id="{310BBBB9-575F-26D0-03BD-DA34BDE5B11A}"/>
              </a:ext>
            </a:extLst>
          </p:cNvPr>
          <p:cNvSpPr txBox="1">
            <a:spLocks/>
          </p:cNvSpPr>
          <p:nvPr/>
        </p:nvSpPr>
        <p:spPr>
          <a:xfrm>
            <a:off x="3601962" y="1438695"/>
            <a:ext cx="4624621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Font typeface="Bahiana"/>
              <a:buNone/>
              <a:defRPr sz="6000" b="0" i="0" u="none" strike="noStrike" cap="none">
                <a:solidFill>
                  <a:schemeClr val="dk2"/>
                </a:solidFill>
                <a:latin typeface="Bahiana"/>
                <a:ea typeface="Bahiana"/>
                <a:cs typeface="Bahiana"/>
                <a:sym typeface="Bahian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Font typeface="Reem Kufi"/>
              <a:buNone/>
              <a:defRPr sz="4200" b="0" i="0" u="none" strike="noStrike" cap="none">
                <a:solidFill>
                  <a:srgbClr val="41294A"/>
                </a:solidFill>
                <a:latin typeface="Reem Kufi"/>
                <a:ea typeface="Reem Kufi"/>
                <a:cs typeface="Reem Kufi"/>
                <a:sym typeface="Reem Kuf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Font typeface="Reem Kufi"/>
              <a:buNone/>
              <a:defRPr sz="4200" b="0" i="0" u="none" strike="noStrike" cap="none">
                <a:solidFill>
                  <a:srgbClr val="41294A"/>
                </a:solidFill>
                <a:latin typeface="Reem Kufi"/>
                <a:ea typeface="Reem Kufi"/>
                <a:cs typeface="Reem Kufi"/>
                <a:sym typeface="Reem Kuf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Font typeface="Reem Kufi"/>
              <a:buNone/>
              <a:defRPr sz="4200" b="0" i="0" u="none" strike="noStrike" cap="none">
                <a:solidFill>
                  <a:srgbClr val="41294A"/>
                </a:solidFill>
                <a:latin typeface="Reem Kufi"/>
                <a:ea typeface="Reem Kufi"/>
                <a:cs typeface="Reem Kufi"/>
                <a:sym typeface="Reem Kuf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Font typeface="Reem Kufi"/>
              <a:buNone/>
              <a:defRPr sz="4200" b="0" i="0" u="none" strike="noStrike" cap="none">
                <a:solidFill>
                  <a:srgbClr val="41294A"/>
                </a:solidFill>
                <a:latin typeface="Reem Kufi"/>
                <a:ea typeface="Reem Kufi"/>
                <a:cs typeface="Reem Kufi"/>
                <a:sym typeface="Reem Kuf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Font typeface="Reem Kufi"/>
              <a:buNone/>
              <a:defRPr sz="4200" b="0" i="0" u="none" strike="noStrike" cap="none">
                <a:solidFill>
                  <a:srgbClr val="41294A"/>
                </a:solidFill>
                <a:latin typeface="Reem Kufi"/>
                <a:ea typeface="Reem Kufi"/>
                <a:cs typeface="Reem Kufi"/>
                <a:sym typeface="Reem Kuf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Font typeface="Reem Kufi"/>
              <a:buNone/>
              <a:defRPr sz="4200" b="0" i="0" u="none" strike="noStrike" cap="none">
                <a:solidFill>
                  <a:srgbClr val="41294A"/>
                </a:solidFill>
                <a:latin typeface="Reem Kufi"/>
                <a:ea typeface="Reem Kufi"/>
                <a:cs typeface="Reem Kufi"/>
                <a:sym typeface="Reem Kuf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Font typeface="Reem Kufi"/>
              <a:buNone/>
              <a:defRPr sz="4200" b="0" i="0" u="none" strike="noStrike" cap="none">
                <a:solidFill>
                  <a:srgbClr val="41294A"/>
                </a:solidFill>
                <a:latin typeface="Reem Kufi"/>
                <a:ea typeface="Reem Kufi"/>
                <a:cs typeface="Reem Kufi"/>
                <a:sym typeface="Reem Kuf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Font typeface="Reem Kufi"/>
              <a:buNone/>
              <a:defRPr sz="4200" b="0" i="0" u="none" strike="noStrike" cap="none">
                <a:solidFill>
                  <a:srgbClr val="41294A"/>
                </a:solidFill>
                <a:latin typeface="Reem Kufi"/>
                <a:ea typeface="Reem Kufi"/>
                <a:cs typeface="Reem Kufi"/>
                <a:sym typeface="Reem Kufi"/>
              </a:defRPr>
            </a:lvl9pPr>
          </a:lstStyle>
          <a:p>
            <a:pPr algn="r"/>
            <a:r>
              <a:rPr lang="en-GB" sz="2400" dirty="0">
                <a:solidFill>
                  <a:srgbClr val="000000"/>
                </a:solidFill>
              </a:rPr>
              <a:t>They determine the radiative vs. convective regions</a:t>
            </a:r>
          </a:p>
          <a:p>
            <a:pPr algn="r"/>
            <a:endParaRPr lang="en-GB" sz="1800" dirty="0">
              <a:solidFill>
                <a:srgbClr val="DB5B5D"/>
              </a:solidFill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952E4775-0BFC-153F-6B74-74A47BAFA39E}"/>
              </a:ext>
            </a:extLst>
          </p:cNvPr>
          <p:cNvSpPr txBox="1"/>
          <p:nvPr/>
        </p:nvSpPr>
        <p:spPr>
          <a:xfrm>
            <a:off x="3500642" y="1715743"/>
            <a:ext cx="47270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>
                <a:latin typeface="Poppins" pitchFamily="2" charset="77"/>
                <a:cs typeface="Poppins" pitchFamily="2" charset="77"/>
              </a:rPr>
              <a:t>Determine the radiative-convective boundary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>
                <a:latin typeface="Poppins" pitchFamily="2" charset="77"/>
                <a:cs typeface="Poppins" pitchFamily="2" charset="77"/>
              </a:rPr>
              <a:t>Determine the presence of radiative regions (</a:t>
            </a:r>
            <a:r>
              <a:rPr lang="en-GB" sz="1200" b="1" dirty="0">
                <a:latin typeface="Onest Black" pitchFamily="2" charset="77"/>
                <a:cs typeface="Poppins" pitchFamily="2" charset="77"/>
              </a:rPr>
              <a:t>Louis talk!</a:t>
            </a:r>
            <a:r>
              <a:rPr lang="en-GB" sz="1200" dirty="0">
                <a:latin typeface="Poppins" pitchFamily="2" charset="77"/>
                <a:cs typeface="Poppins" pitchFamily="2" charset="77"/>
              </a:rPr>
              <a:t>)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>
                <a:latin typeface="Poppins" pitchFamily="2" charset="77"/>
                <a:cs typeface="Poppins" pitchFamily="2" charset="77"/>
              </a:rPr>
              <a:t>Influences mixing </a:t>
            </a:r>
          </a:p>
        </p:txBody>
      </p:sp>
      <p:pic>
        <p:nvPicPr>
          <p:cNvPr id="87" name="Picture 86">
            <a:extLst>
              <a:ext uri="{FF2B5EF4-FFF2-40B4-BE49-F238E27FC236}">
                <a16:creationId xmlns:a16="http://schemas.microsoft.com/office/drawing/2014/main" id="{99825692-E27C-F472-95C3-CC1F38AEAB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518" y="1247058"/>
            <a:ext cx="2895600" cy="3289300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A865533D-51F9-A4B1-99F1-124863588D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9069" y="4238986"/>
            <a:ext cx="2082800" cy="317500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B8DAD39F-50FD-136B-3382-EE07C37740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7295" y="1254805"/>
            <a:ext cx="2882900" cy="2857500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6D7E1B64-DBB9-7135-463A-6617A2A5B91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64910" y="4248208"/>
            <a:ext cx="736600" cy="254000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36F24A11-1D5B-B998-2651-E11ADE3C8B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00618" y="4449893"/>
            <a:ext cx="825500" cy="101600"/>
          </a:xfrm>
          <a:prstGeom prst="rect">
            <a:avLst/>
          </a:prstGeom>
        </p:spPr>
      </p:pic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8FE6286D-9094-D3A4-8CFF-EF0E2E734AAF}"/>
              </a:ext>
            </a:extLst>
          </p:cNvPr>
          <p:cNvCxnSpPr>
            <a:cxnSpLocks/>
          </p:cNvCxnSpPr>
          <p:nvPr/>
        </p:nvCxnSpPr>
        <p:spPr>
          <a:xfrm flipV="1">
            <a:off x="1227975" y="3585743"/>
            <a:ext cx="0" cy="811189"/>
          </a:xfrm>
          <a:prstGeom prst="straightConnector1">
            <a:avLst/>
          </a:prstGeom>
          <a:ln w="38100">
            <a:solidFill>
              <a:srgbClr val="DB5B5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37D45E1B-1CAD-3609-34F8-D21AB82E1A3C}"/>
                  </a:ext>
                </a:extLst>
              </p:cNvPr>
              <p:cNvSpPr txBox="1"/>
              <p:nvPr/>
            </p:nvSpPr>
            <p:spPr>
              <a:xfrm>
                <a:off x="1265870" y="3923931"/>
                <a:ext cx="177773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solidFill>
                            <a:srgbClr val="DB5B5D"/>
                          </a:solidFill>
                          <a:latin typeface="Cambria Math" panose="02040503050406030204" pitchFamily="18" charset="0"/>
                        </a:rPr>
                        <m:t>𝜅</m:t>
                      </m:r>
                    </m:oMath>
                  </m:oMathPara>
                </a14:m>
                <a:endParaRPr lang="en-NL" sz="1600" dirty="0"/>
              </a:p>
            </p:txBody>
          </p:sp>
        </mc:Choice>
        <mc:Fallback xmlns=""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37D45E1B-1CAD-3609-34F8-D21AB82E1A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5870" y="3923931"/>
                <a:ext cx="177773" cy="246221"/>
              </a:xfrm>
              <a:prstGeom prst="rect">
                <a:avLst/>
              </a:prstGeom>
              <a:blipFill>
                <a:blip r:embed="rId9"/>
                <a:stretch>
                  <a:fillRect l="-13333" r="-6667" b="-5000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3" name="Google Shape;249;p29">
            <a:extLst>
              <a:ext uri="{FF2B5EF4-FFF2-40B4-BE49-F238E27FC236}">
                <a16:creationId xmlns:a16="http://schemas.microsoft.com/office/drawing/2014/main" id="{698BCA3E-A9AC-A0C0-0174-6CA900B987AC}"/>
              </a:ext>
            </a:extLst>
          </p:cNvPr>
          <p:cNvSpPr txBox="1">
            <a:spLocks/>
          </p:cNvSpPr>
          <p:nvPr/>
        </p:nvSpPr>
        <p:spPr>
          <a:xfrm>
            <a:off x="3981693" y="2336954"/>
            <a:ext cx="4244890" cy="303795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Font typeface="Bahiana"/>
              <a:buNone/>
              <a:defRPr sz="6000" b="0" i="0" u="none" strike="noStrike" cap="none">
                <a:solidFill>
                  <a:schemeClr val="dk2"/>
                </a:solidFill>
                <a:latin typeface="Bahiana"/>
                <a:ea typeface="Bahiana"/>
                <a:cs typeface="Bahiana"/>
                <a:sym typeface="Bahian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Font typeface="Reem Kufi"/>
              <a:buNone/>
              <a:defRPr sz="4200" b="0" i="0" u="none" strike="noStrike" cap="none">
                <a:solidFill>
                  <a:srgbClr val="41294A"/>
                </a:solidFill>
                <a:latin typeface="Reem Kufi"/>
                <a:ea typeface="Reem Kufi"/>
                <a:cs typeface="Reem Kufi"/>
                <a:sym typeface="Reem Kuf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Font typeface="Reem Kufi"/>
              <a:buNone/>
              <a:defRPr sz="4200" b="0" i="0" u="none" strike="noStrike" cap="none">
                <a:solidFill>
                  <a:srgbClr val="41294A"/>
                </a:solidFill>
                <a:latin typeface="Reem Kufi"/>
                <a:ea typeface="Reem Kufi"/>
                <a:cs typeface="Reem Kufi"/>
                <a:sym typeface="Reem Kuf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Font typeface="Reem Kufi"/>
              <a:buNone/>
              <a:defRPr sz="4200" b="0" i="0" u="none" strike="noStrike" cap="none">
                <a:solidFill>
                  <a:srgbClr val="41294A"/>
                </a:solidFill>
                <a:latin typeface="Reem Kufi"/>
                <a:ea typeface="Reem Kufi"/>
                <a:cs typeface="Reem Kufi"/>
                <a:sym typeface="Reem Kuf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Font typeface="Reem Kufi"/>
              <a:buNone/>
              <a:defRPr sz="4200" b="0" i="0" u="none" strike="noStrike" cap="none">
                <a:solidFill>
                  <a:srgbClr val="41294A"/>
                </a:solidFill>
                <a:latin typeface="Reem Kufi"/>
                <a:ea typeface="Reem Kufi"/>
                <a:cs typeface="Reem Kufi"/>
                <a:sym typeface="Reem Kuf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Font typeface="Reem Kufi"/>
              <a:buNone/>
              <a:defRPr sz="4200" b="0" i="0" u="none" strike="noStrike" cap="none">
                <a:solidFill>
                  <a:srgbClr val="41294A"/>
                </a:solidFill>
                <a:latin typeface="Reem Kufi"/>
                <a:ea typeface="Reem Kufi"/>
                <a:cs typeface="Reem Kufi"/>
                <a:sym typeface="Reem Kuf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Font typeface="Reem Kufi"/>
              <a:buNone/>
              <a:defRPr sz="4200" b="0" i="0" u="none" strike="noStrike" cap="none">
                <a:solidFill>
                  <a:srgbClr val="41294A"/>
                </a:solidFill>
                <a:latin typeface="Reem Kufi"/>
                <a:ea typeface="Reem Kufi"/>
                <a:cs typeface="Reem Kufi"/>
                <a:sym typeface="Reem Kuf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Font typeface="Reem Kufi"/>
              <a:buNone/>
              <a:defRPr sz="4200" b="0" i="0" u="none" strike="noStrike" cap="none">
                <a:solidFill>
                  <a:srgbClr val="41294A"/>
                </a:solidFill>
                <a:latin typeface="Reem Kufi"/>
                <a:ea typeface="Reem Kufi"/>
                <a:cs typeface="Reem Kufi"/>
                <a:sym typeface="Reem Kuf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Font typeface="Reem Kufi"/>
              <a:buNone/>
              <a:defRPr sz="4200" b="0" i="0" u="none" strike="noStrike" cap="none">
                <a:solidFill>
                  <a:srgbClr val="41294A"/>
                </a:solidFill>
                <a:latin typeface="Reem Kufi"/>
                <a:ea typeface="Reem Kufi"/>
                <a:cs typeface="Reem Kufi"/>
                <a:sym typeface="Reem Kufi"/>
              </a:defRPr>
            </a:lvl9pPr>
          </a:lstStyle>
          <a:p>
            <a:pPr algn="r"/>
            <a:r>
              <a:rPr lang="en-GB" sz="2400" dirty="0">
                <a:solidFill>
                  <a:srgbClr val="000000"/>
                </a:solidFill>
              </a:rPr>
              <a:t>Regulate the planetary cooling and evolution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CFB78C6D-D2AC-8F58-252A-2D3FC0A89B03}"/>
              </a:ext>
            </a:extLst>
          </p:cNvPr>
          <p:cNvSpPr txBox="1"/>
          <p:nvPr/>
        </p:nvSpPr>
        <p:spPr>
          <a:xfrm>
            <a:off x="3863681" y="2612300"/>
            <a:ext cx="4368653" cy="430887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>
                <a:latin typeface="Poppins" pitchFamily="2" charset="77"/>
                <a:cs typeface="Poppins" pitchFamily="2" charset="77"/>
              </a:rPr>
              <a:t>Affect the inferred age, entropy and internal structure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lang="en-GB" sz="1000" dirty="0">
              <a:solidFill>
                <a:srgbClr val="688B83"/>
              </a:solidFill>
              <a:latin typeface="Poppins Medium" pitchFamily="2" charset="77"/>
              <a:cs typeface="Poppins Medium" pitchFamily="2" charset="77"/>
            </a:endParaRPr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id="{DEA469A3-E117-9429-6A7D-1EC8C8DEF73B}"/>
              </a:ext>
            </a:extLst>
          </p:cNvPr>
          <p:cNvSpPr/>
          <p:nvPr/>
        </p:nvSpPr>
        <p:spPr>
          <a:xfrm>
            <a:off x="8321375" y="220693"/>
            <a:ext cx="720793" cy="4699832"/>
          </a:xfrm>
          <a:prstGeom prst="rect">
            <a:avLst/>
          </a:prstGeom>
          <a:solidFill>
            <a:srgbClr val="88B3A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39" name="Google Shape;250;p29">
            <a:extLst>
              <a:ext uri="{FF2B5EF4-FFF2-40B4-BE49-F238E27FC236}">
                <a16:creationId xmlns:a16="http://schemas.microsoft.com/office/drawing/2014/main" id="{B1CE47C7-45AE-8BFC-E8AC-09EE1C4F7D7B}"/>
              </a:ext>
            </a:extLst>
          </p:cNvPr>
          <p:cNvSpPr txBox="1">
            <a:spLocks/>
          </p:cNvSpPr>
          <p:nvPr/>
        </p:nvSpPr>
        <p:spPr>
          <a:xfrm>
            <a:off x="8257022" y="358525"/>
            <a:ext cx="861000" cy="90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600"/>
              <a:buFont typeface="Bahiana"/>
              <a:buNone/>
              <a:defRPr sz="6000" b="0" i="0" u="none" strike="noStrike" cap="none">
                <a:solidFill>
                  <a:schemeClr val="dk2"/>
                </a:solidFill>
                <a:latin typeface="Bahiana"/>
                <a:ea typeface="Bahiana"/>
                <a:cs typeface="Bahiana"/>
                <a:sym typeface="Bahiana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rPr lang="en" sz="4800" dirty="0">
                <a:solidFill>
                  <a:srgbClr val="000000"/>
                </a:solidFill>
              </a:rPr>
              <a:t>01</a:t>
            </a:r>
          </a:p>
        </p:txBody>
      </p:sp>
      <p:sp>
        <p:nvSpPr>
          <p:cNvPr id="140" name="Google Shape;250;p29">
            <a:extLst>
              <a:ext uri="{FF2B5EF4-FFF2-40B4-BE49-F238E27FC236}">
                <a16:creationId xmlns:a16="http://schemas.microsoft.com/office/drawing/2014/main" id="{032EADAC-8EFC-A18F-EDCE-B4D2805F074A}"/>
              </a:ext>
            </a:extLst>
          </p:cNvPr>
          <p:cNvSpPr txBox="1">
            <a:spLocks/>
          </p:cNvSpPr>
          <p:nvPr/>
        </p:nvSpPr>
        <p:spPr>
          <a:xfrm>
            <a:off x="8267684" y="1241811"/>
            <a:ext cx="861000" cy="90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600"/>
              <a:buFont typeface="Bahiana"/>
              <a:buNone/>
              <a:defRPr sz="6000" b="0" i="0" u="none" strike="noStrike" cap="none">
                <a:solidFill>
                  <a:schemeClr val="dk2"/>
                </a:solidFill>
                <a:latin typeface="Bahiana"/>
                <a:ea typeface="Bahiana"/>
                <a:cs typeface="Bahiana"/>
                <a:sym typeface="Bahiana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rPr lang="en" sz="4800" dirty="0">
                <a:solidFill>
                  <a:srgbClr val="000000"/>
                </a:solidFill>
              </a:rPr>
              <a:t>02</a:t>
            </a:r>
          </a:p>
        </p:txBody>
      </p:sp>
      <p:sp>
        <p:nvSpPr>
          <p:cNvPr id="141" name="Google Shape;250;p29">
            <a:extLst>
              <a:ext uri="{FF2B5EF4-FFF2-40B4-BE49-F238E27FC236}">
                <a16:creationId xmlns:a16="http://schemas.microsoft.com/office/drawing/2014/main" id="{F31144FC-E421-F611-D001-BD8B0139FED1}"/>
              </a:ext>
            </a:extLst>
          </p:cNvPr>
          <p:cNvSpPr txBox="1">
            <a:spLocks/>
          </p:cNvSpPr>
          <p:nvPr/>
        </p:nvSpPr>
        <p:spPr>
          <a:xfrm>
            <a:off x="8267684" y="2128850"/>
            <a:ext cx="861000" cy="90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600"/>
              <a:buFont typeface="Bahiana"/>
              <a:buNone/>
              <a:defRPr sz="6000" b="0" i="0" u="none" strike="noStrike" cap="none">
                <a:solidFill>
                  <a:schemeClr val="dk2"/>
                </a:solidFill>
                <a:latin typeface="Bahiana"/>
                <a:ea typeface="Bahiana"/>
                <a:cs typeface="Bahiana"/>
                <a:sym typeface="Bahiana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rPr lang="en" sz="4800" dirty="0">
                <a:solidFill>
                  <a:srgbClr val="000000"/>
                </a:solidFill>
              </a:rPr>
              <a:t>03</a:t>
            </a:r>
          </a:p>
        </p:txBody>
      </p:sp>
      <p:sp>
        <p:nvSpPr>
          <p:cNvPr id="142" name="Google Shape;250;p29">
            <a:extLst>
              <a:ext uri="{FF2B5EF4-FFF2-40B4-BE49-F238E27FC236}">
                <a16:creationId xmlns:a16="http://schemas.microsoft.com/office/drawing/2014/main" id="{0F95A913-1093-8970-57E5-5B35ECB67954}"/>
              </a:ext>
            </a:extLst>
          </p:cNvPr>
          <p:cNvSpPr txBox="1">
            <a:spLocks/>
          </p:cNvSpPr>
          <p:nvPr/>
        </p:nvSpPr>
        <p:spPr>
          <a:xfrm>
            <a:off x="8275960" y="3011197"/>
            <a:ext cx="861000" cy="90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600"/>
              <a:buFont typeface="Bahiana"/>
              <a:buNone/>
              <a:defRPr sz="6000" b="0" i="0" u="none" strike="noStrike" cap="none">
                <a:solidFill>
                  <a:schemeClr val="dk2"/>
                </a:solidFill>
                <a:latin typeface="Bahiana"/>
                <a:ea typeface="Bahiana"/>
                <a:cs typeface="Bahiana"/>
                <a:sym typeface="Bahiana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rPr lang="en" sz="4800" dirty="0">
                <a:solidFill>
                  <a:srgbClr val="000000"/>
                </a:solidFill>
              </a:rPr>
              <a:t>04</a:t>
            </a:r>
          </a:p>
        </p:txBody>
      </p:sp>
      <p:sp>
        <p:nvSpPr>
          <p:cNvPr id="143" name="Google Shape;250;p29">
            <a:extLst>
              <a:ext uri="{FF2B5EF4-FFF2-40B4-BE49-F238E27FC236}">
                <a16:creationId xmlns:a16="http://schemas.microsoft.com/office/drawing/2014/main" id="{7C22CD83-B2AB-EA32-708C-BF162B522ED3}"/>
              </a:ext>
            </a:extLst>
          </p:cNvPr>
          <p:cNvSpPr txBox="1">
            <a:spLocks/>
          </p:cNvSpPr>
          <p:nvPr/>
        </p:nvSpPr>
        <p:spPr>
          <a:xfrm>
            <a:off x="8283000" y="3894509"/>
            <a:ext cx="861000" cy="90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600"/>
              <a:buFont typeface="Bahiana"/>
              <a:buNone/>
              <a:defRPr sz="6000" b="0" i="0" u="none" strike="noStrike" cap="none">
                <a:solidFill>
                  <a:schemeClr val="dk2"/>
                </a:solidFill>
                <a:latin typeface="Bahiana"/>
                <a:ea typeface="Bahiana"/>
                <a:cs typeface="Bahiana"/>
                <a:sym typeface="Bahiana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999999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rPr lang="en" sz="4800" dirty="0">
                <a:solidFill>
                  <a:srgbClr val="000000"/>
                </a:solidFill>
              </a:rPr>
              <a:t>05</a:t>
            </a:r>
          </a:p>
        </p:txBody>
      </p:sp>
      <p:pic>
        <p:nvPicPr>
          <p:cNvPr id="146" name="Picture 145">
            <a:extLst>
              <a:ext uri="{FF2B5EF4-FFF2-40B4-BE49-F238E27FC236}">
                <a16:creationId xmlns:a16="http://schemas.microsoft.com/office/drawing/2014/main" id="{1D4996E1-B727-E3A1-7E32-D295AAEDA4F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95222" y="3799368"/>
            <a:ext cx="2133600" cy="330200"/>
          </a:xfrm>
          <a:prstGeom prst="rect">
            <a:avLst/>
          </a:prstGeom>
        </p:spPr>
      </p:pic>
      <p:sp>
        <p:nvSpPr>
          <p:cNvPr id="149" name="Google Shape;249;p29">
            <a:extLst>
              <a:ext uri="{FF2B5EF4-FFF2-40B4-BE49-F238E27FC236}">
                <a16:creationId xmlns:a16="http://schemas.microsoft.com/office/drawing/2014/main" id="{8D92998B-9F48-5315-B170-5DCACC6EADA6}"/>
              </a:ext>
            </a:extLst>
          </p:cNvPr>
          <p:cNvSpPr txBox="1">
            <a:spLocks/>
          </p:cNvSpPr>
          <p:nvPr/>
        </p:nvSpPr>
        <p:spPr>
          <a:xfrm>
            <a:off x="3981693" y="3207053"/>
            <a:ext cx="4244890" cy="303795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Font typeface="Bahiana"/>
              <a:buNone/>
              <a:defRPr sz="6000" b="0" i="0" u="none" strike="noStrike" cap="none">
                <a:solidFill>
                  <a:schemeClr val="dk2"/>
                </a:solidFill>
                <a:latin typeface="Bahiana"/>
                <a:ea typeface="Bahiana"/>
                <a:cs typeface="Bahiana"/>
                <a:sym typeface="Bahian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Font typeface="Reem Kufi"/>
              <a:buNone/>
              <a:defRPr sz="4200" b="0" i="0" u="none" strike="noStrike" cap="none">
                <a:solidFill>
                  <a:srgbClr val="41294A"/>
                </a:solidFill>
                <a:latin typeface="Reem Kufi"/>
                <a:ea typeface="Reem Kufi"/>
                <a:cs typeface="Reem Kufi"/>
                <a:sym typeface="Reem Kuf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Font typeface="Reem Kufi"/>
              <a:buNone/>
              <a:defRPr sz="4200" b="0" i="0" u="none" strike="noStrike" cap="none">
                <a:solidFill>
                  <a:srgbClr val="41294A"/>
                </a:solidFill>
                <a:latin typeface="Reem Kufi"/>
                <a:ea typeface="Reem Kufi"/>
                <a:cs typeface="Reem Kufi"/>
                <a:sym typeface="Reem Kuf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Font typeface="Reem Kufi"/>
              <a:buNone/>
              <a:defRPr sz="4200" b="0" i="0" u="none" strike="noStrike" cap="none">
                <a:solidFill>
                  <a:srgbClr val="41294A"/>
                </a:solidFill>
                <a:latin typeface="Reem Kufi"/>
                <a:ea typeface="Reem Kufi"/>
                <a:cs typeface="Reem Kufi"/>
                <a:sym typeface="Reem Kuf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Font typeface="Reem Kufi"/>
              <a:buNone/>
              <a:defRPr sz="4200" b="0" i="0" u="none" strike="noStrike" cap="none">
                <a:solidFill>
                  <a:srgbClr val="41294A"/>
                </a:solidFill>
                <a:latin typeface="Reem Kufi"/>
                <a:ea typeface="Reem Kufi"/>
                <a:cs typeface="Reem Kufi"/>
                <a:sym typeface="Reem Kuf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Font typeface="Reem Kufi"/>
              <a:buNone/>
              <a:defRPr sz="4200" b="0" i="0" u="none" strike="noStrike" cap="none">
                <a:solidFill>
                  <a:srgbClr val="41294A"/>
                </a:solidFill>
                <a:latin typeface="Reem Kufi"/>
                <a:ea typeface="Reem Kufi"/>
                <a:cs typeface="Reem Kufi"/>
                <a:sym typeface="Reem Kuf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Font typeface="Reem Kufi"/>
              <a:buNone/>
              <a:defRPr sz="4200" b="0" i="0" u="none" strike="noStrike" cap="none">
                <a:solidFill>
                  <a:srgbClr val="41294A"/>
                </a:solidFill>
                <a:latin typeface="Reem Kufi"/>
                <a:ea typeface="Reem Kufi"/>
                <a:cs typeface="Reem Kufi"/>
                <a:sym typeface="Reem Kuf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Font typeface="Reem Kufi"/>
              <a:buNone/>
              <a:defRPr sz="4200" b="0" i="0" u="none" strike="noStrike" cap="none">
                <a:solidFill>
                  <a:srgbClr val="41294A"/>
                </a:solidFill>
                <a:latin typeface="Reem Kufi"/>
                <a:ea typeface="Reem Kufi"/>
                <a:cs typeface="Reem Kufi"/>
                <a:sym typeface="Reem Kuf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Font typeface="Reem Kufi"/>
              <a:buNone/>
              <a:defRPr sz="4200" b="0" i="0" u="none" strike="noStrike" cap="none">
                <a:solidFill>
                  <a:srgbClr val="41294A"/>
                </a:solidFill>
                <a:latin typeface="Reem Kufi"/>
                <a:ea typeface="Reem Kufi"/>
                <a:cs typeface="Reem Kufi"/>
                <a:sym typeface="Reem Kufi"/>
              </a:defRPr>
            </a:lvl9pPr>
          </a:lstStyle>
          <a:p>
            <a:pPr algn="r"/>
            <a:r>
              <a:rPr lang="en-GB" sz="2400" dirty="0">
                <a:solidFill>
                  <a:srgbClr val="000000"/>
                </a:solidFill>
              </a:rPr>
              <a:t>They determine what observations probe</a:t>
            </a: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213903A4-ECBA-0B34-D700-938BE1A95F97}"/>
              </a:ext>
            </a:extLst>
          </p:cNvPr>
          <p:cNvSpPr txBox="1"/>
          <p:nvPr/>
        </p:nvSpPr>
        <p:spPr>
          <a:xfrm>
            <a:off x="2311450" y="3471925"/>
            <a:ext cx="590621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>
                <a:latin typeface="Poppins" pitchFamily="2" charset="77"/>
                <a:cs typeface="Poppins" pitchFamily="2" charset="77"/>
              </a:rPr>
              <a:t>Spectra are filtered by opacity at different wavelengths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>
                <a:latin typeface="Poppins" pitchFamily="2" charset="77"/>
                <a:cs typeface="Poppins" pitchFamily="2" charset="77"/>
              </a:rPr>
              <a:t>Determine the radius of gaseous planets</a:t>
            </a:r>
          </a:p>
        </p:txBody>
      </p:sp>
      <p:sp>
        <p:nvSpPr>
          <p:cNvPr id="152" name="Google Shape;249;p29">
            <a:extLst>
              <a:ext uri="{FF2B5EF4-FFF2-40B4-BE49-F238E27FC236}">
                <a16:creationId xmlns:a16="http://schemas.microsoft.com/office/drawing/2014/main" id="{6C843027-81FD-6B2D-3C3F-C9F9272BF851}"/>
              </a:ext>
            </a:extLst>
          </p:cNvPr>
          <p:cNvSpPr txBox="1">
            <a:spLocks/>
          </p:cNvSpPr>
          <p:nvPr/>
        </p:nvSpPr>
        <p:spPr>
          <a:xfrm>
            <a:off x="3972778" y="4065885"/>
            <a:ext cx="4244890" cy="303795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Font typeface="Bahiana"/>
              <a:buNone/>
              <a:defRPr sz="6000" b="0" i="0" u="none" strike="noStrike" cap="none">
                <a:solidFill>
                  <a:schemeClr val="dk2"/>
                </a:solidFill>
                <a:latin typeface="Bahiana"/>
                <a:ea typeface="Bahiana"/>
                <a:cs typeface="Bahiana"/>
                <a:sym typeface="Bahian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Font typeface="Reem Kufi"/>
              <a:buNone/>
              <a:defRPr sz="4200" b="0" i="0" u="none" strike="noStrike" cap="none">
                <a:solidFill>
                  <a:srgbClr val="41294A"/>
                </a:solidFill>
                <a:latin typeface="Reem Kufi"/>
                <a:ea typeface="Reem Kufi"/>
                <a:cs typeface="Reem Kufi"/>
                <a:sym typeface="Reem Kuf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Font typeface="Reem Kufi"/>
              <a:buNone/>
              <a:defRPr sz="4200" b="0" i="0" u="none" strike="noStrike" cap="none">
                <a:solidFill>
                  <a:srgbClr val="41294A"/>
                </a:solidFill>
                <a:latin typeface="Reem Kufi"/>
                <a:ea typeface="Reem Kufi"/>
                <a:cs typeface="Reem Kufi"/>
                <a:sym typeface="Reem Kuf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Font typeface="Reem Kufi"/>
              <a:buNone/>
              <a:defRPr sz="4200" b="0" i="0" u="none" strike="noStrike" cap="none">
                <a:solidFill>
                  <a:srgbClr val="41294A"/>
                </a:solidFill>
                <a:latin typeface="Reem Kufi"/>
                <a:ea typeface="Reem Kufi"/>
                <a:cs typeface="Reem Kufi"/>
                <a:sym typeface="Reem Kuf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Font typeface="Reem Kufi"/>
              <a:buNone/>
              <a:defRPr sz="4200" b="0" i="0" u="none" strike="noStrike" cap="none">
                <a:solidFill>
                  <a:srgbClr val="41294A"/>
                </a:solidFill>
                <a:latin typeface="Reem Kufi"/>
                <a:ea typeface="Reem Kufi"/>
                <a:cs typeface="Reem Kufi"/>
                <a:sym typeface="Reem Kuf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Font typeface="Reem Kufi"/>
              <a:buNone/>
              <a:defRPr sz="4200" b="0" i="0" u="none" strike="noStrike" cap="none">
                <a:solidFill>
                  <a:srgbClr val="41294A"/>
                </a:solidFill>
                <a:latin typeface="Reem Kufi"/>
                <a:ea typeface="Reem Kufi"/>
                <a:cs typeface="Reem Kufi"/>
                <a:sym typeface="Reem Kuf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Font typeface="Reem Kufi"/>
              <a:buNone/>
              <a:defRPr sz="4200" b="0" i="0" u="none" strike="noStrike" cap="none">
                <a:solidFill>
                  <a:srgbClr val="41294A"/>
                </a:solidFill>
                <a:latin typeface="Reem Kufi"/>
                <a:ea typeface="Reem Kufi"/>
                <a:cs typeface="Reem Kufi"/>
                <a:sym typeface="Reem Kuf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Font typeface="Reem Kufi"/>
              <a:buNone/>
              <a:defRPr sz="4200" b="0" i="0" u="none" strike="noStrike" cap="none">
                <a:solidFill>
                  <a:srgbClr val="41294A"/>
                </a:solidFill>
                <a:latin typeface="Reem Kufi"/>
                <a:ea typeface="Reem Kufi"/>
                <a:cs typeface="Reem Kufi"/>
                <a:sym typeface="Reem Kuf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Font typeface="Reem Kufi"/>
              <a:buNone/>
              <a:defRPr sz="4200" b="0" i="0" u="none" strike="noStrike" cap="none">
                <a:solidFill>
                  <a:srgbClr val="41294A"/>
                </a:solidFill>
                <a:latin typeface="Reem Kufi"/>
                <a:ea typeface="Reem Kufi"/>
                <a:cs typeface="Reem Kufi"/>
                <a:sym typeface="Reem Kufi"/>
              </a:defRPr>
            </a:lvl9pPr>
          </a:lstStyle>
          <a:p>
            <a:pPr algn="r"/>
            <a:r>
              <a:rPr lang="en-GB" sz="2400" dirty="0">
                <a:solidFill>
                  <a:srgbClr val="000000"/>
                </a:solidFill>
              </a:rPr>
              <a:t>They Impact atmospheric dynamics</a:t>
            </a:r>
          </a:p>
        </p:txBody>
      </p:sp>
      <p:sp>
        <p:nvSpPr>
          <p:cNvPr id="153" name="TextBox 152">
            <a:extLst>
              <a:ext uri="{FF2B5EF4-FFF2-40B4-BE49-F238E27FC236}">
                <a16:creationId xmlns:a16="http://schemas.microsoft.com/office/drawing/2014/main" id="{8866EA6B-F039-B571-9219-5E98A95D6BF5}"/>
              </a:ext>
            </a:extLst>
          </p:cNvPr>
          <p:cNvSpPr txBox="1"/>
          <p:nvPr/>
        </p:nvSpPr>
        <p:spPr>
          <a:xfrm>
            <a:off x="3824954" y="4337135"/>
            <a:ext cx="43821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>
                <a:latin typeface="Poppins" pitchFamily="2" charset="77"/>
                <a:cs typeface="Poppins" pitchFamily="2" charset="77"/>
              </a:rPr>
              <a:t>Radiative timescale depends on opacity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>
                <a:latin typeface="Poppins" pitchFamily="2" charset="77"/>
                <a:cs typeface="Poppins" pitchFamily="2" charset="77"/>
              </a:rPr>
              <a:t>Affects day–night heat redistribution</a:t>
            </a:r>
          </a:p>
        </p:txBody>
      </p:sp>
      <p:sp>
        <p:nvSpPr>
          <p:cNvPr id="2" name="Google Shape;151;p27">
            <a:extLst>
              <a:ext uri="{FF2B5EF4-FFF2-40B4-BE49-F238E27FC236}">
                <a16:creationId xmlns:a16="http://schemas.microsoft.com/office/drawing/2014/main" id="{AA36CA53-A28F-7F07-6122-F120CEABEAB8}"/>
              </a:ext>
            </a:extLst>
          </p:cNvPr>
          <p:cNvSpPr txBox="1">
            <a:spLocks/>
          </p:cNvSpPr>
          <p:nvPr/>
        </p:nvSpPr>
        <p:spPr>
          <a:xfrm>
            <a:off x="171568" y="4774707"/>
            <a:ext cx="8149797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Roboto Condensed"/>
              <a:buNone/>
              <a:defRPr sz="1400" b="0" i="0" u="none" strike="noStrike" cap="none">
                <a:solidFill>
                  <a:schemeClr val="dk2"/>
                </a:solidFill>
                <a:latin typeface="Roboto Cn"/>
                <a:ea typeface="Roboto Cn"/>
                <a:cs typeface="Roboto Cn"/>
                <a:sym typeface="Roboto Condensed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Roboto Condensed"/>
              <a:buNone/>
              <a:defRPr sz="1400" b="0" i="0" u="none" strike="noStrike" cap="none">
                <a:solidFill>
                  <a:schemeClr val="dk2"/>
                </a:solidFill>
                <a:latin typeface="Roboto Cn"/>
                <a:ea typeface="Roboto Cn"/>
                <a:cs typeface="Roboto Cn"/>
                <a:sym typeface="Roboto Condensed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Roboto Condensed"/>
              <a:buNone/>
              <a:defRPr sz="1400" b="0" i="0" u="none" strike="noStrike" cap="none">
                <a:solidFill>
                  <a:schemeClr val="dk2"/>
                </a:solidFill>
                <a:latin typeface="Roboto Cn"/>
                <a:ea typeface="Roboto Cn"/>
                <a:cs typeface="Roboto Cn"/>
                <a:sym typeface="Roboto Condensed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Roboto Condensed"/>
              <a:buNone/>
              <a:defRPr sz="1400" b="0" i="0" u="none" strike="noStrike" cap="none">
                <a:solidFill>
                  <a:schemeClr val="dk2"/>
                </a:solidFill>
                <a:latin typeface="Roboto Cn"/>
                <a:ea typeface="Roboto Cn"/>
                <a:cs typeface="Roboto Cn"/>
                <a:sym typeface="Roboto Condensed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Roboto Condensed"/>
              <a:buNone/>
              <a:defRPr sz="1400" b="0" i="0" u="none" strike="noStrike" cap="none">
                <a:solidFill>
                  <a:schemeClr val="dk2"/>
                </a:solidFill>
                <a:latin typeface="Roboto Cn"/>
                <a:ea typeface="Roboto Cn"/>
                <a:cs typeface="Roboto Cn"/>
                <a:sym typeface="Roboto Condensed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Roboto Condensed"/>
              <a:buNone/>
              <a:defRPr sz="1400" b="0" i="0" u="none" strike="noStrike" cap="none">
                <a:solidFill>
                  <a:schemeClr val="dk2"/>
                </a:solidFill>
                <a:latin typeface="Roboto Cn"/>
                <a:ea typeface="Roboto Cn"/>
                <a:cs typeface="Roboto Cn"/>
                <a:sym typeface="Roboto Condensed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Roboto Condensed"/>
              <a:buNone/>
              <a:defRPr sz="1400" b="0" i="0" u="none" strike="noStrike" cap="none">
                <a:solidFill>
                  <a:schemeClr val="dk2"/>
                </a:solidFill>
                <a:latin typeface="Roboto Cn"/>
                <a:ea typeface="Roboto Cn"/>
                <a:cs typeface="Roboto Cn"/>
                <a:sym typeface="Roboto Condensed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Roboto Condensed"/>
              <a:buNone/>
              <a:defRPr sz="1400" b="0" i="0" u="none" strike="noStrike" cap="none">
                <a:solidFill>
                  <a:schemeClr val="dk2"/>
                </a:solidFill>
                <a:latin typeface="Roboto Cn"/>
                <a:ea typeface="Roboto Cn"/>
                <a:cs typeface="Roboto Cn"/>
                <a:sym typeface="Roboto Condensed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4"/>
              </a:buClr>
              <a:buSzPts val="1400"/>
              <a:buFont typeface="Roboto Condensed"/>
              <a:buNone/>
              <a:defRPr sz="1400" b="0" i="0" u="none" strike="noStrike" cap="none">
                <a:solidFill>
                  <a:schemeClr val="dk2"/>
                </a:solidFill>
                <a:latin typeface="Roboto Cn"/>
                <a:ea typeface="Roboto Cn"/>
                <a:cs typeface="Roboto Cn"/>
                <a:sym typeface="Roboto Condensed"/>
              </a:defRPr>
            </a:lvl9pPr>
          </a:lstStyle>
          <a:p>
            <a:pPr algn="r"/>
            <a:r>
              <a:rPr lang="en-GB" dirty="0">
                <a:solidFill>
                  <a:srgbClr val="000000"/>
                </a:solidFill>
                <a:latin typeface="Poppins ExtraLight" pitchFamily="2" charset="77"/>
                <a:cs typeface="Poppins ExtraLight" pitchFamily="2" charset="77"/>
              </a:rPr>
              <a:t>Yamila Miguel – Leiden Observatory | SRON</a:t>
            </a:r>
          </a:p>
        </p:txBody>
      </p:sp>
    </p:spTree>
    <p:extLst>
      <p:ext uri="{BB962C8B-B14F-4D97-AF65-F5344CB8AC3E}">
        <p14:creationId xmlns:p14="http://schemas.microsoft.com/office/powerpoint/2010/main" val="9505689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500"/>
                            </p:stCondLst>
                            <p:childTnLst>
                              <p:par>
                                <p:cTn id="6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9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2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5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40" grpId="0"/>
      <p:bldP spid="41" grpId="0"/>
      <p:bldP spid="56" grpId="0"/>
      <p:bldP spid="63" grpId="0"/>
      <p:bldP spid="68" grpId="0" uiExpand="1" build="p" bldLvl="2"/>
      <p:bldP spid="102" grpId="0"/>
      <p:bldP spid="113" grpId="0"/>
      <p:bldP spid="114" grpId="0"/>
      <p:bldP spid="131" grpId="0" animBg="1"/>
      <p:bldP spid="139" grpId="0"/>
      <p:bldP spid="140" grpId="0"/>
      <p:bldP spid="141" grpId="0"/>
      <p:bldP spid="142" grpId="0"/>
      <p:bldP spid="143" grpId="0"/>
      <p:bldP spid="149" grpId="0"/>
      <p:bldP spid="151" grpId="0"/>
      <p:bldP spid="152" grpId="0"/>
      <p:bldP spid="15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1E37FD8-2E76-7E90-30B6-A243AF0E0744}"/>
              </a:ext>
            </a:extLst>
          </p:cNvPr>
          <p:cNvSpPr/>
          <p:nvPr/>
        </p:nvSpPr>
        <p:spPr>
          <a:xfrm>
            <a:off x="1381224" y="304254"/>
            <a:ext cx="7878278" cy="1925052"/>
          </a:xfrm>
          <a:prstGeom prst="rect">
            <a:avLst/>
          </a:prstGeom>
          <a:solidFill>
            <a:srgbClr val="32173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27AA04-9EFB-09C0-0C91-CA9DA059D0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2041" y="863262"/>
            <a:ext cx="7391959" cy="1053900"/>
          </a:xfrm>
        </p:spPr>
        <p:txBody>
          <a:bodyPr/>
          <a:lstStyle/>
          <a:p>
            <a:r>
              <a:rPr lang="en" sz="4000" dirty="0">
                <a:solidFill>
                  <a:srgbClr val="F8EFCE"/>
                </a:solidFill>
              </a:rPr>
              <a:t>However, opacities depend on wavelength and RT calculations are computationally expensive. </a:t>
            </a:r>
            <a:endParaRPr lang="en-NL" sz="4000" dirty="0">
              <a:solidFill>
                <a:srgbClr val="F8EFCE"/>
              </a:solidFill>
            </a:endParaRPr>
          </a:p>
        </p:txBody>
      </p:sp>
      <p:sp>
        <p:nvSpPr>
          <p:cNvPr id="6" name="Google Shape;308;p30">
            <a:extLst>
              <a:ext uri="{FF2B5EF4-FFF2-40B4-BE49-F238E27FC236}">
                <a16:creationId xmlns:a16="http://schemas.microsoft.com/office/drawing/2014/main" id="{2FC4631E-62E0-347C-7BE8-5A9A06335C2A}"/>
              </a:ext>
            </a:extLst>
          </p:cNvPr>
          <p:cNvSpPr/>
          <p:nvPr/>
        </p:nvSpPr>
        <p:spPr>
          <a:xfrm rot="11632046">
            <a:off x="1635757" y="2007783"/>
            <a:ext cx="4677667" cy="2692819"/>
          </a:xfrm>
          <a:custGeom>
            <a:avLst/>
            <a:gdLst/>
            <a:ahLst/>
            <a:cxnLst/>
            <a:rect l="l" t="t" r="r" b="b"/>
            <a:pathLst>
              <a:path w="12642" h="13991" extrusionOk="0">
                <a:moveTo>
                  <a:pt x="5561" y="0"/>
                </a:moveTo>
                <a:cubicBezTo>
                  <a:pt x="5293" y="0"/>
                  <a:pt x="5015" y="17"/>
                  <a:pt x="4730" y="44"/>
                </a:cubicBezTo>
                <a:cubicBezTo>
                  <a:pt x="2859" y="234"/>
                  <a:pt x="1770" y="1441"/>
                  <a:pt x="1185" y="2420"/>
                </a:cubicBezTo>
                <a:cubicBezTo>
                  <a:pt x="412" y="3719"/>
                  <a:pt x="1" y="5434"/>
                  <a:pt x="38" y="7251"/>
                </a:cubicBezTo>
                <a:cubicBezTo>
                  <a:pt x="69" y="9004"/>
                  <a:pt x="509" y="10641"/>
                  <a:pt x="1276" y="11864"/>
                </a:cubicBezTo>
                <a:cubicBezTo>
                  <a:pt x="1842" y="12770"/>
                  <a:pt x="2862" y="13868"/>
                  <a:pt x="4516" y="13973"/>
                </a:cubicBezTo>
                <a:cubicBezTo>
                  <a:pt x="4683" y="13984"/>
                  <a:pt x="4849" y="13990"/>
                  <a:pt x="5008" y="13990"/>
                </a:cubicBezTo>
                <a:lnTo>
                  <a:pt x="5012" y="13990"/>
                </a:lnTo>
                <a:cubicBezTo>
                  <a:pt x="9913" y="13990"/>
                  <a:pt x="10418" y="8943"/>
                  <a:pt x="10439" y="8729"/>
                </a:cubicBezTo>
                <a:cubicBezTo>
                  <a:pt x="10459" y="8499"/>
                  <a:pt x="10614" y="8298"/>
                  <a:pt x="10838" y="8228"/>
                </a:cubicBezTo>
                <a:lnTo>
                  <a:pt x="12642" y="7638"/>
                </a:lnTo>
                <a:lnTo>
                  <a:pt x="10927" y="6878"/>
                </a:lnTo>
                <a:cubicBezTo>
                  <a:pt x="10703" y="6780"/>
                  <a:pt x="10567" y="6553"/>
                  <a:pt x="10581" y="6308"/>
                </a:cubicBezTo>
                <a:cubicBezTo>
                  <a:pt x="10584" y="6278"/>
                  <a:pt x="10757" y="3176"/>
                  <a:pt x="9035" y="1343"/>
                </a:cubicBezTo>
                <a:cubicBezTo>
                  <a:pt x="8197" y="451"/>
                  <a:pt x="7028" y="0"/>
                  <a:pt x="556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387;p32">
            <a:extLst>
              <a:ext uri="{FF2B5EF4-FFF2-40B4-BE49-F238E27FC236}">
                <a16:creationId xmlns:a16="http://schemas.microsoft.com/office/drawing/2014/main" id="{E4C8259E-AFE8-9D4A-775B-1D1DBFCED82F}"/>
              </a:ext>
            </a:extLst>
          </p:cNvPr>
          <p:cNvSpPr txBox="1">
            <a:spLocks/>
          </p:cNvSpPr>
          <p:nvPr/>
        </p:nvSpPr>
        <p:spPr>
          <a:xfrm>
            <a:off x="2620074" y="2783505"/>
            <a:ext cx="3243714" cy="13427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Bahiana"/>
              <a:buNone/>
              <a:defRPr sz="4800" b="0" i="0" u="none" strike="noStrike" cap="none">
                <a:solidFill>
                  <a:schemeClr val="accent4"/>
                </a:solidFill>
                <a:latin typeface="Bahiana"/>
                <a:ea typeface="Bahiana"/>
                <a:cs typeface="Bahiana"/>
                <a:sym typeface="Bahiana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Reem Kufi"/>
              <a:buNone/>
              <a:defRPr sz="4800" b="0" i="0" u="none" strike="noStrike" cap="none">
                <a:solidFill>
                  <a:schemeClr val="accent4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Reem Kufi"/>
              <a:buNone/>
              <a:defRPr sz="4800" b="0" i="0" u="none" strike="noStrike" cap="none">
                <a:solidFill>
                  <a:schemeClr val="accent4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Reem Kufi"/>
              <a:buNone/>
              <a:defRPr sz="4800" b="0" i="0" u="none" strike="noStrike" cap="none">
                <a:solidFill>
                  <a:schemeClr val="accent4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Reem Kufi"/>
              <a:buNone/>
              <a:defRPr sz="4800" b="0" i="0" u="none" strike="noStrike" cap="none">
                <a:solidFill>
                  <a:schemeClr val="accent4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Reem Kufi"/>
              <a:buNone/>
              <a:defRPr sz="4800" b="0" i="0" u="none" strike="noStrike" cap="none">
                <a:solidFill>
                  <a:schemeClr val="accent4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Reem Kufi"/>
              <a:buNone/>
              <a:defRPr sz="4800" b="0" i="0" u="none" strike="noStrike" cap="none">
                <a:solidFill>
                  <a:schemeClr val="accent4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Reem Kufi"/>
              <a:buNone/>
              <a:defRPr sz="4800" b="0" i="0" u="none" strike="noStrike" cap="none">
                <a:solidFill>
                  <a:schemeClr val="accent4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Reem Kufi"/>
              <a:buNone/>
              <a:defRPr sz="4800" b="0" i="0" u="none" strike="noStrike" cap="none">
                <a:solidFill>
                  <a:schemeClr val="accent4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pPr algn="ctr"/>
            <a:r>
              <a:rPr lang="en-GB" sz="4400" dirty="0">
                <a:solidFill>
                  <a:srgbClr val="000000"/>
                </a:solidFill>
              </a:rPr>
              <a:t>Use pre-tabulated opacity tables!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0347A81-5675-79CD-8592-1675748A2A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2128" y="1578932"/>
            <a:ext cx="2367013" cy="355051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E8C7B7-2B1E-CFF1-8AEC-B3A03B159846}"/>
              </a:ext>
            </a:extLst>
          </p:cNvPr>
          <p:cNvSpPr/>
          <p:nvPr/>
        </p:nvSpPr>
        <p:spPr>
          <a:xfrm>
            <a:off x="1381224" y="1578932"/>
            <a:ext cx="452391" cy="494301"/>
          </a:xfrm>
          <a:prstGeom prst="rect">
            <a:avLst/>
          </a:prstGeom>
          <a:solidFill>
            <a:srgbClr val="32173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8FFAF63-17BE-5526-0DB8-C3FA61AD3C0B}"/>
              </a:ext>
            </a:extLst>
          </p:cNvPr>
          <p:cNvSpPr/>
          <p:nvPr/>
        </p:nvSpPr>
        <p:spPr>
          <a:xfrm>
            <a:off x="1533624" y="1724982"/>
            <a:ext cx="452391" cy="494301"/>
          </a:xfrm>
          <a:prstGeom prst="rect">
            <a:avLst/>
          </a:prstGeom>
          <a:solidFill>
            <a:srgbClr val="32173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3" name="Google Shape;151;p27">
            <a:extLst>
              <a:ext uri="{FF2B5EF4-FFF2-40B4-BE49-F238E27FC236}">
                <a16:creationId xmlns:a16="http://schemas.microsoft.com/office/drawing/2014/main" id="{94994B1E-C00B-0100-A25E-DDC071D2B684}"/>
              </a:ext>
            </a:extLst>
          </p:cNvPr>
          <p:cNvSpPr txBox="1">
            <a:spLocks/>
          </p:cNvSpPr>
          <p:nvPr/>
        </p:nvSpPr>
        <p:spPr>
          <a:xfrm>
            <a:off x="171568" y="4774707"/>
            <a:ext cx="8972431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Roboto Condensed"/>
              <a:buNone/>
              <a:defRPr sz="1400" b="0" i="0" u="none" strike="noStrike" cap="none">
                <a:solidFill>
                  <a:schemeClr val="dk2"/>
                </a:solidFill>
                <a:latin typeface="Roboto Cn"/>
                <a:ea typeface="Roboto Cn"/>
                <a:cs typeface="Roboto Cn"/>
                <a:sym typeface="Roboto Condensed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Roboto Condensed"/>
              <a:buNone/>
              <a:defRPr sz="1400" b="0" i="0" u="none" strike="noStrike" cap="none">
                <a:solidFill>
                  <a:schemeClr val="dk2"/>
                </a:solidFill>
                <a:latin typeface="Roboto Cn"/>
                <a:ea typeface="Roboto Cn"/>
                <a:cs typeface="Roboto Cn"/>
                <a:sym typeface="Roboto Condensed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Roboto Condensed"/>
              <a:buNone/>
              <a:defRPr sz="1400" b="0" i="0" u="none" strike="noStrike" cap="none">
                <a:solidFill>
                  <a:schemeClr val="dk2"/>
                </a:solidFill>
                <a:latin typeface="Roboto Cn"/>
                <a:ea typeface="Roboto Cn"/>
                <a:cs typeface="Roboto Cn"/>
                <a:sym typeface="Roboto Condensed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Roboto Condensed"/>
              <a:buNone/>
              <a:defRPr sz="1400" b="0" i="0" u="none" strike="noStrike" cap="none">
                <a:solidFill>
                  <a:schemeClr val="dk2"/>
                </a:solidFill>
                <a:latin typeface="Roboto Cn"/>
                <a:ea typeface="Roboto Cn"/>
                <a:cs typeface="Roboto Cn"/>
                <a:sym typeface="Roboto Condensed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Roboto Condensed"/>
              <a:buNone/>
              <a:defRPr sz="1400" b="0" i="0" u="none" strike="noStrike" cap="none">
                <a:solidFill>
                  <a:schemeClr val="dk2"/>
                </a:solidFill>
                <a:latin typeface="Roboto Cn"/>
                <a:ea typeface="Roboto Cn"/>
                <a:cs typeface="Roboto Cn"/>
                <a:sym typeface="Roboto Condensed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Roboto Condensed"/>
              <a:buNone/>
              <a:defRPr sz="1400" b="0" i="0" u="none" strike="noStrike" cap="none">
                <a:solidFill>
                  <a:schemeClr val="dk2"/>
                </a:solidFill>
                <a:latin typeface="Roboto Cn"/>
                <a:ea typeface="Roboto Cn"/>
                <a:cs typeface="Roboto Cn"/>
                <a:sym typeface="Roboto Condensed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Roboto Condensed"/>
              <a:buNone/>
              <a:defRPr sz="1400" b="0" i="0" u="none" strike="noStrike" cap="none">
                <a:solidFill>
                  <a:schemeClr val="dk2"/>
                </a:solidFill>
                <a:latin typeface="Roboto Cn"/>
                <a:ea typeface="Roboto Cn"/>
                <a:cs typeface="Roboto Cn"/>
                <a:sym typeface="Roboto Condensed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Roboto Condensed"/>
              <a:buNone/>
              <a:defRPr sz="1400" b="0" i="0" u="none" strike="noStrike" cap="none">
                <a:solidFill>
                  <a:schemeClr val="dk2"/>
                </a:solidFill>
                <a:latin typeface="Roboto Cn"/>
                <a:ea typeface="Roboto Cn"/>
                <a:cs typeface="Roboto Cn"/>
                <a:sym typeface="Roboto Condensed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4"/>
              </a:buClr>
              <a:buSzPts val="1400"/>
              <a:buFont typeface="Roboto Condensed"/>
              <a:buNone/>
              <a:defRPr sz="1400" b="0" i="0" u="none" strike="noStrike" cap="none">
                <a:solidFill>
                  <a:schemeClr val="dk2"/>
                </a:solidFill>
                <a:latin typeface="Roboto Cn"/>
                <a:ea typeface="Roboto Cn"/>
                <a:cs typeface="Roboto Cn"/>
                <a:sym typeface="Roboto Condensed"/>
              </a:defRPr>
            </a:lvl9pPr>
          </a:lstStyle>
          <a:p>
            <a:pPr algn="r"/>
            <a:r>
              <a:rPr lang="en-GB" dirty="0">
                <a:solidFill>
                  <a:srgbClr val="000000"/>
                </a:solidFill>
                <a:latin typeface="Poppins ExtraLight" pitchFamily="2" charset="77"/>
                <a:cs typeface="Poppins ExtraLight" pitchFamily="2" charset="77"/>
              </a:rPr>
              <a:t>Yamila Miguel – Leiden Observatory | SRON</a:t>
            </a:r>
          </a:p>
        </p:txBody>
      </p:sp>
    </p:spTree>
    <p:extLst>
      <p:ext uri="{BB962C8B-B14F-4D97-AF65-F5344CB8AC3E}">
        <p14:creationId xmlns:p14="http://schemas.microsoft.com/office/powerpoint/2010/main" val="214246193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5">
          <a:extLst>
            <a:ext uri="{FF2B5EF4-FFF2-40B4-BE49-F238E27FC236}">
              <a16:creationId xmlns:a16="http://schemas.microsoft.com/office/drawing/2014/main" id="{6CE8F235-1862-D5ED-584F-802F737DEF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064FD57-FCB3-1C82-BA7A-E1F8E6FB4A7A}"/>
              </a:ext>
            </a:extLst>
          </p:cNvPr>
          <p:cNvSpPr/>
          <p:nvPr/>
        </p:nvSpPr>
        <p:spPr>
          <a:xfrm>
            <a:off x="336320" y="1618594"/>
            <a:ext cx="9070436" cy="3156114"/>
          </a:xfrm>
          <a:prstGeom prst="rect">
            <a:avLst/>
          </a:prstGeom>
          <a:solidFill>
            <a:srgbClr val="F8EFC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5757878-D9EF-1155-4951-C87EF5CEF307}"/>
              </a:ext>
            </a:extLst>
          </p:cNvPr>
          <p:cNvSpPr/>
          <p:nvPr/>
        </p:nvSpPr>
        <p:spPr>
          <a:xfrm>
            <a:off x="5097516" y="322790"/>
            <a:ext cx="4161985" cy="2084700"/>
          </a:xfrm>
          <a:prstGeom prst="rect">
            <a:avLst/>
          </a:prstGeom>
          <a:solidFill>
            <a:srgbClr val="32173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386" name="Google Shape;386;p32">
            <a:extLst>
              <a:ext uri="{FF2B5EF4-FFF2-40B4-BE49-F238E27FC236}">
                <a16:creationId xmlns:a16="http://schemas.microsoft.com/office/drawing/2014/main" id="{6517A3AC-DD0E-4C57-6175-68152F399D47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 flipH="1">
            <a:off x="719973" y="2179770"/>
            <a:ext cx="8304991" cy="226373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rgbClr val="88B3A9"/>
                </a:solidFill>
                <a:latin typeface="Bahiana" pitchFamily="2" charset="77"/>
              </a:rPr>
              <a:t>The most common ones are: </a:t>
            </a:r>
            <a:endParaRPr sz="2000" dirty="0">
              <a:solidFill>
                <a:srgbClr val="88B3A9"/>
              </a:solidFill>
              <a:latin typeface="Bahiana" pitchFamily="2" charset="77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urier New" panose="02070309020205020404" pitchFamily="49" charset="0"/>
              <a:buChar char="o"/>
            </a:pPr>
            <a:r>
              <a:rPr lang="en" sz="1200" dirty="0">
                <a:solidFill>
                  <a:schemeClr val="dk2"/>
                </a:solidFill>
                <a:latin typeface="Poppins Medium" pitchFamily="2" charset="77"/>
                <a:cs typeface="Poppins Medium" pitchFamily="2" charset="77"/>
              </a:rPr>
              <a:t>Freedman, Marley &amp; </a:t>
            </a:r>
            <a:r>
              <a:rPr lang="en" sz="1200" dirty="0" err="1">
                <a:solidFill>
                  <a:schemeClr val="dk2"/>
                </a:solidFill>
                <a:latin typeface="Poppins Medium" pitchFamily="2" charset="77"/>
                <a:cs typeface="Poppins Medium" pitchFamily="2" charset="77"/>
              </a:rPr>
              <a:t>Lodders</a:t>
            </a:r>
            <a:r>
              <a:rPr lang="en" sz="1200" dirty="0">
                <a:solidFill>
                  <a:schemeClr val="dk2"/>
                </a:solidFill>
                <a:latin typeface="Poppins Medium" pitchFamily="2" charset="77"/>
                <a:cs typeface="Poppins Medium" pitchFamily="2" charset="77"/>
              </a:rPr>
              <a:t> (2008)</a:t>
            </a:r>
            <a:endParaRPr sz="1200" dirty="0">
              <a:solidFill>
                <a:schemeClr val="dk2"/>
              </a:solidFill>
              <a:latin typeface="Poppins Medium" pitchFamily="2" charset="77"/>
              <a:cs typeface="Poppins Medium" pitchFamily="2" charset="77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urier New" panose="02070309020205020404" pitchFamily="49" charset="0"/>
              <a:buChar char="o"/>
            </a:pPr>
            <a:r>
              <a:rPr lang="en" sz="1200" dirty="0">
                <a:solidFill>
                  <a:schemeClr val="dk2"/>
                </a:solidFill>
                <a:latin typeface="Poppins Medium" pitchFamily="2" charset="77"/>
                <a:cs typeface="Poppins Medium" pitchFamily="2" charset="77"/>
              </a:rPr>
              <a:t>Freedman et al. (2014)</a:t>
            </a:r>
            <a:endParaRPr sz="1200" dirty="0">
              <a:solidFill>
                <a:schemeClr val="dk2"/>
              </a:solidFill>
              <a:latin typeface="Poppins Medium" pitchFamily="2" charset="77"/>
              <a:cs typeface="Poppins Medium" pitchFamily="2" charset="77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rgbClr val="88B3A9"/>
                </a:solidFill>
                <a:latin typeface="Bahiana" pitchFamily="2" charset="77"/>
              </a:rPr>
              <a:t>The main difference with ours is: 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Font typeface="Courier New" panose="02070309020205020404" pitchFamily="49" charset="0"/>
              <a:buChar char="o"/>
            </a:pPr>
            <a:r>
              <a:rPr lang="en-GB" sz="1200" dirty="0">
                <a:solidFill>
                  <a:schemeClr val="dk2"/>
                </a:solidFill>
                <a:latin typeface="Poppins Medium" pitchFamily="2" charset="77"/>
                <a:cs typeface="Poppins Medium" pitchFamily="2" charset="77"/>
              </a:rPr>
              <a:t>N</a:t>
            </a:r>
            <a:r>
              <a:rPr lang="en" sz="1200" dirty="0" err="1">
                <a:solidFill>
                  <a:schemeClr val="dk2"/>
                </a:solidFill>
                <a:latin typeface="Poppins Medium" pitchFamily="2" charset="77"/>
                <a:cs typeface="Poppins Medium" pitchFamily="2" charset="77"/>
              </a:rPr>
              <a:t>ew</a:t>
            </a:r>
            <a:r>
              <a:rPr lang="en" sz="1200" dirty="0">
                <a:solidFill>
                  <a:schemeClr val="dk2"/>
                </a:solidFill>
                <a:latin typeface="Poppins Medium" pitchFamily="2" charset="77"/>
                <a:cs typeface="Poppins Medium" pitchFamily="2" charset="77"/>
              </a:rPr>
              <a:t> and updated opacities from EXOMOL (Tennyson et al. 2024) and HITRAN (Gordon et al. 2022)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Font typeface="Courier New" panose="02070309020205020404" pitchFamily="49" charset="0"/>
              <a:buChar char="o"/>
            </a:pPr>
            <a:r>
              <a:rPr lang="en" sz="1200" dirty="0">
                <a:solidFill>
                  <a:schemeClr val="dk2"/>
                </a:solidFill>
                <a:latin typeface="Poppins Medium" pitchFamily="2" charset="77"/>
                <a:cs typeface="Poppins Medium" pitchFamily="2" charset="77"/>
              </a:rPr>
              <a:t>Improvements in the sodium and potassium lines (Allard et al. 2016, 2018, 2023, 2024, 2025)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Font typeface="Courier New" panose="02070309020205020404" pitchFamily="49" charset="0"/>
              <a:buChar char="o"/>
            </a:pPr>
            <a:r>
              <a:rPr lang="en" sz="1200" dirty="0">
                <a:solidFill>
                  <a:schemeClr val="dk2"/>
                </a:solidFill>
                <a:latin typeface="Poppins Medium" pitchFamily="2" charset="77"/>
                <a:cs typeface="Poppins Medium" pitchFamily="2" charset="77"/>
              </a:rPr>
              <a:t>Extended the parameter space (P from 300 to 10000 bars, T from 4000 to 6000 K) 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Font typeface="Courier New" panose="02070309020205020404" pitchFamily="49" charset="0"/>
              <a:buChar char="o"/>
            </a:pPr>
            <a:r>
              <a:rPr lang="en" sz="1200" dirty="0">
                <a:solidFill>
                  <a:schemeClr val="dk2"/>
                </a:solidFill>
                <a:latin typeface="Poppins" pitchFamily="2" charset="77"/>
                <a:cs typeface="Poppins" pitchFamily="2" charset="77"/>
              </a:rPr>
              <a:t>Inclusion of condensate opacities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bg2"/>
              </a:buClr>
            </a:pPr>
            <a:endParaRPr lang="en" sz="1200" b="1" dirty="0">
              <a:solidFill>
                <a:schemeClr val="dk2"/>
              </a:solidFill>
              <a:latin typeface="Poppins" pitchFamily="2" charset="77"/>
              <a:cs typeface="Poppins" pitchFamily="2" charset="77"/>
            </a:endParaRPr>
          </a:p>
          <a:p>
            <a:pPr marL="0" lvl="0" indent="0"/>
            <a:r>
              <a:rPr lang="en" sz="2000" dirty="0">
                <a:solidFill>
                  <a:srgbClr val="88B3A9"/>
                </a:solidFill>
                <a:latin typeface="Bahiana" pitchFamily="2" charset="77"/>
              </a:rPr>
              <a:t>OTHER TABLES</a:t>
            </a:r>
          </a:p>
          <a:p>
            <a:pPr marL="285750" lvl="0" indent="-285750">
              <a:buClr>
                <a:schemeClr val="bg2"/>
              </a:buClr>
              <a:buFont typeface="Courier New" panose="02070309020205020404" pitchFamily="49" charset="0"/>
              <a:buChar char="o"/>
            </a:pPr>
            <a:r>
              <a:rPr lang="en-GB" sz="1200" dirty="0" err="1">
                <a:solidFill>
                  <a:schemeClr val="dk2"/>
                </a:solidFill>
                <a:latin typeface="Poppins" pitchFamily="2" charset="77"/>
                <a:cs typeface="Poppins" pitchFamily="2" charset="77"/>
              </a:rPr>
              <a:t>Malygin</a:t>
            </a:r>
            <a:r>
              <a:rPr lang="en-GB" sz="1200" dirty="0">
                <a:solidFill>
                  <a:schemeClr val="dk2"/>
                </a:solidFill>
                <a:latin typeface="Poppins" pitchFamily="2" charset="77"/>
                <a:cs typeface="Poppins" pitchFamily="2" charset="77"/>
              </a:rPr>
              <a:t> et al. (2014)</a:t>
            </a:r>
            <a:endParaRPr lang="en" sz="1200" dirty="0">
              <a:solidFill>
                <a:schemeClr val="dk2"/>
              </a:solidFill>
              <a:latin typeface="Poppins" pitchFamily="2" charset="77"/>
              <a:cs typeface="Poppins" pitchFamily="2" charset="77"/>
            </a:endParaRPr>
          </a:p>
          <a:p>
            <a:pPr marL="285750" lvl="0" indent="-285750">
              <a:buClr>
                <a:schemeClr val="bg2"/>
              </a:buClr>
              <a:buFont typeface="Courier New" panose="02070309020205020404" pitchFamily="49" charset="0"/>
              <a:buChar char="o"/>
            </a:pPr>
            <a:r>
              <a:rPr lang="en" sz="1200" dirty="0">
                <a:solidFill>
                  <a:schemeClr val="dk2"/>
                </a:solidFill>
                <a:latin typeface="Poppins" pitchFamily="2" charset="77"/>
                <a:cs typeface="Poppins" pitchFamily="2" charset="77"/>
              </a:rPr>
              <a:t>Marigo et al (2024)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Font typeface="Courier New" panose="02070309020205020404" pitchFamily="49" charset="0"/>
              <a:buChar char="o"/>
            </a:pPr>
            <a:endParaRPr sz="1200" b="1" dirty="0">
              <a:solidFill>
                <a:schemeClr val="dk2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387" name="Google Shape;387;p32">
            <a:extLst>
              <a:ext uri="{FF2B5EF4-FFF2-40B4-BE49-F238E27FC236}">
                <a16:creationId xmlns:a16="http://schemas.microsoft.com/office/drawing/2014/main" id="{AB729F5E-3328-75A9-8087-1E3093C20E0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312150" y="508470"/>
            <a:ext cx="3111900" cy="167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Previous work</a:t>
            </a:r>
            <a:endParaRPr dirty="0"/>
          </a:p>
        </p:txBody>
      </p:sp>
      <p:sp>
        <p:nvSpPr>
          <p:cNvPr id="3" name="Google Shape;151;p27">
            <a:extLst>
              <a:ext uri="{FF2B5EF4-FFF2-40B4-BE49-F238E27FC236}">
                <a16:creationId xmlns:a16="http://schemas.microsoft.com/office/drawing/2014/main" id="{6D68D76E-65C4-FD55-63FE-37670825AF1A}"/>
              </a:ext>
            </a:extLst>
          </p:cNvPr>
          <p:cNvSpPr txBox="1">
            <a:spLocks/>
          </p:cNvSpPr>
          <p:nvPr/>
        </p:nvSpPr>
        <p:spPr>
          <a:xfrm>
            <a:off x="171568" y="4774707"/>
            <a:ext cx="8853397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Roboto Condensed"/>
              <a:buNone/>
              <a:defRPr sz="1400" b="0" i="0" u="none" strike="noStrike" cap="none">
                <a:solidFill>
                  <a:schemeClr val="dk2"/>
                </a:solidFill>
                <a:latin typeface="Roboto Cn"/>
                <a:ea typeface="Roboto Cn"/>
                <a:cs typeface="Roboto Cn"/>
                <a:sym typeface="Roboto Condensed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Roboto Condensed"/>
              <a:buNone/>
              <a:defRPr sz="1400" b="0" i="0" u="none" strike="noStrike" cap="none">
                <a:solidFill>
                  <a:schemeClr val="dk2"/>
                </a:solidFill>
                <a:latin typeface="Roboto Cn"/>
                <a:ea typeface="Roboto Cn"/>
                <a:cs typeface="Roboto Cn"/>
                <a:sym typeface="Roboto Condensed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Roboto Condensed"/>
              <a:buNone/>
              <a:defRPr sz="1400" b="0" i="0" u="none" strike="noStrike" cap="none">
                <a:solidFill>
                  <a:schemeClr val="dk2"/>
                </a:solidFill>
                <a:latin typeface="Roboto Cn"/>
                <a:ea typeface="Roboto Cn"/>
                <a:cs typeface="Roboto Cn"/>
                <a:sym typeface="Roboto Condensed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Roboto Condensed"/>
              <a:buNone/>
              <a:defRPr sz="1400" b="0" i="0" u="none" strike="noStrike" cap="none">
                <a:solidFill>
                  <a:schemeClr val="dk2"/>
                </a:solidFill>
                <a:latin typeface="Roboto Cn"/>
                <a:ea typeface="Roboto Cn"/>
                <a:cs typeface="Roboto Cn"/>
                <a:sym typeface="Roboto Condensed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Roboto Condensed"/>
              <a:buNone/>
              <a:defRPr sz="1400" b="0" i="0" u="none" strike="noStrike" cap="none">
                <a:solidFill>
                  <a:schemeClr val="dk2"/>
                </a:solidFill>
                <a:latin typeface="Roboto Cn"/>
                <a:ea typeface="Roboto Cn"/>
                <a:cs typeface="Roboto Cn"/>
                <a:sym typeface="Roboto Condensed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Roboto Condensed"/>
              <a:buNone/>
              <a:defRPr sz="1400" b="0" i="0" u="none" strike="noStrike" cap="none">
                <a:solidFill>
                  <a:schemeClr val="dk2"/>
                </a:solidFill>
                <a:latin typeface="Roboto Cn"/>
                <a:ea typeface="Roboto Cn"/>
                <a:cs typeface="Roboto Cn"/>
                <a:sym typeface="Roboto Condensed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Roboto Condensed"/>
              <a:buNone/>
              <a:defRPr sz="1400" b="0" i="0" u="none" strike="noStrike" cap="none">
                <a:solidFill>
                  <a:schemeClr val="dk2"/>
                </a:solidFill>
                <a:latin typeface="Roboto Cn"/>
                <a:ea typeface="Roboto Cn"/>
                <a:cs typeface="Roboto Cn"/>
                <a:sym typeface="Roboto Condensed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Roboto Condensed"/>
              <a:buNone/>
              <a:defRPr sz="1400" b="0" i="0" u="none" strike="noStrike" cap="none">
                <a:solidFill>
                  <a:schemeClr val="dk2"/>
                </a:solidFill>
                <a:latin typeface="Roboto Cn"/>
                <a:ea typeface="Roboto Cn"/>
                <a:cs typeface="Roboto Cn"/>
                <a:sym typeface="Roboto Condensed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4"/>
              </a:buClr>
              <a:buSzPts val="1400"/>
              <a:buFont typeface="Roboto Condensed"/>
              <a:buNone/>
              <a:defRPr sz="1400" b="0" i="0" u="none" strike="noStrike" cap="none">
                <a:solidFill>
                  <a:schemeClr val="dk2"/>
                </a:solidFill>
                <a:latin typeface="Roboto Cn"/>
                <a:ea typeface="Roboto Cn"/>
                <a:cs typeface="Roboto Cn"/>
                <a:sym typeface="Roboto Condensed"/>
              </a:defRPr>
            </a:lvl9pPr>
          </a:lstStyle>
          <a:p>
            <a:pPr algn="r"/>
            <a:r>
              <a:rPr lang="en-GB" dirty="0">
                <a:solidFill>
                  <a:srgbClr val="000000"/>
                </a:solidFill>
                <a:latin typeface="Poppins ExtraLight" pitchFamily="2" charset="77"/>
                <a:cs typeface="Poppins ExtraLight" pitchFamily="2" charset="77"/>
              </a:rPr>
              <a:t>Yamila Miguel – Leiden Observatory | SRON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AF451C-2EFE-3AC2-2F52-55CBD26892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38106">
            <a:off x="7209694" y="1091721"/>
            <a:ext cx="2593507" cy="2009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4145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8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8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8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8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8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8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8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8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8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8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8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8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8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8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6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Google Shape;713;p40"/>
          <p:cNvSpPr txBox="1">
            <a:spLocks noGrp="1"/>
          </p:cNvSpPr>
          <p:nvPr>
            <p:ph type="ctrTitle"/>
          </p:nvPr>
        </p:nvSpPr>
        <p:spPr>
          <a:xfrm>
            <a:off x="741725" y="359450"/>
            <a:ext cx="76824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Methods: Chemistry calculations</a:t>
            </a:r>
            <a:endParaRPr dirty="0"/>
          </a:p>
        </p:txBody>
      </p:sp>
      <p:cxnSp>
        <p:nvCxnSpPr>
          <p:cNvPr id="740" name="Google Shape;740;p40"/>
          <p:cNvCxnSpPr>
            <a:cxnSpLocks/>
          </p:cNvCxnSpPr>
          <p:nvPr/>
        </p:nvCxnSpPr>
        <p:spPr>
          <a:xfrm rot="10800000" flipV="1">
            <a:off x="649208" y="2637693"/>
            <a:ext cx="8494793" cy="902381"/>
          </a:xfrm>
          <a:prstGeom prst="bentConnector3">
            <a:avLst>
              <a:gd name="adj1" fmla="val 99801"/>
            </a:avLst>
          </a:prstGeom>
          <a:noFill/>
          <a:ln w="19050" cap="flat" cmpd="sng">
            <a:solidFill>
              <a:schemeClr val="dk2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741" name="Google Shape;741;p40"/>
          <p:cNvSpPr txBox="1"/>
          <p:nvPr/>
        </p:nvSpPr>
        <p:spPr>
          <a:xfrm flipH="1">
            <a:off x="4149800" y="2890322"/>
            <a:ext cx="2548740" cy="115666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0000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" b="1" dirty="0">
                <a:solidFill>
                  <a:srgbClr val="DB5B5D"/>
                </a:solidFill>
                <a:latin typeface="Poppins" pitchFamily="2" charset="77"/>
                <a:ea typeface="Roboto Cn"/>
                <a:cs typeface="Poppins" pitchFamily="2" charset="77"/>
                <a:sym typeface="Roboto Condensed"/>
              </a:rPr>
              <a:t>CHEMISTRY CALCULATIONS</a:t>
            </a:r>
          </a:p>
          <a:p>
            <a:pPr marL="285750" lvl="0" indent="-285750" rtl="0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GB" sz="1200" dirty="0">
                <a:solidFill>
                  <a:schemeClr val="dk2"/>
                </a:solidFill>
                <a:latin typeface="Poppins Medium" pitchFamily="2" charset="77"/>
                <a:ea typeface="Roboto Cn"/>
                <a:cs typeface="Poppins Medium" pitchFamily="2" charset="77"/>
                <a:sym typeface="Roboto Condensed"/>
              </a:rPr>
              <a:t>C</a:t>
            </a:r>
            <a:r>
              <a:rPr lang="en" sz="1200" dirty="0" err="1">
                <a:solidFill>
                  <a:schemeClr val="dk2"/>
                </a:solidFill>
                <a:latin typeface="Poppins Medium" pitchFamily="2" charset="77"/>
                <a:ea typeface="Roboto Cn"/>
                <a:cs typeface="Poppins Medium" pitchFamily="2" charset="77"/>
                <a:sym typeface="Roboto Condensed"/>
              </a:rPr>
              <a:t>hemical</a:t>
            </a:r>
            <a:r>
              <a:rPr lang="en" sz="1200" dirty="0">
                <a:solidFill>
                  <a:schemeClr val="dk2"/>
                </a:solidFill>
                <a:latin typeface="Poppins Medium" pitchFamily="2" charset="77"/>
                <a:ea typeface="Roboto Cn"/>
                <a:cs typeface="Poppins Medium" pitchFamily="2" charset="77"/>
                <a:sym typeface="Roboto Condensed"/>
              </a:rPr>
              <a:t> equilibrium</a:t>
            </a:r>
          </a:p>
          <a:p>
            <a:pPr marL="285750" lvl="0" indent="-285750" rtl="0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" sz="1200" dirty="0">
                <a:solidFill>
                  <a:schemeClr val="dk2"/>
                </a:solidFill>
                <a:latin typeface="Poppins Medium" pitchFamily="2" charset="77"/>
                <a:ea typeface="Roboto Cn"/>
                <a:cs typeface="Poppins Medium" pitchFamily="2" charset="77"/>
                <a:sym typeface="Roboto Condensed"/>
              </a:rPr>
              <a:t>Condensates with rainout approximation</a:t>
            </a:r>
          </a:p>
        </p:txBody>
      </p:sp>
      <p:sp>
        <p:nvSpPr>
          <p:cNvPr id="742" name="Google Shape;742;p40"/>
          <p:cNvSpPr txBox="1"/>
          <p:nvPr/>
        </p:nvSpPr>
        <p:spPr>
          <a:xfrm flipH="1">
            <a:off x="4785932" y="1911900"/>
            <a:ext cx="1278300" cy="5052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198000" rIns="91425" bIns="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400" dirty="0">
                <a:solidFill>
                  <a:schemeClr val="dk2"/>
                </a:solidFill>
                <a:latin typeface="Bahiana"/>
                <a:ea typeface="Bahiana"/>
                <a:cs typeface="Bahiana"/>
                <a:sym typeface="Bahiana"/>
              </a:rPr>
              <a:t> step 02</a:t>
            </a:r>
            <a:endParaRPr sz="2400" dirty="0">
              <a:solidFill>
                <a:schemeClr val="dk2"/>
              </a:solidFill>
              <a:latin typeface="Bahiana"/>
              <a:ea typeface="Bahiana"/>
              <a:cs typeface="Bahiana"/>
              <a:sym typeface="Bahiana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43" name="Google Shape;743;p40"/>
              <p:cNvSpPr txBox="1"/>
              <p:nvPr/>
            </p:nvSpPr>
            <p:spPr>
              <a:xfrm flipH="1">
                <a:off x="1310612" y="2822684"/>
                <a:ext cx="2592543" cy="1875968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0000" rIns="91425" bIns="91425" anchor="ctr" anchorCtr="0">
                <a:spAutoFit/>
              </a:bodyPr>
              <a:lstStyle/>
              <a:p>
                <a:pPr lvl="1" algn="ctr"/>
                <a:r>
                  <a:rPr lang="en" b="1" dirty="0">
                    <a:solidFill>
                      <a:srgbClr val="88B3A9"/>
                    </a:solidFill>
                    <a:latin typeface="Poppins" pitchFamily="2" charset="77"/>
                    <a:ea typeface="Roboto Cn"/>
                    <a:cs typeface="Poppins" pitchFamily="2" charset="77"/>
                    <a:sym typeface="Roboto Condensed"/>
                  </a:rPr>
                  <a:t>DEFINE THE GRID </a:t>
                </a:r>
              </a:p>
              <a:p>
                <a:pPr marL="285750" lvl="1" indent="-285750">
                  <a:buFont typeface="Courier New" panose="02070309020205020404" pitchFamily="49" charset="0"/>
                  <a:buChar char="o"/>
                </a:pPr>
                <a:r>
                  <a:rPr lang="en" sz="1200" dirty="0">
                    <a:solidFill>
                      <a:schemeClr val="dk2"/>
                    </a:solidFill>
                    <a:latin typeface="Poppins Medium" pitchFamily="2" charset="77"/>
                    <a:ea typeface="Roboto Cn"/>
                    <a:cs typeface="Poppins Medium" pitchFamily="2" charset="77"/>
                    <a:sym typeface="Roboto Condensed"/>
                  </a:rPr>
                  <a:t>100 &lt; T &lt; 6000K</a:t>
                </a:r>
              </a:p>
              <a:p>
                <a:pPr marL="285750" lvl="1" indent="-285750">
                  <a:buFont typeface="Courier New" panose="02070309020205020404" pitchFamily="49" charset="0"/>
                  <a:buChar char="o"/>
                </a:pPr>
                <a:r>
                  <a:rPr lang="en" sz="1200" dirty="0">
                    <a:solidFill>
                      <a:schemeClr val="dk2"/>
                    </a:solidFill>
                    <a:latin typeface="Poppins Medium" pitchFamily="2" charset="77"/>
                    <a:ea typeface="Roboto Cn"/>
                    <a:cs typeface="Poppins Medium" pitchFamily="2" charset="77"/>
                    <a:sym typeface="Roboto Condensed"/>
                  </a:rPr>
                  <a:t>1e-6 &lt; P &lt; 1e5 bars</a:t>
                </a:r>
              </a:p>
              <a:p>
                <a:pPr marL="285750" lvl="1" indent="-285750">
                  <a:buFont typeface="Courier New" panose="02070309020205020404" pitchFamily="49" charset="0"/>
                  <a:buChar char="o"/>
                </a:pPr>
                <a:r>
                  <a:rPr lang="en" sz="1200" dirty="0">
                    <a:solidFill>
                      <a:schemeClr val="dk2"/>
                    </a:solidFill>
                    <a:latin typeface="Poppins Medium" pitchFamily="2" charset="77"/>
                    <a:ea typeface="Roboto Cn"/>
                    <a:cs typeface="Poppins Medium" pitchFamily="2" charset="77"/>
                    <a:sym typeface="Roboto Condensed"/>
                  </a:rPr>
                  <a:t>0.1 &lt;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200" b="0" i="0" smtClean="0">
                        <a:solidFill>
                          <a:schemeClr val="dk2"/>
                        </a:solidFill>
                        <a:latin typeface="Cambria Math" panose="02040503050406030204" pitchFamily="18" charset="0"/>
                        <a:ea typeface="Roboto Cn"/>
                        <a:cs typeface="Roboto Cn"/>
                        <a:sym typeface="Roboto Condensed"/>
                      </a:rPr>
                      <m:t>λ</m:t>
                    </m:r>
                    <m:r>
                      <a:rPr lang="en-US" sz="1200" b="0" i="0" smtClean="0">
                        <a:solidFill>
                          <a:schemeClr val="dk2"/>
                        </a:solidFill>
                        <a:latin typeface="Cambria Math" panose="02040503050406030204" pitchFamily="18" charset="0"/>
                        <a:ea typeface="Roboto Cn"/>
                        <a:cs typeface="Roboto Cn"/>
                        <a:sym typeface="Roboto Condensed"/>
                      </a:rPr>
                      <m:t> </m:t>
                    </m:r>
                  </m:oMath>
                </a14:m>
                <a:r>
                  <a:rPr lang="en" sz="1200" dirty="0">
                    <a:solidFill>
                      <a:schemeClr val="dk2"/>
                    </a:solidFill>
                    <a:latin typeface="Poppins Medium" pitchFamily="2" charset="77"/>
                    <a:ea typeface="Roboto Cn"/>
                    <a:cs typeface="Poppins Medium" pitchFamily="2" charset="77"/>
                    <a:sym typeface="Roboto Condensed"/>
                  </a:rPr>
                  <a:t>&lt; 500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200" b="0" i="0" smtClean="0">
                        <a:solidFill>
                          <a:schemeClr val="dk2"/>
                        </a:solidFill>
                        <a:latin typeface="Cambria Math" panose="02040503050406030204" pitchFamily="18" charset="0"/>
                        <a:ea typeface="Roboto Cn"/>
                        <a:cs typeface="Roboto Cn"/>
                        <a:sym typeface="Roboto Condensed"/>
                      </a:rPr>
                      <m:t>μ</m:t>
                    </m:r>
                  </m:oMath>
                </a14:m>
                <a:r>
                  <a:rPr lang="en" sz="1200" dirty="0">
                    <a:solidFill>
                      <a:schemeClr val="dk2"/>
                    </a:solidFill>
                    <a:latin typeface="Poppins Medium" pitchFamily="2" charset="77"/>
                    <a:ea typeface="Roboto Cn"/>
                    <a:cs typeface="Poppins Medium" pitchFamily="2" charset="77"/>
                    <a:sym typeface="Roboto Condensed"/>
                  </a:rPr>
                  <a:t>m</a:t>
                </a:r>
              </a:p>
              <a:p>
                <a:pPr marL="285750" lvl="1" indent="-285750">
                  <a:buFont typeface="Courier New" panose="02070309020205020404" pitchFamily="49" charset="0"/>
                  <a:buChar char="o"/>
                </a:pPr>
                <a:r>
                  <a:rPr lang="en-GB" sz="1200" dirty="0">
                    <a:solidFill>
                      <a:schemeClr val="dk2"/>
                    </a:solidFill>
                    <a:latin typeface="Poppins Medium" pitchFamily="2" charset="77"/>
                    <a:ea typeface="Roboto Cn"/>
                    <a:cs typeface="Poppins Medium" pitchFamily="2" charset="77"/>
                    <a:sym typeface="Roboto Condensed"/>
                  </a:rPr>
                  <a:t>[M/H] = −0.5 , −0.3 , 0 , +0.3, +0.5, +0.7, +1.0, +1.5, +1.7</a:t>
                </a:r>
              </a:p>
              <a:p>
                <a:pPr marL="285750" lvl="1" indent="-285750">
                  <a:buFont typeface="Courier New" panose="02070309020205020404" pitchFamily="49" charset="0"/>
                  <a:buChar char="o"/>
                </a:pPr>
                <a:r>
                  <a:rPr lang="en-GB" sz="1200" dirty="0">
                    <a:solidFill>
                      <a:schemeClr val="dk2"/>
                    </a:solidFill>
                    <a:latin typeface="Poppins Medium" pitchFamily="2" charset="77"/>
                    <a:ea typeface="Roboto Cn"/>
                    <a:cs typeface="Poppins Medium" pitchFamily="2" charset="77"/>
                    <a:sym typeface="Roboto Condensed"/>
                  </a:rPr>
                  <a:t>Particle sizes: </a:t>
                </a:r>
                <a:r>
                  <a:rPr lang="en-GB" sz="1200" dirty="0">
                    <a:latin typeface="Poppins Medium" pitchFamily="2" charset="77"/>
                    <a:cs typeface="Poppins Medium" pitchFamily="2" charset="77"/>
                  </a:rPr>
                  <a:t>0.01, 0.05, 0.1, 0.5, 1, 2, 5, 10, and 50</a:t>
                </a:r>
                <a:r>
                  <a:rPr lang="el-GR" sz="1200" dirty="0">
                    <a:cs typeface="Poppins Medium" pitchFamily="2" charset="77"/>
                  </a:rPr>
                  <a:t>μ</a:t>
                </a:r>
                <a:r>
                  <a:rPr lang="en-GB" sz="1200" dirty="0">
                    <a:latin typeface="Poppins Medium" pitchFamily="2" charset="77"/>
                    <a:cs typeface="Poppins Medium" pitchFamily="2" charset="77"/>
                  </a:rPr>
                  <a:t>m </a:t>
                </a:r>
              </a:p>
              <a:p>
                <a:pPr marL="285750" lvl="1" indent="-285750">
                  <a:buFont typeface="Courier New" panose="02070309020205020404" pitchFamily="49" charset="0"/>
                  <a:buChar char="o"/>
                </a:pPr>
                <a:endParaRPr lang="en" sz="1200" dirty="0">
                  <a:solidFill>
                    <a:schemeClr val="dk2"/>
                  </a:solidFill>
                  <a:latin typeface="Poppins Medium" pitchFamily="2" charset="77"/>
                  <a:ea typeface="Roboto Cn"/>
                  <a:cs typeface="Poppins Medium" pitchFamily="2" charset="77"/>
                  <a:sym typeface="Roboto Condensed"/>
                </a:endParaRPr>
              </a:p>
            </p:txBody>
          </p:sp>
        </mc:Choice>
        <mc:Fallback xmlns="">
          <p:sp>
            <p:nvSpPr>
              <p:cNvPr id="743" name="Google Shape;743;p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1310612" y="2822684"/>
                <a:ext cx="2592543" cy="1875968"/>
              </a:xfrm>
              <a:prstGeom prst="rect">
                <a:avLst/>
              </a:prstGeom>
              <a:blipFill>
                <a:blip r:embed="rId3"/>
                <a:stretch>
                  <a:fillRect r="-97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44" name="Google Shape;744;p40"/>
          <p:cNvSpPr txBox="1"/>
          <p:nvPr/>
        </p:nvSpPr>
        <p:spPr>
          <a:xfrm flipH="1">
            <a:off x="1967734" y="1911900"/>
            <a:ext cx="1278300" cy="5052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198000" rIns="91425" bIns="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400" dirty="0">
                <a:solidFill>
                  <a:schemeClr val="dk2"/>
                </a:solidFill>
                <a:latin typeface="Bahiana"/>
                <a:ea typeface="Bahiana"/>
                <a:cs typeface="Bahiana"/>
                <a:sym typeface="Bahiana"/>
              </a:rPr>
              <a:t> step 01</a:t>
            </a:r>
            <a:endParaRPr sz="2400" dirty="0">
              <a:solidFill>
                <a:schemeClr val="dk2"/>
              </a:solidFill>
              <a:latin typeface="Bahiana"/>
              <a:ea typeface="Bahiana"/>
              <a:cs typeface="Bahiana"/>
              <a:sym typeface="Bahiana"/>
            </a:endParaRPr>
          </a:p>
        </p:txBody>
      </p:sp>
      <p:cxnSp>
        <p:nvCxnSpPr>
          <p:cNvPr id="745" name="Google Shape;745;p40"/>
          <p:cNvCxnSpPr>
            <a:cxnSpLocks/>
            <a:stCxn id="744" idx="2"/>
            <a:endCxn id="743" idx="0"/>
          </p:cNvCxnSpPr>
          <p:nvPr/>
        </p:nvCxnSpPr>
        <p:spPr>
          <a:xfrm flipH="1">
            <a:off x="2606883" y="2417100"/>
            <a:ext cx="1" cy="405584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746" name="Google Shape;746;p40"/>
          <p:cNvCxnSpPr>
            <a:cxnSpLocks/>
            <a:stCxn id="742" idx="2"/>
            <a:endCxn id="741" idx="0"/>
          </p:cNvCxnSpPr>
          <p:nvPr/>
        </p:nvCxnSpPr>
        <p:spPr>
          <a:xfrm flipH="1">
            <a:off x="5424170" y="2417100"/>
            <a:ext cx="912" cy="473222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57" name="Rectangle 1">
            <a:extLst>
              <a:ext uri="{FF2B5EF4-FFF2-40B4-BE49-F238E27FC236}">
                <a16:creationId xmlns:a16="http://schemas.microsoft.com/office/drawing/2014/main" id="{86F4384D-FC8D-1107-0888-F89BA8196E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NL"/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D83EA33E-4F46-067F-1981-7DCB6DC471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4173" y="1461225"/>
            <a:ext cx="2179036" cy="1468170"/>
          </a:xfrm>
          <a:prstGeom prst="rect">
            <a:avLst/>
          </a:prstGeom>
          <a:solidFill>
            <a:srgbClr val="F8EFCE"/>
          </a:solidFill>
        </p:spPr>
      </p:pic>
      <p:pic>
        <p:nvPicPr>
          <p:cNvPr id="705" name="Picture 704">
            <a:extLst>
              <a:ext uri="{FF2B5EF4-FFF2-40B4-BE49-F238E27FC236}">
                <a16:creationId xmlns:a16="http://schemas.microsoft.com/office/drawing/2014/main" id="{C9B0075F-8EBB-451F-70C7-8253ABF559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41459" y="3055722"/>
            <a:ext cx="2182436" cy="1498174"/>
          </a:xfrm>
          <a:prstGeom prst="rect">
            <a:avLst/>
          </a:prstGeom>
          <a:solidFill>
            <a:srgbClr val="F8EFCE"/>
          </a:solidFill>
        </p:spPr>
      </p:pic>
      <p:sp>
        <p:nvSpPr>
          <p:cNvPr id="708" name="TextBox 707">
            <a:extLst>
              <a:ext uri="{FF2B5EF4-FFF2-40B4-BE49-F238E27FC236}">
                <a16:creationId xmlns:a16="http://schemas.microsoft.com/office/drawing/2014/main" id="{7221E993-A06D-AD40-2220-700A853D852A}"/>
              </a:ext>
            </a:extLst>
          </p:cNvPr>
          <p:cNvSpPr txBox="1"/>
          <p:nvPr/>
        </p:nvSpPr>
        <p:spPr>
          <a:xfrm>
            <a:off x="476641" y="863266"/>
            <a:ext cx="1994457" cy="246221"/>
          </a:xfrm>
          <a:prstGeom prst="rect">
            <a:avLst/>
          </a:prstGeom>
          <a:solidFill>
            <a:srgbClr val="32173C"/>
          </a:solidFill>
        </p:spPr>
        <p:txBody>
          <a:bodyPr wrap="none" rtlCol="0">
            <a:spAutoFit/>
          </a:bodyPr>
          <a:lstStyle/>
          <a:p>
            <a:r>
              <a:rPr lang="en-NL" sz="1000" dirty="0">
                <a:solidFill>
                  <a:srgbClr val="F8EFCE"/>
                </a:solidFill>
                <a:latin typeface="Poppins Medium" pitchFamily="2" charset="77"/>
                <a:cs typeface="Poppins Medium" pitchFamily="2" charset="77"/>
              </a:rPr>
              <a:t>SIEBENALER &amp; MIGUEL (2026)</a:t>
            </a:r>
          </a:p>
        </p:txBody>
      </p:sp>
      <p:pic>
        <p:nvPicPr>
          <p:cNvPr id="754" name="Graphic 753" descr="Laptop outline">
            <a:extLst>
              <a:ext uri="{FF2B5EF4-FFF2-40B4-BE49-F238E27FC236}">
                <a16:creationId xmlns:a16="http://schemas.microsoft.com/office/drawing/2014/main" id="{FFFC7112-18A7-6E50-E01F-4E8663F0D2F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92008" y="3365834"/>
            <a:ext cx="914400" cy="914400"/>
          </a:xfrm>
          <a:prstGeom prst="rect">
            <a:avLst/>
          </a:prstGeom>
        </p:spPr>
      </p:pic>
      <p:sp>
        <p:nvSpPr>
          <p:cNvPr id="755" name="Google Shape;151;p27">
            <a:extLst>
              <a:ext uri="{FF2B5EF4-FFF2-40B4-BE49-F238E27FC236}">
                <a16:creationId xmlns:a16="http://schemas.microsoft.com/office/drawing/2014/main" id="{B6EECC67-B269-B861-C7B7-CCEBDCC34097}"/>
              </a:ext>
            </a:extLst>
          </p:cNvPr>
          <p:cNvSpPr txBox="1">
            <a:spLocks/>
          </p:cNvSpPr>
          <p:nvPr/>
        </p:nvSpPr>
        <p:spPr>
          <a:xfrm>
            <a:off x="171569" y="4774707"/>
            <a:ext cx="6362278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Roboto Condensed"/>
              <a:buNone/>
              <a:defRPr sz="1400" b="0" i="0" u="none" strike="noStrike" cap="none">
                <a:solidFill>
                  <a:schemeClr val="dk2"/>
                </a:solidFill>
                <a:latin typeface="Roboto Cn"/>
                <a:ea typeface="Roboto Cn"/>
                <a:cs typeface="Roboto Cn"/>
                <a:sym typeface="Roboto Condensed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Roboto Condensed"/>
              <a:buNone/>
              <a:defRPr sz="1400" b="0" i="0" u="none" strike="noStrike" cap="none">
                <a:solidFill>
                  <a:schemeClr val="dk2"/>
                </a:solidFill>
                <a:latin typeface="Roboto Cn"/>
                <a:ea typeface="Roboto Cn"/>
                <a:cs typeface="Roboto Cn"/>
                <a:sym typeface="Roboto Condensed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Roboto Condensed"/>
              <a:buNone/>
              <a:defRPr sz="1400" b="0" i="0" u="none" strike="noStrike" cap="none">
                <a:solidFill>
                  <a:schemeClr val="dk2"/>
                </a:solidFill>
                <a:latin typeface="Roboto Cn"/>
                <a:ea typeface="Roboto Cn"/>
                <a:cs typeface="Roboto Cn"/>
                <a:sym typeface="Roboto Condensed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Roboto Condensed"/>
              <a:buNone/>
              <a:defRPr sz="1400" b="0" i="0" u="none" strike="noStrike" cap="none">
                <a:solidFill>
                  <a:schemeClr val="dk2"/>
                </a:solidFill>
                <a:latin typeface="Roboto Cn"/>
                <a:ea typeface="Roboto Cn"/>
                <a:cs typeface="Roboto Cn"/>
                <a:sym typeface="Roboto Condensed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Roboto Condensed"/>
              <a:buNone/>
              <a:defRPr sz="1400" b="0" i="0" u="none" strike="noStrike" cap="none">
                <a:solidFill>
                  <a:schemeClr val="dk2"/>
                </a:solidFill>
                <a:latin typeface="Roboto Cn"/>
                <a:ea typeface="Roboto Cn"/>
                <a:cs typeface="Roboto Cn"/>
                <a:sym typeface="Roboto Condensed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Roboto Condensed"/>
              <a:buNone/>
              <a:defRPr sz="1400" b="0" i="0" u="none" strike="noStrike" cap="none">
                <a:solidFill>
                  <a:schemeClr val="dk2"/>
                </a:solidFill>
                <a:latin typeface="Roboto Cn"/>
                <a:ea typeface="Roboto Cn"/>
                <a:cs typeface="Roboto Cn"/>
                <a:sym typeface="Roboto Condensed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Roboto Condensed"/>
              <a:buNone/>
              <a:defRPr sz="1400" b="0" i="0" u="none" strike="noStrike" cap="none">
                <a:solidFill>
                  <a:schemeClr val="dk2"/>
                </a:solidFill>
                <a:latin typeface="Roboto Cn"/>
                <a:ea typeface="Roboto Cn"/>
                <a:cs typeface="Roboto Cn"/>
                <a:sym typeface="Roboto Condensed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Roboto Condensed"/>
              <a:buNone/>
              <a:defRPr sz="1400" b="0" i="0" u="none" strike="noStrike" cap="none">
                <a:solidFill>
                  <a:schemeClr val="dk2"/>
                </a:solidFill>
                <a:latin typeface="Roboto Cn"/>
                <a:ea typeface="Roboto Cn"/>
                <a:cs typeface="Roboto Cn"/>
                <a:sym typeface="Roboto Condensed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4"/>
              </a:buClr>
              <a:buSzPts val="1400"/>
              <a:buFont typeface="Roboto Condensed"/>
              <a:buNone/>
              <a:defRPr sz="1400" b="0" i="0" u="none" strike="noStrike" cap="none">
                <a:solidFill>
                  <a:schemeClr val="dk2"/>
                </a:solidFill>
                <a:latin typeface="Roboto Cn"/>
                <a:ea typeface="Roboto Cn"/>
                <a:cs typeface="Roboto Cn"/>
                <a:sym typeface="Roboto Condensed"/>
              </a:defRPr>
            </a:lvl9pPr>
          </a:lstStyle>
          <a:p>
            <a:pPr algn="l"/>
            <a:r>
              <a:rPr lang="en-GB" dirty="0">
                <a:solidFill>
                  <a:srgbClr val="000000"/>
                </a:solidFill>
                <a:latin typeface="Poppins ExtraLight" pitchFamily="2" charset="77"/>
                <a:cs typeface="Poppins ExtraLight" pitchFamily="2" charset="77"/>
              </a:rPr>
              <a:t>Yamila Miguel – Leiden Observatory | SRON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7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74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7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7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7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7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7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7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74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7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500"/>
                                        <p:tgtEl>
                                          <p:spTgt spid="7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500"/>
                                        <p:tgtEl>
                                          <p:spTgt spid="7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" dur="500"/>
                                        <p:tgtEl>
                                          <p:spTgt spid="7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1" grpId="0" uiExpand="1" build="p" bldLvl="2" animBg="1"/>
      <p:bldP spid="742" grpId="0" animBg="1"/>
      <p:bldP spid="743" grpId="0" uiExpand="1" build="p" bldLvl="2" animBg="1"/>
      <p:bldP spid="744" grpId="0" animBg="1"/>
      <p:bldP spid="70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0">
          <a:extLst>
            <a:ext uri="{FF2B5EF4-FFF2-40B4-BE49-F238E27FC236}">
              <a16:creationId xmlns:a16="http://schemas.microsoft.com/office/drawing/2014/main" id="{73520FD3-E5C0-6F12-889F-D8D71CF735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5" name="Google Shape;151;p27">
            <a:extLst>
              <a:ext uri="{FF2B5EF4-FFF2-40B4-BE49-F238E27FC236}">
                <a16:creationId xmlns:a16="http://schemas.microsoft.com/office/drawing/2014/main" id="{7C300864-31BC-8B15-8F16-FAE4C4BF66B8}"/>
              </a:ext>
            </a:extLst>
          </p:cNvPr>
          <p:cNvSpPr txBox="1">
            <a:spLocks/>
          </p:cNvSpPr>
          <p:nvPr/>
        </p:nvSpPr>
        <p:spPr>
          <a:xfrm>
            <a:off x="171569" y="4774707"/>
            <a:ext cx="6362278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Roboto Condensed"/>
              <a:buNone/>
              <a:defRPr sz="1400" b="0" i="0" u="none" strike="noStrike" cap="none">
                <a:solidFill>
                  <a:schemeClr val="dk2"/>
                </a:solidFill>
                <a:latin typeface="Roboto Cn"/>
                <a:ea typeface="Roboto Cn"/>
                <a:cs typeface="Roboto Cn"/>
                <a:sym typeface="Roboto Condensed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Roboto Condensed"/>
              <a:buNone/>
              <a:defRPr sz="1400" b="0" i="0" u="none" strike="noStrike" cap="none">
                <a:solidFill>
                  <a:schemeClr val="dk2"/>
                </a:solidFill>
                <a:latin typeface="Roboto Cn"/>
                <a:ea typeface="Roboto Cn"/>
                <a:cs typeface="Roboto Cn"/>
                <a:sym typeface="Roboto Condensed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Roboto Condensed"/>
              <a:buNone/>
              <a:defRPr sz="1400" b="0" i="0" u="none" strike="noStrike" cap="none">
                <a:solidFill>
                  <a:schemeClr val="dk2"/>
                </a:solidFill>
                <a:latin typeface="Roboto Cn"/>
                <a:ea typeface="Roboto Cn"/>
                <a:cs typeface="Roboto Cn"/>
                <a:sym typeface="Roboto Condensed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Roboto Condensed"/>
              <a:buNone/>
              <a:defRPr sz="1400" b="0" i="0" u="none" strike="noStrike" cap="none">
                <a:solidFill>
                  <a:schemeClr val="dk2"/>
                </a:solidFill>
                <a:latin typeface="Roboto Cn"/>
                <a:ea typeface="Roboto Cn"/>
                <a:cs typeface="Roboto Cn"/>
                <a:sym typeface="Roboto Condensed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Roboto Condensed"/>
              <a:buNone/>
              <a:defRPr sz="1400" b="0" i="0" u="none" strike="noStrike" cap="none">
                <a:solidFill>
                  <a:schemeClr val="dk2"/>
                </a:solidFill>
                <a:latin typeface="Roboto Cn"/>
                <a:ea typeface="Roboto Cn"/>
                <a:cs typeface="Roboto Cn"/>
                <a:sym typeface="Roboto Condensed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Roboto Condensed"/>
              <a:buNone/>
              <a:defRPr sz="1400" b="0" i="0" u="none" strike="noStrike" cap="none">
                <a:solidFill>
                  <a:schemeClr val="dk2"/>
                </a:solidFill>
                <a:latin typeface="Roboto Cn"/>
                <a:ea typeface="Roboto Cn"/>
                <a:cs typeface="Roboto Cn"/>
                <a:sym typeface="Roboto Condensed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Roboto Condensed"/>
              <a:buNone/>
              <a:defRPr sz="1400" b="0" i="0" u="none" strike="noStrike" cap="none">
                <a:solidFill>
                  <a:schemeClr val="dk2"/>
                </a:solidFill>
                <a:latin typeface="Roboto Cn"/>
                <a:ea typeface="Roboto Cn"/>
                <a:cs typeface="Roboto Cn"/>
                <a:sym typeface="Roboto Condensed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Roboto Condensed"/>
              <a:buNone/>
              <a:defRPr sz="1400" b="0" i="0" u="none" strike="noStrike" cap="none">
                <a:solidFill>
                  <a:schemeClr val="dk2"/>
                </a:solidFill>
                <a:latin typeface="Roboto Cn"/>
                <a:ea typeface="Roboto Cn"/>
                <a:cs typeface="Roboto Cn"/>
                <a:sym typeface="Roboto Condensed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4"/>
              </a:buClr>
              <a:buSzPts val="1400"/>
              <a:buFont typeface="Roboto Condensed"/>
              <a:buNone/>
              <a:defRPr sz="1400" b="0" i="0" u="none" strike="noStrike" cap="none">
                <a:solidFill>
                  <a:schemeClr val="dk2"/>
                </a:solidFill>
                <a:latin typeface="Roboto Cn"/>
                <a:ea typeface="Roboto Cn"/>
                <a:cs typeface="Roboto Cn"/>
                <a:sym typeface="Roboto Condensed"/>
              </a:defRPr>
            </a:lvl9pPr>
          </a:lstStyle>
          <a:p>
            <a:pPr algn="l"/>
            <a:r>
              <a:rPr lang="en-GB" dirty="0">
                <a:solidFill>
                  <a:srgbClr val="000000"/>
                </a:solidFill>
                <a:latin typeface="Poppins ExtraLight" pitchFamily="2" charset="77"/>
                <a:cs typeface="Poppins ExtraLight" pitchFamily="2" charset="77"/>
              </a:rPr>
              <a:t>Yamila Miguel – Leiden Observatory | SRON</a:t>
            </a:r>
          </a:p>
        </p:txBody>
      </p:sp>
      <p:sp>
        <p:nvSpPr>
          <p:cNvPr id="751" name="Google Shape;751;p41">
            <a:extLst>
              <a:ext uri="{FF2B5EF4-FFF2-40B4-BE49-F238E27FC236}">
                <a16:creationId xmlns:a16="http://schemas.microsoft.com/office/drawing/2014/main" id="{85E65D38-3DD6-0B7C-4CBB-6061BE388A4C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741725" y="359450"/>
            <a:ext cx="76824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Methods: opacities</a:t>
            </a:r>
            <a:endParaRPr dirty="0"/>
          </a:p>
        </p:txBody>
      </p:sp>
      <p:sp>
        <p:nvSpPr>
          <p:cNvPr id="755" name="Google Shape;755;p41">
            <a:extLst>
              <a:ext uri="{FF2B5EF4-FFF2-40B4-BE49-F238E27FC236}">
                <a16:creationId xmlns:a16="http://schemas.microsoft.com/office/drawing/2014/main" id="{8EB0A943-AE5B-C659-E368-26C781ECDC8D}"/>
              </a:ext>
            </a:extLst>
          </p:cNvPr>
          <p:cNvSpPr txBox="1"/>
          <p:nvPr/>
        </p:nvSpPr>
        <p:spPr>
          <a:xfrm flipH="1">
            <a:off x="187708" y="2984361"/>
            <a:ext cx="2711905" cy="15607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0000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b="1" dirty="0">
                <a:solidFill>
                  <a:srgbClr val="88B3A9"/>
                </a:solidFill>
                <a:latin typeface="Poppins" pitchFamily="2" charset="77"/>
                <a:ea typeface="Roboto Cn"/>
                <a:cs typeface="Poppins" pitchFamily="2" charset="77"/>
                <a:sym typeface="Roboto Condensed"/>
              </a:rPr>
              <a:t>OPACITY CALCULATIONS</a:t>
            </a:r>
          </a:p>
          <a:p>
            <a:pPr marL="285750" lvl="0" indent="-285750" rtl="0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GB" sz="1200" dirty="0">
                <a:solidFill>
                  <a:schemeClr val="dk2"/>
                </a:solidFill>
                <a:latin typeface="Poppins Medium" pitchFamily="2" charset="77"/>
                <a:ea typeface="Roboto Cn"/>
                <a:cs typeface="Poppins Medium" pitchFamily="2" charset="77"/>
                <a:sym typeface="Roboto Condensed"/>
              </a:rPr>
              <a:t>Absorption cross section of atoms (11), molecules (34), condensates (26) and CIA (8), ff and bf interactions (11)</a:t>
            </a:r>
          </a:p>
          <a:p>
            <a:pPr marL="285750" lvl="0" indent="-285750" rtl="0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GB" sz="1200" dirty="0">
                <a:solidFill>
                  <a:schemeClr val="dk2"/>
                </a:solidFill>
                <a:latin typeface="Poppins Medium" pitchFamily="2" charset="77"/>
                <a:ea typeface="Roboto Cn"/>
                <a:cs typeface="Poppins Medium" pitchFamily="2" charset="77"/>
                <a:sym typeface="Roboto Condensed"/>
              </a:rPr>
              <a:t>Scattering cross sections</a:t>
            </a:r>
          </a:p>
        </p:txBody>
      </p:sp>
      <p:sp>
        <p:nvSpPr>
          <p:cNvPr id="756" name="Google Shape;756;p41">
            <a:extLst>
              <a:ext uri="{FF2B5EF4-FFF2-40B4-BE49-F238E27FC236}">
                <a16:creationId xmlns:a16="http://schemas.microsoft.com/office/drawing/2014/main" id="{00DCC00B-21C6-8440-B573-BD313DB4E4CD}"/>
              </a:ext>
            </a:extLst>
          </p:cNvPr>
          <p:cNvSpPr txBox="1"/>
          <p:nvPr/>
        </p:nvSpPr>
        <p:spPr>
          <a:xfrm flipH="1">
            <a:off x="904511" y="1911900"/>
            <a:ext cx="1278300" cy="5052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198000" rIns="91425" bIns="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400" dirty="0">
                <a:solidFill>
                  <a:schemeClr val="dk2"/>
                </a:solidFill>
                <a:latin typeface="Bahiana"/>
                <a:ea typeface="Bahiana"/>
                <a:cs typeface="Bahiana"/>
                <a:sym typeface="Bahiana"/>
              </a:rPr>
              <a:t> step 03</a:t>
            </a:r>
            <a:endParaRPr sz="2400" dirty="0">
              <a:solidFill>
                <a:schemeClr val="dk2"/>
              </a:solidFill>
              <a:latin typeface="Bahiana"/>
              <a:ea typeface="Bahiana"/>
              <a:cs typeface="Bahiana"/>
              <a:sym typeface="Bahiana"/>
            </a:endParaRPr>
          </a:p>
        </p:txBody>
      </p:sp>
      <p:cxnSp>
        <p:nvCxnSpPr>
          <p:cNvPr id="1051" name="Google Shape;1051;p41">
            <a:extLst>
              <a:ext uri="{FF2B5EF4-FFF2-40B4-BE49-F238E27FC236}">
                <a16:creationId xmlns:a16="http://schemas.microsoft.com/office/drawing/2014/main" id="{5C5E003F-3BFF-1265-8DA8-CD6B9E71A124}"/>
              </a:ext>
            </a:extLst>
          </p:cNvPr>
          <p:cNvCxnSpPr>
            <a:cxnSpLocks/>
            <a:stCxn id="756" idx="2"/>
            <a:endCxn id="755" idx="0"/>
          </p:cNvCxnSpPr>
          <p:nvPr/>
        </p:nvCxnSpPr>
        <p:spPr>
          <a:xfrm flipH="1">
            <a:off x="1543660" y="2417100"/>
            <a:ext cx="1" cy="567261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13" name="Google Shape;740;p40">
            <a:extLst>
              <a:ext uri="{FF2B5EF4-FFF2-40B4-BE49-F238E27FC236}">
                <a16:creationId xmlns:a16="http://schemas.microsoft.com/office/drawing/2014/main" id="{3331EB36-3B9C-99B5-523C-4753418AC672}"/>
              </a:ext>
            </a:extLst>
          </p:cNvPr>
          <p:cNvCxnSpPr>
            <a:cxnSpLocks/>
          </p:cNvCxnSpPr>
          <p:nvPr/>
        </p:nvCxnSpPr>
        <p:spPr>
          <a:xfrm flipH="1">
            <a:off x="0" y="2637692"/>
            <a:ext cx="9144002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ot"/>
            <a:round/>
            <a:headEnd type="none" w="med" len="med"/>
            <a:tailEnd type="none" w="med" len="med"/>
          </a:ln>
        </p:spPr>
      </p:cxn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C4F56B3-6262-9F53-2734-0243F9D2C822}"/>
              </a:ext>
            </a:extLst>
          </p:cNvPr>
          <p:cNvGrpSpPr/>
          <p:nvPr/>
        </p:nvGrpSpPr>
        <p:grpSpPr>
          <a:xfrm>
            <a:off x="2222984" y="237672"/>
            <a:ext cx="3724281" cy="2696501"/>
            <a:chOff x="3100276" y="1097725"/>
            <a:chExt cx="3724281" cy="2696501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1566B20-6FE8-8680-5DC9-C7F3E5FB80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00276" y="1097725"/>
              <a:ext cx="3724281" cy="2696501"/>
            </a:xfrm>
            <a:prstGeom prst="rect">
              <a:avLst/>
            </a:prstGeom>
            <a:solidFill>
              <a:srgbClr val="F8EFCE"/>
            </a:solidFill>
          </p:spPr>
        </p:pic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D33749BD-8F17-71DF-91B1-3F61E94BEA9A}"/>
                </a:ext>
              </a:extLst>
            </p:cNvPr>
            <p:cNvSpPr/>
            <p:nvPr/>
          </p:nvSpPr>
          <p:spPr>
            <a:xfrm>
              <a:off x="4419600" y="1668722"/>
              <a:ext cx="2275489" cy="1762906"/>
            </a:xfrm>
            <a:custGeom>
              <a:avLst/>
              <a:gdLst>
                <a:gd name="csX0" fmla="*/ 0 w 2270235"/>
                <a:gd name="csY0" fmla="*/ 1760880 h 1760880"/>
                <a:gd name="csX1" fmla="*/ 867104 w 2270235"/>
                <a:gd name="csY1" fmla="*/ 5652 h 1760880"/>
                <a:gd name="csX2" fmla="*/ 2270235 w 2270235"/>
                <a:gd name="csY2" fmla="*/ 1161790 h 1760880"/>
                <a:gd name="csX3" fmla="*/ 2270235 w 2270235"/>
                <a:gd name="csY3" fmla="*/ 1161790 h 1760880"/>
                <a:gd name="csX0" fmla="*/ 0 w 2270235"/>
                <a:gd name="csY0" fmla="*/ 1725111 h 1725111"/>
                <a:gd name="csX1" fmla="*/ 867104 w 2270235"/>
                <a:gd name="csY1" fmla="*/ 5811 h 1725111"/>
                <a:gd name="csX2" fmla="*/ 2270235 w 2270235"/>
                <a:gd name="csY2" fmla="*/ 1126021 h 1725111"/>
                <a:gd name="csX3" fmla="*/ 2270235 w 2270235"/>
                <a:gd name="csY3" fmla="*/ 1126021 h 1725111"/>
                <a:gd name="csX0" fmla="*/ 0 w 2270235"/>
                <a:gd name="csY0" fmla="*/ 1721085 h 1721085"/>
                <a:gd name="csX1" fmla="*/ 867104 w 2270235"/>
                <a:gd name="csY1" fmla="*/ 1785 h 1721085"/>
                <a:gd name="csX2" fmla="*/ 2270235 w 2270235"/>
                <a:gd name="csY2" fmla="*/ 1121995 h 1721085"/>
                <a:gd name="csX3" fmla="*/ 2270235 w 2270235"/>
                <a:gd name="csY3" fmla="*/ 1121995 h 1721085"/>
                <a:gd name="csX0" fmla="*/ 0 w 2270235"/>
                <a:gd name="csY0" fmla="*/ 1721797 h 1721797"/>
                <a:gd name="csX1" fmla="*/ 867104 w 2270235"/>
                <a:gd name="csY1" fmla="*/ 2497 h 1721797"/>
                <a:gd name="csX2" fmla="*/ 2270235 w 2270235"/>
                <a:gd name="csY2" fmla="*/ 1122707 h 1721797"/>
                <a:gd name="csX3" fmla="*/ 2270235 w 2270235"/>
                <a:gd name="csY3" fmla="*/ 1122707 h 1721797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</a:cxnLst>
              <a:rect l="l" t="t" r="r" b="b"/>
              <a:pathLst>
                <a:path w="2270235" h="1721797">
                  <a:moveTo>
                    <a:pt x="0" y="1721797"/>
                  </a:moveTo>
                  <a:cubicBezTo>
                    <a:pt x="244365" y="894107"/>
                    <a:pt x="420572" y="66416"/>
                    <a:pt x="867104" y="2497"/>
                  </a:cubicBezTo>
                  <a:cubicBezTo>
                    <a:pt x="1313636" y="-61422"/>
                    <a:pt x="2270235" y="1122707"/>
                    <a:pt x="2270235" y="1122707"/>
                  </a:cubicBezTo>
                  <a:lnTo>
                    <a:pt x="2270235" y="1122707"/>
                  </a:lnTo>
                </a:path>
              </a:pathLst>
            </a:custGeom>
            <a:noFill/>
            <a:ln w="31750">
              <a:solidFill>
                <a:srgbClr val="DB5B5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3F9CAC96-5C55-FD0E-719C-7CFAA8F3257B}"/>
                    </a:ext>
                  </a:extLst>
                </p:cNvPr>
                <p:cNvSpPr txBox="1"/>
                <p:nvPr/>
              </p:nvSpPr>
              <p:spPr>
                <a:xfrm>
                  <a:off x="4771696" y="1361628"/>
                  <a:ext cx="899605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NL" dirty="0">
                      <a:solidFill>
                        <a:srgbClr val="DB5B5D"/>
                      </a:solidFill>
                    </a:rPr>
                    <a:t>B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1" baseline="-25000" smtClean="0">
                          <a:solidFill>
                            <a:srgbClr val="DB5B5D"/>
                          </a:solidFill>
                          <a:latin typeface="Cambria Math" panose="02040503050406030204" pitchFamily="18" charset="0"/>
                        </a:rPr>
                        <m:t>λ</m:t>
                      </m:r>
                    </m:oMath>
                  </a14:m>
                  <a:r>
                    <a:rPr lang="en-NL" dirty="0">
                      <a:solidFill>
                        <a:srgbClr val="DB5B5D"/>
                      </a:solidFill>
                    </a:rPr>
                    <a:t>(600K)</a:t>
                  </a:r>
                </a:p>
              </p:txBody>
            </p:sp>
          </mc:Choice>
          <mc:Fallback xmlns="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3F9CAC96-5C55-FD0E-719C-7CFAA8F3257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71696" y="1361628"/>
                  <a:ext cx="899605" cy="307777"/>
                </a:xfrm>
                <a:prstGeom prst="rect">
                  <a:avLst/>
                </a:prstGeom>
                <a:blipFill>
                  <a:blip r:embed="rId4"/>
                  <a:stretch>
                    <a:fillRect l="-1389" t="-4000" r="-1389" b="-20000"/>
                  </a:stretch>
                </a:blipFill>
              </p:spPr>
              <p:txBody>
                <a:bodyPr/>
                <a:lstStyle/>
                <a:p>
                  <a:r>
                    <a:rPr lang="en-NL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35BD624-56C8-219A-1DD2-B576B1C85CEC}"/>
              </a:ext>
            </a:extLst>
          </p:cNvPr>
          <p:cNvGrpSpPr/>
          <p:nvPr/>
        </p:nvGrpSpPr>
        <p:grpSpPr>
          <a:xfrm>
            <a:off x="5173920" y="1037626"/>
            <a:ext cx="3747863" cy="2696495"/>
            <a:chOff x="5090944" y="2264680"/>
            <a:chExt cx="3747863" cy="2696495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089D65DC-42EC-829B-0435-82F47F3A3FD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090944" y="2264680"/>
              <a:ext cx="3747863" cy="2696495"/>
            </a:xfrm>
            <a:prstGeom prst="rect">
              <a:avLst/>
            </a:prstGeom>
            <a:solidFill>
              <a:srgbClr val="F8EFCE"/>
            </a:solidFill>
          </p:spPr>
        </p:pic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71D33D26-C723-2BF8-FB3D-A1D316B949FE}"/>
                </a:ext>
              </a:extLst>
            </p:cNvPr>
            <p:cNvSpPr/>
            <p:nvPr/>
          </p:nvSpPr>
          <p:spPr>
            <a:xfrm>
              <a:off x="5775436" y="2835677"/>
              <a:ext cx="2790496" cy="1764367"/>
            </a:xfrm>
            <a:custGeom>
              <a:avLst/>
              <a:gdLst>
                <a:gd name="csX0" fmla="*/ 0 w 2270235"/>
                <a:gd name="csY0" fmla="*/ 1760880 h 1760880"/>
                <a:gd name="csX1" fmla="*/ 867104 w 2270235"/>
                <a:gd name="csY1" fmla="*/ 5652 h 1760880"/>
                <a:gd name="csX2" fmla="*/ 2270235 w 2270235"/>
                <a:gd name="csY2" fmla="*/ 1161790 h 1760880"/>
                <a:gd name="csX3" fmla="*/ 2270235 w 2270235"/>
                <a:gd name="csY3" fmla="*/ 1161790 h 1760880"/>
                <a:gd name="csX0" fmla="*/ 0 w 2270235"/>
                <a:gd name="csY0" fmla="*/ 1725111 h 1725111"/>
                <a:gd name="csX1" fmla="*/ 867104 w 2270235"/>
                <a:gd name="csY1" fmla="*/ 5811 h 1725111"/>
                <a:gd name="csX2" fmla="*/ 2270235 w 2270235"/>
                <a:gd name="csY2" fmla="*/ 1126021 h 1725111"/>
                <a:gd name="csX3" fmla="*/ 2270235 w 2270235"/>
                <a:gd name="csY3" fmla="*/ 1126021 h 1725111"/>
                <a:gd name="csX0" fmla="*/ 0 w 2270235"/>
                <a:gd name="csY0" fmla="*/ 1721085 h 1721085"/>
                <a:gd name="csX1" fmla="*/ 867104 w 2270235"/>
                <a:gd name="csY1" fmla="*/ 1785 h 1721085"/>
                <a:gd name="csX2" fmla="*/ 2270235 w 2270235"/>
                <a:gd name="csY2" fmla="*/ 1121995 h 1721085"/>
                <a:gd name="csX3" fmla="*/ 2270235 w 2270235"/>
                <a:gd name="csY3" fmla="*/ 1121995 h 1721085"/>
                <a:gd name="csX0" fmla="*/ 0 w 2270235"/>
                <a:gd name="csY0" fmla="*/ 1721797 h 1721797"/>
                <a:gd name="csX1" fmla="*/ 867104 w 2270235"/>
                <a:gd name="csY1" fmla="*/ 2497 h 1721797"/>
                <a:gd name="csX2" fmla="*/ 2270235 w 2270235"/>
                <a:gd name="csY2" fmla="*/ 1122707 h 1721797"/>
                <a:gd name="csX3" fmla="*/ 2270235 w 2270235"/>
                <a:gd name="csY3" fmla="*/ 1122707 h 1721797"/>
                <a:gd name="csX0" fmla="*/ 0 w 2784053"/>
                <a:gd name="csY0" fmla="*/ 1721797 h 1723224"/>
                <a:gd name="csX1" fmla="*/ 867104 w 2784053"/>
                <a:gd name="csY1" fmla="*/ 2497 h 1723224"/>
                <a:gd name="csX2" fmla="*/ 2270235 w 2784053"/>
                <a:gd name="csY2" fmla="*/ 1122707 h 1723224"/>
                <a:gd name="csX3" fmla="*/ 2784053 w 2784053"/>
                <a:gd name="csY3" fmla="*/ 1723224 h 1723224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</a:cxnLst>
              <a:rect l="l" t="t" r="r" b="b"/>
              <a:pathLst>
                <a:path w="2784053" h="1723224">
                  <a:moveTo>
                    <a:pt x="0" y="1721797"/>
                  </a:moveTo>
                  <a:cubicBezTo>
                    <a:pt x="244365" y="894107"/>
                    <a:pt x="420572" y="66416"/>
                    <a:pt x="867104" y="2497"/>
                  </a:cubicBezTo>
                  <a:cubicBezTo>
                    <a:pt x="1313636" y="-61422"/>
                    <a:pt x="2270235" y="1122707"/>
                    <a:pt x="2270235" y="1122707"/>
                  </a:cubicBezTo>
                  <a:lnTo>
                    <a:pt x="2784053" y="1723224"/>
                  </a:lnTo>
                </a:path>
              </a:pathLst>
            </a:custGeom>
            <a:noFill/>
            <a:ln w="31750">
              <a:solidFill>
                <a:srgbClr val="DB5B5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347BAD6D-7F44-AE2C-729F-524783F7292C}"/>
                    </a:ext>
                  </a:extLst>
                </p:cNvPr>
                <p:cNvSpPr txBox="1"/>
                <p:nvPr/>
              </p:nvSpPr>
              <p:spPr>
                <a:xfrm>
                  <a:off x="6247943" y="2521299"/>
                  <a:ext cx="998991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NL" dirty="0">
                      <a:solidFill>
                        <a:srgbClr val="DB5B5D"/>
                      </a:solidFill>
                    </a:rPr>
                    <a:t>B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1" baseline="-25000" smtClean="0">
                          <a:solidFill>
                            <a:srgbClr val="DB5B5D"/>
                          </a:solidFill>
                          <a:latin typeface="Cambria Math" panose="02040503050406030204" pitchFamily="18" charset="0"/>
                        </a:rPr>
                        <m:t>λ</m:t>
                      </m:r>
                    </m:oMath>
                  </a14:m>
                  <a:r>
                    <a:rPr lang="en-NL" dirty="0">
                      <a:solidFill>
                        <a:srgbClr val="DB5B5D"/>
                      </a:solidFill>
                    </a:rPr>
                    <a:t>(1600K)</a:t>
                  </a:r>
                </a:p>
              </p:txBody>
            </p:sp>
          </mc:Choice>
          <mc:Fallback xmlns="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347BAD6D-7F44-AE2C-729F-524783F7292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47943" y="2521299"/>
                  <a:ext cx="998991" cy="307777"/>
                </a:xfrm>
                <a:prstGeom prst="rect">
                  <a:avLst/>
                </a:prstGeom>
                <a:blipFill>
                  <a:blip r:embed="rId6"/>
                  <a:stretch>
                    <a:fillRect l="-2532" t="-3846" r="-1266" b="-19231"/>
                  </a:stretch>
                </a:blipFill>
              </p:spPr>
              <p:txBody>
                <a:bodyPr/>
                <a:lstStyle/>
                <a:p>
                  <a:r>
                    <a:rPr lang="en-NL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81618B95-18F2-1F1B-3B24-CE65701D5478}"/>
              </a:ext>
            </a:extLst>
          </p:cNvPr>
          <p:cNvGrpSpPr/>
          <p:nvPr/>
        </p:nvGrpSpPr>
        <p:grpSpPr>
          <a:xfrm>
            <a:off x="3167888" y="2310817"/>
            <a:ext cx="3753128" cy="2696495"/>
            <a:chOff x="1130131" y="2235505"/>
            <a:chExt cx="3753128" cy="2696495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8BB6502B-24CC-FA30-D1A3-3AB29FAA1DA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30131" y="2235505"/>
              <a:ext cx="3753128" cy="2696495"/>
            </a:xfrm>
            <a:prstGeom prst="rect">
              <a:avLst/>
            </a:prstGeom>
            <a:solidFill>
              <a:srgbClr val="F8EFCE"/>
            </a:solidFill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96534FD3-73CB-D78F-7FCD-7048067BD12D}"/>
                    </a:ext>
                  </a:extLst>
                </p:cNvPr>
                <p:cNvSpPr txBox="1"/>
                <p:nvPr/>
              </p:nvSpPr>
              <p:spPr>
                <a:xfrm>
                  <a:off x="2156178" y="2464018"/>
                  <a:ext cx="998991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NL" dirty="0">
                      <a:solidFill>
                        <a:srgbClr val="DB5B5D"/>
                      </a:solidFill>
                    </a:rPr>
                    <a:t>B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1" baseline="-25000" smtClean="0">
                          <a:solidFill>
                            <a:srgbClr val="DB5B5D"/>
                          </a:solidFill>
                          <a:latin typeface="Cambria Math" panose="02040503050406030204" pitchFamily="18" charset="0"/>
                        </a:rPr>
                        <m:t>λ</m:t>
                      </m:r>
                    </m:oMath>
                  </a14:m>
                  <a:r>
                    <a:rPr lang="en-NL" dirty="0">
                      <a:solidFill>
                        <a:srgbClr val="DB5B5D"/>
                      </a:solidFill>
                    </a:rPr>
                    <a:t>(2800K)</a:t>
                  </a:r>
                </a:p>
              </p:txBody>
            </p:sp>
          </mc:Choice>
          <mc:Fallback xmlns="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96534FD3-73CB-D78F-7FCD-7048067BD12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56178" y="2464018"/>
                  <a:ext cx="998991" cy="307777"/>
                </a:xfrm>
                <a:prstGeom prst="rect">
                  <a:avLst/>
                </a:prstGeom>
                <a:blipFill>
                  <a:blip r:embed="rId8"/>
                  <a:stretch>
                    <a:fillRect l="-2532" t="-4000" r="-1266" b="-20000"/>
                  </a:stretch>
                </a:blipFill>
              </p:spPr>
              <p:txBody>
                <a:bodyPr/>
                <a:lstStyle/>
                <a:p>
                  <a:r>
                    <a:rPr lang="en-NL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63A26B83-4499-143D-7EDD-C2D30E704C88}"/>
                </a:ext>
              </a:extLst>
            </p:cNvPr>
            <p:cNvSpPr/>
            <p:nvPr/>
          </p:nvSpPr>
          <p:spPr>
            <a:xfrm>
              <a:off x="1667801" y="2795952"/>
              <a:ext cx="2622331" cy="1761816"/>
            </a:xfrm>
            <a:custGeom>
              <a:avLst/>
              <a:gdLst>
                <a:gd name="csX0" fmla="*/ 0 w 2270235"/>
                <a:gd name="csY0" fmla="*/ 1760880 h 1760880"/>
                <a:gd name="csX1" fmla="*/ 867104 w 2270235"/>
                <a:gd name="csY1" fmla="*/ 5652 h 1760880"/>
                <a:gd name="csX2" fmla="*/ 2270235 w 2270235"/>
                <a:gd name="csY2" fmla="*/ 1161790 h 1760880"/>
                <a:gd name="csX3" fmla="*/ 2270235 w 2270235"/>
                <a:gd name="csY3" fmla="*/ 1161790 h 1760880"/>
                <a:gd name="csX0" fmla="*/ 0 w 2270235"/>
                <a:gd name="csY0" fmla="*/ 1725111 h 1725111"/>
                <a:gd name="csX1" fmla="*/ 867104 w 2270235"/>
                <a:gd name="csY1" fmla="*/ 5811 h 1725111"/>
                <a:gd name="csX2" fmla="*/ 2270235 w 2270235"/>
                <a:gd name="csY2" fmla="*/ 1126021 h 1725111"/>
                <a:gd name="csX3" fmla="*/ 2270235 w 2270235"/>
                <a:gd name="csY3" fmla="*/ 1126021 h 1725111"/>
                <a:gd name="csX0" fmla="*/ 0 w 2270235"/>
                <a:gd name="csY0" fmla="*/ 1721085 h 1721085"/>
                <a:gd name="csX1" fmla="*/ 867104 w 2270235"/>
                <a:gd name="csY1" fmla="*/ 1785 h 1721085"/>
                <a:gd name="csX2" fmla="*/ 2270235 w 2270235"/>
                <a:gd name="csY2" fmla="*/ 1121995 h 1721085"/>
                <a:gd name="csX3" fmla="*/ 2270235 w 2270235"/>
                <a:gd name="csY3" fmla="*/ 1121995 h 1721085"/>
                <a:gd name="csX0" fmla="*/ 0 w 2270235"/>
                <a:gd name="csY0" fmla="*/ 1721797 h 1721797"/>
                <a:gd name="csX1" fmla="*/ 867104 w 2270235"/>
                <a:gd name="csY1" fmla="*/ 2497 h 1721797"/>
                <a:gd name="csX2" fmla="*/ 2270235 w 2270235"/>
                <a:gd name="csY2" fmla="*/ 1122707 h 1721797"/>
                <a:gd name="csX3" fmla="*/ 2270235 w 2270235"/>
                <a:gd name="csY3" fmla="*/ 1122707 h 1721797"/>
                <a:gd name="csX0" fmla="*/ 0 w 2784053"/>
                <a:gd name="csY0" fmla="*/ 1721797 h 1723224"/>
                <a:gd name="csX1" fmla="*/ 867104 w 2784053"/>
                <a:gd name="csY1" fmla="*/ 2497 h 1723224"/>
                <a:gd name="csX2" fmla="*/ 2270235 w 2784053"/>
                <a:gd name="csY2" fmla="*/ 1122707 h 1723224"/>
                <a:gd name="csX3" fmla="*/ 2784053 w 2784053"/>
                <a:gd name="csY3" fmla="*/ 1723224 h 1723224"/>
                <a:gd name="csX0" fmla="*/ 0 w 2616276"/>
                <a:gd name="csY0" fmla="*/ 1134185 h 1720731"/>
                <a:gd name="csX1" fmla="*/ 699327 w 2616276"/>
                <a:gd name="csY1" fmla="*/ 4 h 1720731"/>
                <a:gd name="csX2" fmla="*/ 2102458 w 2616276"/>
                <a:gd name="csY2" fmla="*/ 1120214 h 1720731"/>
                <a:gd name="csX3" fmla="*/ 2616276 w 2616276"/>
                <a:gd name="csY3" fmla="*/ 1720731 h 1720731"/>
                <a:gd name="csX0" fmla="*/ 0 w 2616276"/>
                <a:gd name="csY0" fmla="*/ 1139317 h 1725863"/>
                <a:gd name="csX1" fmla="*/ 788459 w 2616276"/>
                <a:gd name="csY1" fmla="*/ 3 h 1725863"/>
                <a:gd name="csX2" fmla="*/ 2102458 w 2616276"/>
                <a:gd name="csY2" fmla="*/ 1125346 h 1725863"/>
                <a:gd name="csX3" fmla="*/ 2616276 w 2616276"/>
                <a:gd name="csY3" fmla="*/ 1725863 h 1725863"/>
                <a:gd name="csX0" fmla="*/ 0 w 2616276"/>
                <a:gd name="csY0" fmla="*/ 1123921 h 1710467"/>
                <a:gd name="csX1" fmla="*/ 777972 w 2616276"/>
                <a:gd name="csY1" fmla="*/ 4 h 1710467"/>
                <a:gd name="csX2" fmla="*/ 2102458 w 2616276"/>
                <a:gd name="csY2" fmla="*/ 1109950 h 1710467"/>
                <a:gd name="csX3" fmla="*/ 2616276 w 2616276"/>
                <a:gd name="csY3" fmla="*/ 1710467 h 1710467"/>
                <a:gd name="csX0" fmla="*/ 0 w 2616276"/>
                <a:gd name="csY0" fmla="*/ 1129053 h 1715599"/>
                <a:gd name="csX1" fmla="*/ 777972 w 2616276"/>
                <a:gd name="csY1" fmla="*/ 3 h 1715599"/>
                <a:gd name="csX2" fmla="*/ 2102458 w 2616276"/>
                <a:gd name="csY2" fmla="*/ 1115082 h 1715599"/>
                <a:gd name="csX3" fmla="*/ 2616276 w 2616276"/>
                <a:gd name="csY3" fmla="*/ 1715599 h 1715599"/>
                <a:gd name="csX0" fmla="*/ 0 w 2616276"/>
                <a:gd name="csY0" fmla="*/ 1134186 h 1720732"/>
                <a:gd name="csX1" fmla="*/ 777972 w 2616276"/>
                <a:gd name="csY1" fmla="*/ 3 h 1720732"/>
                <a:gd name="csX2" fmla="*/ 2102458 w 2616276"/>
                <a:gd name="csY2" fmla="*/ 1120215 h 1720732"/>
                <a:gd name="csX3" fmla="*/ 2616276 w 2616276"/>
                <a:gd name="csY3" fmla="*/ 1720732 h 172073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</a:cxnLst>
              <a:rect l="l" t="t" r="r" b="b"/>
              <a:pathLst>
                <a:path w="2616276" h="1720732">
                  <a:moveTo>
                    <a:pt x="0" y="1134186"/>
                  </a:moveTo>
                  <a:cubicBezTo>
                    <a:pt x="244365" y="306496"/>
                    <a:pt x="427562" y="2332"/>
                    <a:pt x="777972" y="3"/>
                  </a:cubicBezTo>
                  <a:cubicBezTo>
                    <a:pt x="1128382" y="-2325"/>
                    <a:pt x="2102458" y="1120215"/>
                    <a:pt x="2102458" y="1120215"/>
                  </a:cubicBezTo>
                  <a:lnTo>
                    <a:pt x="2616276" y="1720732"/>
                  </a:lnTo>
                </a:path>
              </a:pathLst>
            </a:custGeom>
            <a:noFill/>
            <a:ln w="31750">
              <a:solidFill>
                <a:srgbClr val="DB5B5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dirty="0"/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871E1BAE-2DB3-6409-5C05-97EBFC6E884F}"/>
              </a:ext>
            </a:extLst>
          </p:cNvPr>
          <p:cNvSpPr txBox="1"/>
          <p:nvPr/>
        </p:nvSpPr>
        <p:spPr>
          <a:xfrm>
            <a:off x="280726" y="591062"/>
            <a:ext cx="2170787" cy="400110"/>
          </a:xfrm>
          <a:prstGeom prst="rect">
            <a:avLst/>
          </a:prstGeom>
          <a:solidFill>
            <a:srgbClr val="32173C"/>
          </a:solidFill>
        </p:spPr>
        <p:txBody>
          <a:bodyPr wrap="none" rtlCol="0">
            <a:spAutoFit/>
          </a:bodyPr>
          <a:lstStyle/>
          <a:p>
            <a:r>
              <a:rPr lang="en-NL" sz="1000" dirty="0">
                <a:solidFill>
                  <a:srgbClr val="F8EFCE"/>
                </a:solidFill>
                <a:latin typeface="Poppins Medium" pitchFamily="2" charset="77"/>
                <a:cs typeface="Poppins Medium" pitchFamily="2" charset="77"/>
              </a:rPr>
              <a:t>SIEBENALER ET AL. (2025)</a:t>
            </a:r>
          </a:p>
          <a:p>
            <a:r>
              <a:rPr lang="en-NL" sz="1000" dirty="0">
                <a:solidFill>
                  <a:srgbClr val="F8EFCE"/>
                </a:solidFill>
                <a:latin typeface="Poppins Medium" pitchFamily="2" charset="77"/>
                <a:cs typeface="Poppins Medium" pitchFamily="2" charset="77"/>
              </a:rPr>
              <a:t>SIEBENALER AND MIGUEL (2026)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FE8B013D-E72D-D5A0-F6F1-2075A22B1ED0}"/>
              </a:ext>
            </a:extLst>
          </p:cNvPr>
          <p:cNvSpPr/>
          <p:nvPr/>
        </p:nvSpPr>
        <p:spPr>
          <a:xfrm>
            <a:off x="3056465" y="1165506"/>
            <a:ext cx="5933089" cy="3791013"/>
          </a:xfrm>
          <a:prstGeom prst="rect">
            <a:avLst/>
          </a:prstGeom>
          <a:solidFill>
            <a:srgbClr val="F8EFC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B6FEDCAA-85C1-2972-3D9B-A9F82BAF3AB2}"/>
              </a:ext>
            </a:extLst>
          </p:cNvPr>
          <p:cNvGrpSpPr/>
          <p:nvPr/>
        </p:nvGrpSpPr>
        <p:grpSpPr>
          <a:xfrm>
            <a:off x="3035741" y="1307547"/>
            <a:ext cx="3040376" cy="1719694"/>
            <a:chOff x="2002518" y="1359207"/>
            <a:chExt cx="3040376" cy="1719694"/>
          </a:xfrm>
        </p:grpSpPr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DEA062A3-1130-EB43-B523-EE923257F0D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275750" y="1359207"/>
              <a:ext cx="2767144" cy="1719694"/>
            </a:xfrm>
            <a:prstGeom prst="rect">
              <a:avLst/>
            </a:prstGeom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0707469D-D5B4-3AFD-6DD4-71A3D3A9BBF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002518" y="1665399"/>
              <a:ext cx="273232" cy="1107309"/>
            </a:xfrm>
            <a:prstGeom prst="rect">
              <a:avLst/>
            </a:prstGeom>
          </p:spPr>
        </p:pic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D1B6B1BC-2DA4-C56D-F160-1DD34ED9528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522715" y="1987086"/>
              <a:ext cx="1440910" cy="951148"/>
            </a:xfrm>
            <a:custGeom>
              <a:avLst/>
              <a:gdLst>
                <a:gd name="csX0" fmla="*/ 0 w 2270235"/>
                <a:gd name="csY0" fmla="*/ 1760880 h 1760880"/>
                <a:gd name="csX1" fmla="*/ 867104 w 2270235"/>
                <a:gd name="csY1" fmla="*/ 5652 h 1760880"/>
                <a:gd name="csX2" fmla="*/ 2270235 w 2270235"/>
                <a:gd name="csY2" fmla="*/ 1161790 h 1760880"/>
                <a:gd name="csX3" fmla="*/ 2270235 w 2270235"/>
                <a:gd name="csY3" fmla="*/ 1161790 h 1760880"/>
                <a:gd name="csX0" fmla="*/ 0 w 2270235"/>
                <a:gd name="csY0" fmla="*/ 1725111 h 1725111"/>
                <a:gd name="csX1" fmla="*/ 867104 w 2270235"/>
                <a:gd name="csY1" fmla="*/ 5811 h 1725111"/>
                <a:gd name="csX2" fmla="*/ 2270235 w 2270235"/>
                <a:gd name="csY2" fmla="*/ 1126021 h 1725111"/>
                <a:gd name="csX3" fmla="*/ 2270235 w 2270235"/>
                <a:gd name="csY3" fmla="*/ 1126021 h 1725111"/>
                <a:gd name="csX0" fmla="*/ 0 w 2270235"/>
                <a:gd name="csY0" fmla="*/ 1721085 h 1721085"/>
                <a:gd name="csX1" fmla="*/ 867104 w 2270235"/>
                <a:gd name="csY1" fmla="*/ 1785 h 1721085"/>
                <a:gd name="csX2" fmla="*/ 2270235 w 2270235"/>
                <a:gd name="csY2" fmla="*/ 1121995 h 1721085"/>
                <a:gd name="csX3" fmla="*/ 2270235 w 2270235"/>
                <a:gd name="csY3" fmla="*/ 1121995 h 1721085"/>
                <a:gd name="csX0" fmla="*/ 0 w 2270235"/>
                <a:gd name="csY0" fmla="*/ 1721797 h 1721797"/>
                <a:gd name="csX1" fmla="*/ 867104 w 2270235"/>
                <a:gd name="csY1" fmla="*/ 2497 h 1721797"/>
                <a:gd name="csX2" fmla="*/ 2270235 w 2270235"/>
                <a:gd name="csY2" fmla="*/ 1122707 h 1721797"/>
                <a:gd name="csX3" fmla="*/ 2270235 w 2270235"/>
                <a:gd name="csY3" fmla="*/ 1122707 h 1721797"/>
                <a:gd name="csX0" fmla="*/ 0 w 2185937"/>
                <a:gd name="csY0" fmla="*/ 1454212 h 1454212"/>
                <a:gd name="csX1" fmla="*/ 782806 w 2185937"/>
                <a:gd name="csY1" fmla="*/ 1896 h 1454212"/>
                <a:gd name="csX2" fmla="*/ 2185937 w 2185937"/>
                <a:gd name="csY2" fmla="*/ 1122106 h 1454212"/>
                <a:gd name="csX3" fmla="*/ 2185937 w 2185937"/>
                <a:gd name="csY3" fmla="*/ 1122106 h 1454212"/>
                <a:gd name="csX0" fmla="*/ 0 w 2250400"/>
                <a:gd name="csY0" fmla="*/ 1454212 h 1454212"/>
                <a:gd name="csX1" fmla="*/ 782806 w 2250400"/>
                <a:gd name="csY1" fmla="*/ 1896 h 1454212"/>
                <a:gd name="csX2" fmla="*/ 2185937 w 2250400"/>
                <a:gd name="csY2" fmla="*/ 1122106 h 1454212"/>
                <a:gd name="csX3" fmla="*/ 2250400 w 2250400"/>
                <a:gd name="csY3" fmla="*/ 1185211 h 145421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</a:cxnLst>
              <a:rect l="l" t="t" r="r" b="b"/>
              <a:pathLst>
                <a:path w="2250400" h="1454212">
                  <a:moveTo>
                    <a:pt x="0" y="1454212"/>
                  </a:moveTo>
                  <a:cubicBezTo>
                    <a:pt x="244365" y="626522"/>
                    <a:pt x="418483" y="57247"/>
                    <a:pt x="782806" y="1896"/>
                  </a:cubicBezTo>
                  <a:cubicBezTo>
                    <a:pt x="1147129" y="-53455"/>
                    <a:pt x="2185937" y="1122106"/>
                    <a:pt x="2185937" y="1122106"/>
                  </a:cubicBezTo>
                  <a:lnTo>
                    <a:pt x="2250400" y="1185211"/>
                  </a:lnTo>
                </a:path>
              </a:pathLst>
            </a:custGeom>
            <a:noFill/>
            <a:ln w="31750">
              <a:solidFill>
                <a:srgbClr val="DB5B5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dirty="0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E969119B-06AE-D4E7-E9C7-0909BA37AD13}"/>
              </a:ext>
            </a:extLst>
          </p:cNvPr>
          <p:cNvGrpSpPr/>
          <p:nvPr/>
        </p:nvGrpSpPr>
        <p:grpSpPr>
          <a:xfrm>
            <a:off x="6029141" y="1299164"/>
            <a:ext cx="2848888" cy="1719693"/>
            <a:chOff x="4995918" y="1350824"/>
            <a:chExt cx="2848888" cy="1719693"/>
          </a:xfrm>
        </p:grpSpPr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86AB69A5-E8E4-1D82-2093-03CFF41902E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995918" y="1350824"/>
              <a:ext cx="2848888" cy="1719693"/>
            </a:xfrm>
            <a:prstGeom prst="rect">
              <a:avLst/>
            </a:prstGeom>
          </p:spPr>
        </p:pic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33331454-C0FC-09AF-CB12-558E9B7C5EA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976990" y="1970015"/>
              <a:ext cx="1586960" cy="951148"/>
            </a:xfrm>
            <a:custGeom>
              <a:avLst/>
              <a:gdLst>
                <a:gd name="csX0" fmla="*/ 0 w 2270235"/>
                <a:gd name="csY0" fmla="*/ 1760880 h 1760880"/>
                <a:gd name="csX1" fmla="*/ 867104 w 2270235"/>
                <a:gd name="csY1" fmla="*/ 5652 h 1760880"/>
                <a:gd name="csX2" fmla="*/ 2270235 w 2270235"/>
                <a:gd name="csY2" fmla="*/ 1161790 h 1760880"/>
                <a:gd name="csX3" fmla="*/ 2270235 w 2270235"/>
                <a:gd name="csY3" fmla="*/ 1161790 h 1760880"/>
                <a:gd name="csX0" fmla="*/ 0 w 2270235"/>
                <a:gd name="csY0" fmla="*/ 1725111 h 1725111"/>
                <a:gd name="csX1" fmla="*/ 867104 w 2270235"/>
                <a:gd name="csY1" fmla="*/ 5811 h 1725111"/>
                <a:gd name="csX2" fmla="*/ 2270235 w 2270235"/>
                <a:gd name="csY2" fmla="*/ 1126021 h 1725111"/>
                <a:gd name="csX3" fmla="*/ 2270235 w 2270235"/>
                <a:gd name="csY3" fmla="*/ 1126021 h 1725111"/>
                <a:gd name="csX0" fmla="*/ 0 w 2270235"/>
                <a:gd name="csY0" fmla="*/ 1721085 h 1721085"/>
                <a:gd name="csX1" fmla="*/ 867104 w 2270235"/>
                <a:gd name="csY1" fmla="*/ 1785 h 1721085"/>
                <a:gd name="csX2" fmla="*/ 2270235 w 2270235"/>
                <a:gd name="csY2" fmla="*/ 1121995 h 1721085"/>
                <a:gd name="csX3" fmla="*/ 2270235 w 2270235"/>
                <a:gd name="csY3" fmla="*/ 1121995 h 1721085"/>
                <a:gd name="csX0" fmla="*/ 0 w 2270235"/>
                <a:gd name="csY0" fmla="*/ 1721797 h 1721797"/>
                <a:gd name="csX1" fmla="*/ 867104 w 2270235"/>
                <a:gd name="csY1" fmla="*/ 2497 h 1721797"/>
                <a:gd name="csX2" fmla="*/ 2270235 w 2270235"/>
                <a:gd name="csY2" fmla="*/ 1122707 h 1721797"/>
                <a:gd name="csX3" fmla="*/ 2270235 w 2270235"/>
                <a:gd name="csY3" fmla="*/ 1122707 h 1721797"/>
                <a:gd name="csX0" fmla="*/ 0 w 2185937"/>
                <a:gd name="csY0" fmla="*/ 1454212 h 1454212"/>
                <a:gd name="csX1" fmla="*/ 782806 w 2185937"/>
                <a:gd name="csY1" fmla="*/ 1896 h 1454212"/>
                <a:gd name="csX2" fmla="*/ 2185937 w 2185937"/>
                <a:gd name="csY2" fmla="*/ 1122106 h 1454212"/>
                <a:gd name="csX3" fmla="*/ 2185937 w 2185937"/>
                <a:gd name="csY3" fmla="*/ 1122106 h 1454212"/>
                <a:gd name="csX0" fmla="*/ 0 w 2250400"/>
                <a:gd name="csY0" fmla="*/ 1454212 h 1454212"/>
                <a:gd name="csX1" fmla="*/ 782806 w 2250400"/>
                <a:gd name="csY1" fmla="*/ 1896 h 1454212"/>
                <a:gd name="csX2" fmla="*/ 2185937 w 2250400"/>
                <a:gd name="csY2" fmla="*/ 1122106 h 1454212"/>
                <a:gd name="csX3" fmla="*/ 2250400 w 2250400"/>
                <a:gd name="csY3" fmla="*/ 1185211 h 1454212"/>
                <a:gd name="csX0" fmla="*/ 0 w 2493376"/>
                <a:gd name="csY0" fmla="*/ 1454212 h 1454212"/>
                <a:gd name="csX1" fmla="*/ 782806 w 2493376"/>
                <a:gd name="csY1" fmla="*/ 1896 h 1454212"/>
                <a:gd name="csX2" fmla="*/ 2185937 w 2493376"/>
                <a:gd name="csY2" fmla="*/ 1122106 h 1454212"/>
                <a:gd name="csX3" fmla="*/ 2493376 w 2493376"/>
                <a:gd name="csY3" fmla="*/ 1447341 h 1454212"/>
                <a:gd name="csX0" fmla="*/ 0 w 2478500"/>
                <a:gd name="csY0" fmla="*/ 1454212 h 1454212"/>
                <a:gd name="csX1" fmla="*/ 782806 w 2478500"/>
                <a:gd name="csY1" fmla="*/ 1896 h 1454212"/>
                <a:gd name="csX2" fmla="*/ 2185937 w 2478500"/>
                <a:gd name="csY2" fmla="*/ 1122106 h 1454212"/>
                <a:gd name="csX3" fmla="*/ 2478500 w 2478500"/>
                <a:gd name="csY3" fmla="*/ 1452195 h 145421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</a:cxnLst>
              <a:rect l="l" t="t" r="r" b="b"/>
              <a:pathLst>
                <a:path w="2478500" h="1454212">
                  <a:moveTo>
                    <a:pt x="0" y="1454212"/>
                  </a:moveTo>
                  <a:cubicBezTo>
                    <a:pt x="244365" y="626522"/>
                    <a:pt x="418483" y="57247"/>
                    <a:pt x="782806" y="1896"/>
                  </a:cubicBezTo>
                  <a:cubicBezTo>
                    <a:pt x="1147129" y="-53455"/>
                    <a:pt x="2185937" y="1122106"/>
                    <a:pt x="2185937" y="1122106"/>
                  </a:cubicBezTo>
                  <a:lnTo>
                    <a:pt x="2478500" y="1452195"/>
                  </a:lnTo>
                </a:path>
              </a:pathLst>
            </a:custGeom>
            <a:noFill/>
            <a:ln w="31750">
              <a:solidFill>
                <a:srgbClr val="DB5B5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dirty="0"/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D29A0284-26C1-5A4A-FF57-BC2A2B10BC89}"/>
              </a:ext>
            </a:extLst>
          </p:cNvPr>
          <p:cNvGrpSpPr/>
          <p:nvPr/>
        </p:nvGrpSpPr>
        <p:grpSpPr>
          <a:xfrm>
            <a:off x="3009725" y="2993587"/>
            <a:ext cx="3076902" cy="1933535"/>
            <a:chOff x="1976502" y="3045247"/>
            <a:chExt cx="3076902" cy="1933535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C326A675-AA7D-F75A-8B07-B664E715BD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176736" y="3045247"/>
              <a:ext cx="2876668" cy="1696764"/>
            </a:xfrm>
            <a:prstGeom prst="rect">
              <a:avLst/>
            </a:prstGeom>
          </p:spPr>
        </p:pic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C923C8C2-B101-E5B9-A3C5-B26AB803661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976502" y="3382013"/>
              <a:ext cx="273232" cy="1107309"/>
            </a:xfrm>
            <a:prstGeom prst="rect">
              <a:avLst/>
            </a:prstGeom>
          </p:spPr>
        </p:pic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17201CF3-FF1D-94A6-603F-996AAC2B7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3068991" y="4753524"/>
              <a:ext cx="1180662" cy="225258"/>
            </a:xfrm>
            <a:prstGeom prst="rect">
              <a:avLst/>
            </a:prstGeom>
          </p:spPr>
        </p:pic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B18B82B7-CF01-DC78-E5A5-6DF4FAF3212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720867" y="3662418"/>
              <a:ext cx="1586960" cy="951148"/>
            </a:xfrm>
            <a:custGeom>
              <a:avLst/>
              <a:gdLst>
                <a:gd name="csX0" fmla="*/ 0 w 2270235"/>
                <a:gd name="csY0" fmla="*/ 1760880 h 1760880"/>
                <a:gd name="csX1" fmla="*/ 867104 w 2270235"/>
                <a:gd name="csY1" fmla="*/ 5652 h 1760880"/>
                <a:gd name="csX2" fmla="*/ 2270235 w 2270235"/>
                <a:gd name="csY2" fmla="*/ 1161790 h 1760880"/>
                <a:gd name="csX3" fmla="*/ 2270235 w 2270235"/>
                <a:gd name="csY3" fmla="*/ 1161790 h 1760880"/>
                <a:gd name="csX0" fmla="*/ 0 w 2270235"/>
                <a:gd name="csY0" fmla="*/ 1725111 h 1725111"/>
                <a:gd name="csX1" fmla="*/ 867104 w 2270235"/>
                <a:gd name="csY1" fmla="*/ 5811 h 1725111"/>
                <a:gd name="csX2" fmla="*/ 2270235 w 2270235"/>
                <a:gd name="csY2" fmla="*/ 1126021 h 1725111"/>
                <a:gd name="csX3" fmla="*/ 2270235 w 2270235"/>
                <a:gd name="csY3" fmla="*/ 1126021 h 1725111"/>
                <a:gd name="csX0" fmla="*/ 0 w 2270235"/>
                <a:gd name="csY0" fmla="*/ 1721085 h 1721085"/>
                <a:gd name="csX1" fmla="*/ 867104 w 2270235"/>
                <a:gd name="csY1" fmla="*/ 1785 h 1721085"/>
                <a:gd name="csX2" fmla="*/ 2270235 w 2270235"/>
                <a:gd name="csY2" fmla="*/ 1121995 h 1721085"/>
                <a:gd name="csX3" fmla="*/ 2270235 w 2270235"/>
                <a:gd name="csY3" fmla="*/ 1121995 h 1721085"/>
                <a:gd name="csX0" fmla="*/ 0 w 2270235"/>
                <a:gd name="csY0" fmla="*/ 1721797 h 1721797"/>
                <a:gd name="csX1" fmla="*/ 867104 w 2270235"/>
                <a:gd name="csY1" fmla="*/ 2497 h 1721797"/>
                <a:gd name="csX2" fmla="*/ 2270235 w 2270235"/>
                <a:gd name="csY2" fmla="*/ 1122707 h 1721797"/>
                <a:gd name="csX3" fmla="*/ 2270235 w 2270235"/>
                <a:gd name="csY3" fmla="*/ 1122707 h 1721797"/>
                <a:gd name="csX0" fmla="*/ 0 w 2185937"/>
                <a:gd name="csY0" fmla="*/ 1454212 h 1454212"/>
                <a:gd name="csX1" fmla="*/ 782806 w 2185937"/>
                <a:gd name="csY1" fmla="*/ 1896 h 1454212"/>
                <a:gd name="csX2" fmla="*/ 2185937 w 2185937"/>
                <a:gd name="csY2" fmla="*/ 1122106 h 1454212"/>
                <a:gd name="csX3" fmla="*/ 2185937 w 2185937"/>
                <a:gd name="csY3" fmla="*/ 1122106 h 1454212"/>
                <a:gd name="csX0" fmla="*/ 0 w 2250400"/>
                <a:gd name="csY0" fmla="*/ 1454212 h 1454212"/>
                <a:gd name="csX1" fmla="*/ 782806 w 2250400"/>
                <a:gd name="csY1" fmla="*/ 1896 h 1454212"/>
                <a:gd name="csX2" fmla="*/ 2185937 w 2250400"/>
                <a:gd name="csY2" fmla="*/ 1122106 h 1454212"/>
                <a:gd name="csX3" fmla="*/ 2250400 w 2250400"/>
                <a:gd name="csY3" fmla="*/ 1185211 h 1454212"/>
                <a:gd name="csX0" fmla="*/ 0 w 2478500"/>
                <a:gd name="csY0" fmla="*/ 1454212 h 1454212"/>
                <a:gd name="csX1" fmla="*/ 782806 w 2478500"/>
                <a:gd name="csY1" fmla="*/ 1896 h 1454212"/>
                <a:gd name="csX2" fmla="*/ 2185937 w 2478500"/>
                <a:gd name="csY2" fmla="*/ 1122106 h 1454212"/>
                <a:gd name="csX3" fmla="*/ 2478500 w 2478500"/>
                <a:gd name="csY3" fmla="*/ 1432778 h 145421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</a:cxnLst>
              <a:rect l="l" t="t" r="r" b="b"/>
              <a:pathLst>
                <a:path w="2478500" h="1454212">
                  <a:moveTo>
                    <a:pt x="0" y="1454212"/>
                  </a:moveTo>
                  <a:cubicBezTo>
                    <a:pt x="244365" y="626522"/>
                    <a:pt x="418483" y="57247"/>
                    <a:pt x="782806" y="1896"/>
                  </a:cubicBezTo>
                  <a:cubicBezTo>
                    <a:pt x="1147129" y="-53455"/>
                    <a:pt x="2185937" y="1122106"/>
                    <a:pt x="2185937" y="1122106"/>
                  </a:cubicBezTo>
                  <a:lnTo>
                    <a:pt x="2478500" y="1432778"/>
                  </a:lnTo>
                </a:path>
              </a:pathLst>
            </a:custGeom>
            <a:noFill/>
            <a:ln w="31750">
              <a:solidFill>
                <a:srgbClr val="DB5B5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dirty="0"/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DEC73F60-16A3-FA35-D580-C6F160EED172}"/>
              </a:ext>
            </a:extLst>
          </p:cNvPr>
          <p:cNvGrpSpPr/>
          <p:nvPr/>
        </p:nvGrpSpPr>
        <p:grpSpPr>
          <a:xfrm>
            <a:off x="6029141" y="2993586"/>
            <a:ext cx="2848888" cy="1933536"/>
            <a:chOff x="4995918" y="3045246"/>
            <a:chExt cx="2848888" cy="1933536"/>
          </a:xfrm>
        </p:grpSpPr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DA43FDBB-071C-D661-7B44-60F614BBB48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4995918" y="3045246"/>
              <a:ext cx="2848888" cy="1696764"/>
            </a:xfrm>
            <a:prstGeom prst="rect">
              <a:avLst/>
            </a:prstGeom>
          </p:spPr>
        </p:pic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141ADBDF-590C-753F-1E8A-EB2EAC227F1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5840541" y="4753524"/>
              <a:ext cx="1180662" cy="225258"/>
            </a:xfrm>
            <a:prstGeom prst="rect">
              <a:avLst/>
            </a:prstGeom>
          </p:spPr>
        </p:pic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31556944-109D-1CCF-DE66-166759003F3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267223" y="3651064"/>
              <a:ext cx="1539335" cy="945439"/>
            </a:xfrm>
            <a:custGeom>
              <a:avLst/>
              <a:gdLst>
                <a:gd name="csX0" fmla="*/ 0 w 2270235"/>
                <a:gd name="csY0" fmla="*/ 1760880 h 1760880"/>
                <a:gd name="csX1" fmla="*/ 867104 w 2270235"/>
                <a:gd name="csY1" fmla="*/ 5652 h 1760880"/>
                <a:gd name="csX2" fmla="*/ 2270235 w 2270235"/>
                <a:gd name="csY2" fmla="*/ 1161790 h 1760880"/>
                <a:gd name="csX3" fmla="*/ 2270235 w 2270235"/>
                <a:gd name="csY3" fmla="*/ 1161790 h 1760880"/>
                <a:gd name="csX0" fmla="*/ 0 w 2270235"/>
                <a:gd name="csY0" fmla="*/ 1725111 h 1725111"/>
                <a:gd name="csX1" fmla="*/ 867104 w 2270235"/>
                <a:gd name="csY1" fmla="*/ 5811 h 1725111"/>
                <a:gd name="csX2" fmla="*/ 2270235 w 2270235"/>
                <a:gd name="csY2" fmla="*/ 1126021 h 1725111"/>
                <a:gd name="csX3" fmla="*/ 2270235 w 2270235"/>
                <a:gd name="csY3" fmla="*/ 1126021 h 1725111"/>
                <a:gd name="csX0" fmla="*/ 0 w 2270235"/>
                <a:gd name="csY0" fmla="*/ 1721085 h 1721085"/>
                <a:gd name="csX1" fmla="*/ 867104 w 2270235"/>
                <a:gd name="csY1" fmla="*/ 1785 h 1721085"/>
                <a:gd name="csX2" fmla="*/ 2270235 w 2270235"/>
                <a:gd name="csY2" fmla="*/ 1121995 h 1721085"/>
                <a:gd name="csX3" fmla="*/ 2270235 w 2270235"/>
                <a:gd name="csY3" fmla="*/ 1121995 h 1721085"/>
                <a:gd name="csX0" fmla="*/ 0 w 2270235"/>
                <a:gd name="csY0" fmla="*/ 1721797 h 1721797"/>
                <a:gd name="csX1" fmla="*/ 867104 w 2270235"/>
                <a:gd name="csY1" fmla="*/ 2497 h 1721797"/>
                <a:gd name="csX2" fmla="*/ 2270235 w 2270235"/>
                <a:gd name="csY2" fmla="*/ 1122707 h 1721797"/>
                <a:gd name="csX3" fmla="*/ 2270235 w 2270235"/>
                <a:gd name="csY3" fmla="*/ 1122707 h 1721797"/>
                <a:gd name="csX0" fmla="*/ 0 w 2185937"/>
                <a:gd name="csY0" fmla="*/ 1454212 h 1454212"/>
                <a:gd name="csX1" fmla="*/ 782806 w 2185937"/>
                <a:gd name="csY1" fmla="*/ 1896 h 1454212"/>
                <a:gd name="csX2" fmla="*/ 2185937 w 2185937"/>
                <a:gd name="csY2" fmla="*/ 1122106 h 1454212"/>
                <a:gd name="csX3" fmla="*/ 2185937 w 2185937"/>
                <a:gd name="csY3" fmla="*/ 1122106 h 1454212"/>
                <a:gd name="csX0" fmla="*/ 0 w 2250400"/>
                <a:gd name="csY0" fmla="*/ 1454212 h 1454212"/>
                <a:gd name="csX1" fmla="*/ 782806 w 2250400"/>
                <a:gd name="csY1" fmla="*/ 1896 h 1454212"/>
                <a:gd name="csX2" fmla="*/ 2185937 w 2250400"/>
                <a:gd name="csY2" fmla="*/ 1122106 h 1454212"/>
                <a:gd name="csX3" fmla="*/ 2250400 w 2250400"/>
                <a:gd name="csY3" fmla="*/ 1185211 h 1454212"/>
                <a:gd name="csX0" fmla="*/ 0 w 2156185"/>
                <a:gd name="csY0" fmla="*/ 1165952 h 1183353"/>
                <a:gd name="csX1" fmla="*/ 688591 w 2156185"/>
                <a:gd name="csY1" fmla="*/ 38 h 1183353"/>
                <a:gd name="csX2" fmla="*/ 2091722 w 2156185"/>
                <a:gd name="csY2" fmla="*/ 1120248 h 1183353"/>
                <a:gd name="csX3" fmla="*/ 2156185 w 2156185"/>
                <a:gd name="csY3" fmla="*/ 1183353 h 1183353"/>
                <a:gd name="csX0" fmla="*/ 0 w 2404119"/>
                <a:gd name="csY0" fmla="*/ 1165952 h 1445483"/>
                <a:gd name="csX1" fmla="*/ 688591 w 2404119"/>
                <a:gd name="csY1" fmla="*/ 38 h 1445483"/>
                <a:gd name="csX2" fmla="*/ 2091722 w 2404119"/>
                <a:gd name="csY2" fmla="*/ 1120248 h 1445483"/>
                <a:gd name="csX3" fmla="*/ 2404119 w 2404119"/>
                <a:gd name="csY3" fmla="*/ 1445483 h 144548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</a:cxnLst>
              <a:rect l="l" t="t" r="r" b="b"/>
              <a:pathLst>
                <a:path w="2404119" h="1445483">
                  <a:moveTo>
                    <a:pt x="0" y="1165952"/>
                  </a:moveTo>
                  <a:cubicBezTo>
                    <a:pt x="244365" y="338262"/>
                    <a:pt x="339971" y="7655"/>
                    <a:pt x="688591" y="38"/>
                  </a:cubicBezTo>
                  <a:cubicBezTo>
                    <a:pt x="1037211" y="-7579"/>
                    <a:pt x="2091722" y="1120248"/>
                    <a:pt x="2091722" y="1120248"/>
                  </a:cubicBezTo>
                  <a:lnTo>
                    <a:pt x="2404119" y="1445483"/>
                  </a:lnTo>
                </a:path>
              </a:pathLst>
            </a:custGeom>
            <a:noFill/>
            <a:ln w="31750">
              <a:solidFill>
                <a:srgbClr val="DB5B5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dirty="0"/>
            </a:p>
          </p:txBody>
        </p:sp>
      </p:grpSp>
      <p:grpSp>
        <p:nvGrpSpPr>
          <p:cNvPr id="1054" name="Group 1053">
            <a:extLst>
              <a:ext uri="{FF2B5EF4-FFF2-40B4-BE49-F238E27FC236}">
                <a16:creationId xmlns:a16="http://schemas.microsoft.com/office/drawing/2014/main" id="{12EEF91F-B91B-DAA3-B7B4-7AF8822DC145}"/>
              </a:ext>
            </a:extLst>
          </p:cNvPr>
          <p:cNvGrpSpPr/>
          <p:nvPr/>
        </p:nvGrpSpPr>
        <p:grpSpPr>
          <a:xfrm>
            <a:off x="4742372" y="2147367"/>
            <a:ext cx="4194571" cy="2879447"/>
            <a:chOff x="4742372" y="2147367"/>
            <a:chExt cx="4194571" cy="2879447"/>
          </a:xfrm>
        </p:grpSpPr>
        <p:sp>
          <p:nvSpPr>
            <p:cNvPr id="63" name="Google Shape;308;p30">
              <a:extLst>
                <a:ext uri="{FF2B5EF4-FFF2-40B4-BE49-F238E27FC236}">
                  <a16:creationId xmlns:a16="http://schemas.microsoft.com/office/drawing/2014/main" id="{A51DE11F-A431-A8FE-3D87-41086DB1FF4D}"/>
                </a:ext>
              </a:extLst>
            </p:cNvPr>
            <p:cNvSpPr/>
            <p:nvPr/>
          </p:nvSpPr>
          <p:spPr>
            <a:xfrm rot="5246789">
              <a:off x="5399934" y="1489805"/>
              <a:ext cx="2879447" cy="4194571"/>
            </a:xfrm>
            <a:custGeom>
              <a:avLst/>
              <a:gdLst/>
              <a:ahLst/>
              <a:cxnLst/>
              <a:rect l="l" t="t" r="r" b="b"/>
              <a:pathLst>
                <a:path w="12642" h="13991" extrusionOk="0">
                  <a:moveTo>
                    <a:pt x="5561" y="0"/>
                  </a:moveTo>
                  <a:cubicBezTo>
                    <a:pt x="5293" y="0"/>
                    <a:pt x="5015" y="17"/>
                    <a:pt x="4730" y="44"/>
                  </a:cubicBezTo>
                  <a:cubicBezTo>
                    <a:pt x="2859" y="234"/>
                    <a:pt x="1770" y="1441"/>
                    <a:pt x="1185" y="2420"/>
                  </a:cubicBezTo>
                  <a:cubicBezTo>
                    <a:pt x="412" y="3719"/>
                    <a:pt x="1" y="5434"/>
                    <a:pt x="38" y="7251"/>
                  </a:cubicBezTo>
                  <a:cubicBezTo>
                    <a:pt x="69" y="9004"/>
                    <a:pt x="509" y="10641"/>
                    <a:pt x="1276" y="11864"/>
                  </a:cubicBezTo>
                  <a:cubicBezTo>
                    <a:pt x="1842" y="12770"/>
                    <a:pt x="2862" y="13868"/>
                    <a:pt x="4516" y="13973"/>
                  </a:cubicBezTo>
                  <a:cubicBezTo>
                    <a:pt x="4683" y="13984"/>
                    <a:pt x="4849" y="13990"/>
                    <a:pt x="5008" y="13990"/>
                  </a:cubicBezTo>
                  <a:lnTo>
                    <a:pt x="5012" y="13990"/>
                  </a:lnTo>
                  <a:cubicBezTo>
                    <a:pt x="9913" y="13990"/>
                    <a:pt x="10418" y="8943"/>
                    <a:pt x="10439" y="8729"/>
                  </a:cubicBezTo>
                  <a:cubicBezTo>
                    <a:pt x="10459" y="8499"/>
                    <a:pt x="10614" y="8298"/>
                    <a:pt x="10838" y="8228"/>
                  </a:cubicBezTo>
                  <a:lnTo>
                    <a:pt x="12642" y="7638"/>
                  </a:lnTo>
                  <a:lnTo>
                    <a:pt x="10927" y="6878"/>
                  </a:lnTo>
                  <a:cubicBezTo>
                    <a:pt x="10703" y="6780"/>
                    <a:pt x="10567" y="6553"/>
                    <a:pt x="10581" y="6308"/>
                  </a:cubicBezTo>
                  <a:cubicBezTo>
                    <a:pt x="10584" y="6278"/>
                    <a:pt x="10757" y="3176"/>
                    <a:pt x="9035" y="1343"/>
                  </a:cubicBezTo>
                  <a:cubicBezTo>
                    <a:pt x="8197" y="451"/>
                    <a:pt x="7028" y="0"/>
                    <a:pt x="556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3" name="TextBox 1052">
              <a:extLst>
                <a:ext uri="{FF2B5EF4-FFF2-40B4-BE49-F238E27FC236}">
                  <a16:creationId xmlns:a16="http://schemas.microsoft.com/office/drawing/2014/main" id="{57A685F5-0CD7-0CD3-1879-C4E2CD17CF71}"/>
                </a:ext>
              </a:extLst>
            </p:cNvPr>
            <p:cNvSpPr txBox="1"/>
            <p:nvPr/>
          </p:nvSpPr>
          <p:spPr>
            <a:xfrm>
              <a:off x="4950917" y="2432186"/>
              <a:ext cx="3842114" cy="15388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200"/>
                </a:spcAft>
              </a:pPr>
              <a:r>
                <a:rPr lang="en-NL" sz="2400" b="1" dirty="0">
                  <a:solidFill>
                    <a:srgbClr val="32173C"/>
                  </a:solidFill>
                  <a:latin typeface="Bahiana" pitchFamily="2" charset="77"/>
                  <a:cs typeface="Poppins SemiBold" pitchFamily="2" charset="77"/>
                </a:rPr>
                <a:t>SUMMARY RELEVANT SOURCES </a:t>
              </a:r>
            </a:p>
            <a:p>
              <a:pPr algn="ctr">
                <a:spcAft>
                  <a:spcPts val="200"/>
                </a:spcAft>
              </a:pPr>
              <a:r>
                <a:rPr lang="en-NL" sz="2400" b="1" dirty="0">
                  <a:solidFill>
                    <a:srgbClr val="32173C"/>
                  </a:solidFill>
                  <a:latin typeface="Bahiana" pitchFamily="2" charset="77"/>
                  <a:cs typeface="Poppins SemiBold" pitchFamily="2" charset="77"/>
                </a:rPr>
                <a:t>OF OPACITY (SOLAR) AT</a:t>
              </a:r>
            </a:p>
            <a:p>
              <a:pPr algn="ctr">
                <a:spcAft>
                  <a:spcPts val="400"/>
                </a:spcAft>
              </a:pPr>
              <a:r>
                <a:rPr lang="en-NL" sz="1200" b="1" dirty="0">
                  <a:solidFill>
                    <a:srgbClr val="F8EFCE"/>
                  </a:solidFill>
                  <a:latin typeface="Poppins" pitchFamily="2" charset="77"/>
                  <a:cs typeface="Poppins" pitchFamily="2" charset="77"/>
                </a:rPr>
                <a:t>Low T and P:</a:t>
              </a:r>
              <a:r>
                <a:rPr lang="en-NL" sz="1200" dirty="0">
                  <a:latin typeface="Poppins Medium" pitchFamily="2" charset="77"/>
                  <a:cs typeface="Poppins Medium" pitchFamily="2" charset="77"/>
                </a:rPr>
                <a:t> Clouds, H</a:t>
              </a:r>
              <a:r>
                <a:rPr lang="en-NL" sz="1200" baseline="-25000" dirty="0">
                  <a:latin typeface="Poppins Medium" pitchFamily="2" charset="77"/>
                  <a:cs typeface="Poppins Medium" pitchFamily="2" charset="77"/>
                </a:rPr>
                <a:t>2</a:t>
              </a:r>
              <a:r>
                <a:rPr lang="en-NL" sz="1200" dirty="0">
                  <a:latin typeface="Poppins Medium" pitchFamily="2" charset="77"/>
                  <a:cs typeface="Poppins Medium" pitchFamily="2" charset="77"/>
                </a:rPr>
                <a:t>O, CH</a:t>
              </a:r>
              <a:r>
                <a:rPr lang="en-NL" sz="1200" baseline="-25000" dirty="0">
                  <a:latin typeface="Poppins Medium" pitchFamily="2" charset="77"/>
                  <a:cs typeface="Poppins Medium" pitchFamily="2" charset="77"/>
                </a:rPr>
                <a:t>4</a:t>
              </a:r>
              <a:r>
                <a:rPr lang="en-NL" sz="1200" dirty="0">
                  <a:latin typeface="Poppins Medium" pitchFamily="2" charset="77"/>
                  <a:cs typeface="Poppins Medium" pitchFamily="2" charset="77"/>
                </a:rPr>
                <a:t>, NH</a:t>
              </a:r>
              <a:r>
                <a:rPr lang="en-NL" sz="1200" baseline="-25000" dirty="0">
                  <a:latin typeface="Poppins Medium" pitchFamily="2" charset="77"/>
                  <a:cs typeface="Poppins Medium" pitchFamily="2" charset="77"/>
                </a:rPr>
                <a:t>3</a:t>
              </a:r>
              <a:endParaRPr lang="en-NL" sz="1200" dirty="0">
                <a:latin typeface="Poppins Medium" pitchFamily="2" charset="77"/>
                <a:cs typeface="Poppins Medium" pitchFamily="2" charset="77"/>
              </a:endParaRPr>
            </a:p>
            <a:p>
              <a:pPr algn="ctr">
                <a:spcAft>
                  <a:spcPts val="400"/>
                </a:spcAft>
              </a:pPr>
              <a:r>
                <a:rPr lang="en-NL" sz="1200" b="1" dirty="0">
                  <a:solidFill>
                    <a:srgbClr val="F8EFCE"/>
                  </a:solidFill>
                  <a:latin typeface="Poppins" pitchFamily="2" charset="77"/>
                  <a:cs typeface="Poppins" pitchFamily="2" charset="77"/>
                </a:rPr>
                <a:t>Medium T and P: </a:t>
              </a:r>
              <a:r>
                <a:rPr lang="en-NL" sz="1200" dirty="0">
                  <a:latin typeface="Poppins Medium" pitchFamily="2" charset="77"/>
                  <a:cs typeface="Poppins Medium" pitchFamily="2" charset="77"/>
                </a:rPr>
                <a:t>Na, K, CIA(H2-H2)</a:t>
              </a:r>
            </a:p>
            <a:p>
              <a:pPr algn="ctr">
                <a:spcAft>
                  <a:spcPts val="400"/>
                </a:spcAft>
              </a:pPr>
              <a:r>
                <a:rPr lang="en-NL" sz="1200" b="1" dirty="0">
                  <a:solidFill>
                    <a:srgbClr val="F8EFCE"/>
                  </a:solidFill>
                  <a:latin typeface="Poppins" pitchFamily="2" charset="77"/>
                  <a:cs typeface="Poppins" pitchFamily="2" charset="77"/>
                </a:rPr>
                <a:t>High T and P: </a:t>
              </a:r>
              <a:r>
                <a:rPr lang="en-NL" sz="1200" dirty="0">
                  <a:latin typeface="Poppins Medium" pitchFamily="2" charset="77"/>
                  <a:cs typeface="Poppins Medium" pitchFamily="2" charset="77"/>
                </a:rPr>
                <a:t>Clouds or ff, bf, Fe, MgH, CaH, Na, 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1767839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indefinite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8" dur="indefinite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indefinite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6" dur="indefinite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indefinite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4" dur="indefinite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5" grpId="0" animBg="1"/>
      <p:bldP spid="756" grpId="0" animBg="1"/>
      <p:bldP spid="44" grpId="0" animBg="1"/>
      <p:bldP spid="4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691C1A30-4B0C-F8E5-CD57-A38210C688DD}"/>
              </a:ext>
            </a:extLst>
          </p:cNvPr>
          <p:cNvGrpSpPr/>
          <p:nvPr/>
        </p:nvGrpSpPr>
        <p:grpSpPr>
          <a:xfrm>
            <a:off x="6008895" y="1545817"/>
            <a:ext cx="2832496" cy="3098508"/>
            <a:chOff x="6008895" y="1545817"/>
            <a:chExt cx="2832496" cy="3098508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5EFE73E-679E-E3DF-0AAD-472E4C84E288}"/>
                </a:ext>
              </a:extLst>
            </p:cNvPr>
            <p:cNvSpPr/>
            <p:nvPr/>
          </p:nvSpPr>
          <p:spPr>
            <a:xfrm>
              <a:off x="6008895" y="1545817"/>
              <a:ext cx="2832496" cy="3098508"/>
            </a:xfrm>
            <a:prstGeom prst="rect">
              <a:avLst/>
            </a:prstGeom>
            <a:solidFill>
              <a:srgbClr val="F8EFC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17" name="Google Shape;627;p34">
              <a:extLst>
                <a:ext uri="{FF2B5EF4-FFF2-40B4-BE49-F238E27FC236}">
                  <a16:creationId xmlns:a16="http://schemas.microsoft.com/office/drawing/2014/main" id="{0117F75E-5AA9-1426-1B61-FF387E82970E}"/>
                </a:ext>
              </a:extLst>
            </p:cNvPr>
            <p:cNvSpPr txBox="1">
              <a:spLocks/>
            </p:cNvSpPr>
            <p:nvPr/>
          </p:nvSpPr>
          <p:spPr>
            <a:xfrm>
              <a:off x="6339905" y="1852188"/>
              <a:ext cx="2186746" cy="901200"/>
            </a:xfrm>
            <a:prstGeom prst="rect">
              <a:avLst/>
            </a:prstGeom>
            <a:solidFill>
              <a:schemeClr val="accent3"/>
            </a:solidFill>
          </p:spPr>
          <p:txBody>
            <a:bodyPr spcFirstLastPara="1" wrap="square" lIns="91425" tIns="0" rIns="91425" bIns="0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>
                <a:spcAft>
                  <a:spcPts val="1600"/>
                </a:spcAft>
              </a:pPr>
              <a:r>
                <a:rPr lang="en-GB" sz="3200" dirty="0">
                  <a:solidFill>
                    <a:schemeClr val="accent4"/>
                  </a:solidFill>
                  <a:latin typeface="Bahiana" pitchFamily="2" charset="77"/>
                </a:rPr>
                <a:t>ROSSELAND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4006716-6D41-7D0A-1721-D660C21D14B2}"/>
              </a:ext>
            </a:extLst>
          </p:cNvPr>
          <p:cNvGrpSpPr/>
          <p:nvPr/>
        </p:nvGrpSpPr>
        <p:grpSpPr>
          <a:xfrm>
            <a:off x="2271223" y="1545817"/>
            <a:ext cx="2832496" cy="3098508"/>
            <a:chOff x="2271223" y="1545817"/>
            <a:chExt cx="2832496" cy="3098508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065DFA0-0429-BFD3-B124-76F157C7DADC}"/>
                </a:ext>
              </a:extLst>
            </p:cNvPr>
            <p:cNvSpPr/>
            <p:nvPr/>
          </p:nvSpPr>
          <p:spPr>
            <a:xfrm>
              <a:off x="2271223" y="1545817"/>
              <a:ext cx="2832496" cy="3098508"/>
            </a:xfrm>
            <a:prstGeom prst="rect">
              <a:avLst/>
            </a:prstGeom>
            <a:solidFill>
              <a:srgbClr val="F8EFC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  <p:sp>
          <p:nvSpPr>
            <p:cNvPr id="12" name="Google Shape;627;p34">
              <a:extLst>
                <a:ext uri="{FF2B5EF4-FFF2-40B4-BE49-F238E27FC236}">
                  <a16:creationId xmlns:a16="http://schemas.microsoft.com/office/drawing/2014/main" id="{D9AB147C-09EE-A8A9-9CF3-92A136B86741}"/>
                </a:ext>
              </a:extLst>
            </p:cNvPr>
            <p:cNvSpPr txBox="1">
              <a:spLocks/>
            </p:cNvSpPr>
            <p:nvPr/>
          </p:nvSpPr>
          <p:spPr>
            <a:xfrm>
              <a:off x="2602233" y="1852188"/>
              <a:ext cx="2186746" cy="901200"/>
            </a:xfrm>
            <a:prstGeom prst="rect">
              <a:avLst/>
            </a:prstGeom>
            <a:solidFill>
              <a:schemeClr val="accent3"/>
            </a:solidFill>
          </p:spPr>
          <p:txBody>
            <a:bodyPr spcFirstLastPara="1" wrap="square" lIns="91425" tIns="0" rIns="91425" bIns="0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>
                <a:spcAft>
                  <a:spcPts val="1600"/>
                </a:spcAft>
              </a:pPr>
              <a:r>
                <a:rPr lang="en-GB" sz="3200" dirty="0">
                  <a:solidFill>
                    <a:schemeClr val="accent4"/>
                  </a:solidFill>
                  <a:latin typeface="Bahiana" pitchFamily="2" charset="77"/>
                </a:rPr>
                <a:t>Planck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5FD2647-7B55-1BD0-C7C1-3CA6FDE50E0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" dirty="0"/>
              <a:t>Methods: M</a:t>
            </a:r>
            <a:r>
              <a:rPr lang="en-GB" dirty="0"/>
              <a:t>e</a:t>
            </a:r>
            <a:r>
              <a:rPr lang="en" dirty="0"/>
              <a:t>an opacities</a:t>
            </a:r>
            <a:endParaRPr lang="en-NL" dirty="0"/>
          </a:p>
        </p:txBody>
      </p:sp>
      <p:sp>
        <p:nvSpPr>
          <p:cNvPr id="3" name="Google Shape;755;p41">
            <a:extLst>
              <a:ext uri="{FF2B5EF4-FFF2-40B4-BE49-F238E27FC236}">
                <a16:creationId xmlns:a16="http://schemas.microsoft.com/office/drawing/2014/main" id="{5B88B9FA-18E8-61C2-7DDD-8244B75B724A}"/>
              </a:ext>
            </a:extLst>
          </p:cNvPr>
          <p:cNvSpPr txBox="1"/>
          <p:nvPr/>
        </p:nvSpPr>
        <p:spPr>
          <a:xfrm flipH="1">
            <a:off x="266447" y="3038637"/>
            <a:ext cx="1890931" cy="57964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0000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b="1" dirty="0">
                <a:solidFill>
                  <a:srgbClr val="88B3A9"/>
                </a:solidFill>
                <a:latin typeface="Poppins" pitchFamily="2" charset="77"/>
                <a:ea typeface="Roboto Cn"/>
                <a:cs typeface="Poppins" pitchFamily="2" charset="77"/>
                <a:sym typeface="Roboto Condensed"/>
              </a:rPr>
              <a:t>MEAN OPACITIES</a:t>
            </a:r>
          </a:p>
        </p:txBody>
      </p:sp>
      <p:sp>
        <p:nvSpPr>
          <p:cNvPr id="4" name="Google Shape;756;p41">
            <a:extLst>
              <a:ext uri="{FF2B5EF4-FFF2-40B4-BE49-F238E27FC236}">
                <a16:creationId xmlns:a16="http://schemas.microsoft.com/office/drawing/2014/main" id="{91B2D23C-94A6-BE7A-CD89-7663EA9B8AE7}"/>
              </a:ext>
            </a:extLst>
          </p:cNvPr>
          <p:cNvSpPr txBox="1"/>
          <p:nvPr/>
        </p:nvSpPr>
        <p:spPr>
          <a:xfrm flipH="1">
            <a:off x="599714" y="1911900"/>
            <a:ext cx="1278300" cy="5052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198000" rIns="91425" bIns="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400" dirty="0">
                <a:solidFill>
                  <a:schemeClr val="dk2"/>
                </a:solidFill>
                <a:latin typeface="Bahiana"/>
                <a:ea typeface="Bahiana"/>
                <a:cs typeface="Bahiana"/>
                <a:sym typeface="Bahiana"/>
              </a:rPr>
              <a:t> step 04</a:t>
            </a:r>
            <a:endParaRPr sz="2400" dirty="0">
              <a:solidFill>
                <a:schemeClr val="dk2"/>
              </a:solidFill>
              <a:latin typeface="Bahiana"/>
              <a:ea typeface="Bahiana"/>
              <a:cs typeface="Bahiana"/>
              <a:sym typeface="Bahiana"/>
            </a:endParaRPr>
          </a:p>
        </p:txBody>
      </p:sp>
      <p:cxnSp>
        <p:nvCxnSpPr>
          <p:cNvPr id="5" name="Google Shape;1051;p41">
            <a:extLst>
              <a:ext uri="{FF2B5EF4-FFF2-40B4-BE49-F238E27FC236}">
                <a16:creationId xmlns:a16="http://schemas.microsoft.com/office/drawing/2014/main" id="{99FD5544-E3DC-9C99-D074-BF13259700F8}"/>
              </a:ext>
            </a:extLst>
          </p:cNvPr>
          <p:cNvCxnSpPr>
            <a:cxnSpLocks/>
            <a:stCxn id="4" idx="2"/>
          </p:cNvCxnSpPr>
          <p:nvPr/>
        </p:nvCxnSpPr>
        <p:spPr>
          <a:xfrm flipH="1">
            <a:off x="1237743" y="2417100"/>
            <a:ext cx="1121" cy="621537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6" name="Google Shape;740;p40">
            <a:extLst>
              <a:ext uri="{FF2B5EF4-FFF2-40B4-BE49-F238E27FC236}">
                <a16:creationId xmlns:a16="http://schemas.microsoft.com/office/drawing/2014/main" id="{8A7F93E8-4AF8-B3FF-4B13-6CE2F15D3CCE}"/>
              </a:ext>
            </a:extLst>
          </p:cNvPr>
          <p:cNvCxnSpPr>
            <a:cxnSpLocks/>
          </p:cNvCxnSpPr>
          <p:nvPr/>
        </p:nvCxnSpPr>
        <p:spPr>
          <a:xfrm flipH="1">
            <a:off x="-294465" y="2637692"/>
            <a:ext cx="1543661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10" name="Google Shape;625;p34">
            <a:extLst>
              <a:ext uri="{FF2B5EF4-FFF2-40B4-BE49-F238E27FC236}">
                <a16:creationId xmlns:a16="http://schemas.microsoft.com/office/drawing/2014/main" id="{9E5B75AC-48FD-957E-F1E5-15A5F13CD08A}"/>
              </a:ext>
            </a:extLst>
          </p:cNvPr>
          <p:cNvSpPr txBox="1">
            <a:spLocks/>
          </p:cNvSpPr>
          <p:nvPr/>
        </p:nvSpPr>
        <p:spPr>
          <a:xfrm>
            <a:off x="2263345" y="3709868"/>
            <a:ext cx="2737445" cy="65510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0" indent="-285750">
              <a:spcAft>
                <a:spcPts val="300"/>
              </a:spcAft>
              <a:buClr>
                <a:schemeClr val="bg2"/>
              </a:buClr>
              <a:buFont typeface="Courier New" panose="02070309020205020404" pitchFamily="49" charset="0"/>
              <a:buChar char="o"/>
            </a:pPr>
            <a:r>
              <a:rPr lang="en" sz="1200" dirty="0">
                <a:latin typeface="Poppins Medium" pitchFamily="2" charset="77"/>
                <a:cs typeface="Poppins Medium" pitchFamily="2" charset="77"/>
              </a:rPr>
              <a:t>Optically thin regimes</a:t>
            </a:r>
          </a:p>
          <a:p>
            <a:pPr marL="285750" indent="-285750">
              <a:spcAft>
                <a:spcPts val="300"/>
              </a:spcAft>
              <a:buClr>
                <a:schemeClr val="bg2"/>
              </a:buClr>
              <a:buFont typeface="Courier New" panose="02070309020205020404" pitchFamily="49" charset="0"/>
              <a:buChar char="o"/>
            </a:pPr>
            <a:r>
              <a:rPr lang="en" sz="1200" dirty="0">
                <a:latin typeface="Poppins Medium" pitchFamily="2" charset="77"/>
                <a:cs typeface="Poppins Medium" pitchFamily="2" charset="77"/>
              </a:rPr>
              <a:t>Useful for describing thermal emission and cooling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54F6387-2713-86DD-5A94-0354E843A97E}"/>
                  </a:ext>
                </a:extLst>
              </p:cNvPr>
              <p:cNvSpPr txBox="1"/>
              <p:nvPr/>
            </p:nvSpPr>
            <p:spPr>
              <a:xfrm>
                <a:off x="2813679" y="2941805"/>
                <a:ext cx="1636776" cy="57964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𝜅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∞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𝜅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𝜈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𝜈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</m:d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𝜈</m:t>
                              </m:r>
                            </m:e>
                          </m:nary>
                        </m:num>
                        <m:den>
                          <m:nary>
                            <m:nary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∞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𝜈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</m:d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𝜈</m:t>
                              </m:r>
                            </m:e>
                          </m:nary>
                        </m:den>
                      </m:f>
                    </m:oMath>
                  </m:oMathPara>
                </a14:m>
                <a:endParaRPr lang="en-NL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54F6387-2713-86DD-5A94-0354E843A9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3679" y="2941805"/>
                <a:ext cx="1636776" cy="579646"/>
              </a:xfrm>
              <a:prstGeom prst="rect">
                <a:avLst/>
              </a:prstGeom>
              <a:blipFill>
                <a:blip r:embed="rId3"/>
                <a:stretch>
                  <a:fillRect t="-68085" b="-108511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Google Shape;625;p34">
            <a:extLst>
              <a:ext uri="{FF2B5EF4-FFF2-40B4-BE49-F238E27FC236}">
                <a16:creationId xmlns:a16="http://schemas.microsoft.com/office/drawing/2014/main" id="{800C9CDB-92E4-A168-E538-581C404DD1F2}"/>
              </a:ext>
            </a:extLst>
          </p:cNvPr>
          <p:cNvSpPr txBox="1">
            <a:spLocks/>
          </p:cNvSpPr>
          <p:nvPr/>
        </p:nvSpPr>
        <p:spPr>
          <a:xfrm>
            <a:off x="6001017" y="3709868"/>
            <a:ext cx="2737445" cy="65510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0" indent="-285750">
              <a:spcAft>
                <a:spcPts val="300"/>
              </a:spcAft>
              <a:buClr>
                <a:schemeClr val="bg2"/>
              </a:buClr>
              <a:buFont typeface="Courier New" panose="02070309020205020404" pitchFamily="49" charset="0"/>
              <a:buChar char="o"/>
            </a:pPr>
            <a:r>
              <a:rPr lang="en-GB" sz="1200" dirty="0">
                <a:latin typeface="Poppins Medium" pitchFamily="2" charset="77"/>
                <a:cs typeface="Poppins Medium" pitchFamily="2" charset="77"/>
              </a:rPr>
              <a:t>Optically thick regimes</a:t>
            </a:r>
          </a:p>
          <a:p>
            <a:pPr marL="285750" indent="-285750">
              <a:spcAft>
                <a:spcPts val="300"/>
              </a:spcAft>
              <a:buClr>
                <a:schemeClr val="bg2"/>
              </a:buClr>
              <a:buFont typeface="Courier New" panose="02070309020205020404" pitchFamily="49" charset="0"/>
              <a:buChar char="o"/>
            </a:pPr>
            <a:r>
              <a:rPr lang="en-GB" sz="1200" dirty="0">
                <a:latin typeface="Poppins Medium" pitchFamily="2" charset="77"/>
                <a:cs typeface="Poppins Medium" pitchFamily="2" charset="77"/>
              </a:rPr>
              <a:t>Useful for describing radiative energy transport </a:t>
            </a:r>
          </a:p>
          <a:p>
            <a:pPr marL="285750" indent="-285750">
              <a:spcAft>
                <a:spcPts val="300"/>
              </a:spcAft>
              <a:buClr>
                <a:schemeClr val="bg2"/>
              </a:buClr>
              <a:buFont typeface="Courier New" panose="02070309020205020404" pitchFamily="49" charset="0"/>
              <a:buChar char="o"/>
            </a:pPr>
            <a:endParaRPr lang="en-GB" sz="1200" dirty="0">
              <a:latin typeface="Poppins Medium" pitchFamily="2" charset="77"/>
              <a:cs typeface="Poppins Medium" pitchFamily="2" charset="77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0FA7704-CC50-4C51-3D47-17BF287A19B9}"/>
                  </a:ext>
                </a:extLst>
              </p:cNvPr>
              <p:cNvSpPr txBox="1"/>
              <p:nvPr/>
            </p:nvSpPr>
            <p:spPr>
              <a:xfrm>
                <a:off x="6658096" y="2848392"/>
                <a:ext cx="1636776" cy="76989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𝜅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sub>
                          </m:sSub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∞</m:t>
                              </m:r>
                            </m:sup>
                            <m:e>
                              <m:f>
                                <m:f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𝜅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𝜈</m:t>
                                      </m:r>
                                    </m:sub>
                                  </m:sSub>
                                </m:den>
                              </m:f>
                              <m:f>
                                <m:f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𝐵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𝜈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𝑇</m:t>
                                  </m:r>
                                </m:den>
                              </m:f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𝜈</m:t>
                              </m:r>
                            </m:e>
                          </m:nary>
                        </m:num>
                        <m:den>
                          <m:nary>
                            <m:nary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∞</m:t>
                              </m:r>
                            </m:sup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𝐵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𝜈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𝑇</m:t>
                                  </m:r>
                                </m:den>
                              </m:f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𝜈</m:t>
                              </m:r>
                            </m:e>
                          </m:nary>
                        </m:den>
                      </m:f>
                    </m:oMath>
                  </m:oMathPara>
                </a14:m>
                <a:endParaRPr lang="en-NL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0FA7704-CC50-4C51-3D47-17BF287A19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58096" y="2848392"/>
                <a:ext cx="1636776" cy="769891"/>
              </a:xfrm>
              <a:prstGeom prst="rect">
                <a:avLst/>
              </a:prstGeom>
              <a:blipFill>
                <a:blip r:embed="rId4"/>
                <a:stretch>
                  <a:fillRect t="-46774" b="-77419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Picture 20">
            <a:extLst>
              <a:ext uri="{FF2B5EF4-FFF2-40B4-BE49-F238E27FC236}">
                <a16:creationId xmlns:a16="http://schemas.microsoft.com/office/drawing/2014/main" id="{27F6E26B-8BD7-D3AB-2912-FD88F4628D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4824" y="1017722"/>
            <a:ext cx="1222967" cy="412577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101B9FC-77AD-5471-632B-55D76182275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25502" b="53364"/>
          <a:stretch>
            <a:fillRect/>
          </a:stretch>
        </p:blipFill>
        <p:spPr>
          <a:xfrm>
            <a:off x="4944941" y="2056345"/>
            <a:ext cx="1222967" cy="87194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4C7D9BA-B221-4CD0-9F8B-8AA999B4BF9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46307"/>
          <a:stretch>
            <a:fillRect/>
          </a:stretch>
        </p:blipFill>
        <p:spPr>
          <a:xfrm>
            <a:off x="4944941" y="2928286"/>
            <a:ext cx="1222967" cy="2215215"/>
          </a:xfrm>
          <a:prstGeom prst="rect">
            <a:avLst/>
          </a:prstGeom>
        </p:spPr>
      </p:pic>
      <p:sp>
        <p:nvSpPr>
          <p:cNvPr id="27" name="Google Shape;151;p27">
            <a:extLst>
              <a:ext uri="{FF2B5EF4-FFF2-40B4-BE49-F238E27FC236}">
                <a16:creationId xmlns:a16="http://schemas.microsoft.com/office/drawing/2014/main" id="{4D012EBD-1D8D-FFB9-6F68-AD923AB54534}"/>
              </a:ext>
            </a:extLst>
          </p:cNvPr>
          <p:cNvSpPr txBox="1">
            <a:spLocks/>
          </p:cNvSpPr>
          <p:nvPr/>
        </p:nvSpPr>
        <p:spPr>
          <a:xfrm>
            <a:off x="171569" y="4774707"/>
            <a:ext cx="6362278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Roboto Condensed"/>
              <a:buNone/>
              <a:defRPr sz="1400" b="0" i="0" u="none" strike="noStrike" cap="none">
                <a:solidFill>
                  <a:schemeClr val="dk2"/>
                </a:solidFill>
                <a:latin typeface="Roboto Cn"/>
                <a:ea typeface="Roboto Cn"/>
                <a:cs typeface="Roboto Cn"/>
                <a:sym typeface="Roboto Condensed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Roboto Condensed"/>
              <a:buNone/>
              <a:defRPr sz="1400" b="0" i="0" u="none" strike="noStrike" cap="none">
                <a:solidFill>
                  <a:schemeClr val="dk2"/>
                </a:solidFill>
                <a:latin typeface="Roboto Cn"/>
                <a:ea typeface="Roboto Cn"/>
                <a:cs typeface="Roboto Cn"/>
                <a:sym typeface="Roboto Condensed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Roboto Condensed"/>
              <a:buNone/>
              <a:defRPr sz="1400" b="0" i="0" u="none" strike="noStrike" cap="none">
                <a:solidFill>
                  <a:schemeClr val="dk2"/>
                </a:solidFill>
                <a:latin typeface="Roboto Cn"/>
                <a:ea typeface="Roboto Cn"/>
                <a:cs typeface="Roboto Cn"/>
                <a:sym typeface="Roboto Condensed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Roboto Condensed"/>
              <a:buNone/>
              <a:defRPr sz="1400" b="0" i="0" u="none" strike="noStrike" cap="none">
                <a:solidFill>
                  <a:schemeClr val="dk2"/>
                </a:solidFill>
                <a:latin typeface="Roboto Cn"/>
                <a:ea typeface="Roboto Cn"/>
                <a:cs typeface="Roboto Cn"/>
                <a:sym typeface="Roboto Condensed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Roboto Condensed"/>
              <a:buNone/>
              <a:defRPr sz="1400" b="0" i="0" u="none" strike="noStrike" cap="none">
                <a:solidFill>
                  <a:schemeClr val="dk2"/>
                </a:solidFill>
                <a:latin typeface="Roboto Cn"/>
                <a:ea typeface="Roboto Cn"/>
                <a:cs typeface="Roboto Cn"/>
                <a:sym typeface="Roboto Condensed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Roboto Condensed"/>
              <a:buNone/>
              <a:defRPr sz="1400" b="0" i="0" u="none" strike="noStrike" cap="none">
                <a:solidFill>
                  <a:schemeClr val="dk2"/>
                </a:solidFill>
                <a:latin typeface="Roboto Cn"/>
                <a:ea typeface="Roboto Cn"/>
                <a:cs typeface="Roboto Cn"/>
                <a:sym typeface="Roboto Condensed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Roboto Condensed"/>
              <a:buNone/>
              <a:defRPr sz="1400" b="0" i="0" u="none" strike="noStrike" cap="none">
                <a:solidFill>
                  <a:schemeClr val="dk2"/>
                </a:solidFill>
                <a:latin typeface="Roboto Cn"/>
                <a:ea typeface="Roboto Cn"/>
                <a:cs typeface="Roboto Cn"/>
                <a:sym typeface="Roboto Condensed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Roboto Condensed"/>
              <a:buNone/>
              <a:defRPr sz="1400" b="0" i="0" u="none" strike="noStrike" cap="none">
                <a:solidFill>
                  <a:schemeClr val="dk2"/>
                </a:solidFill>
                <a:latin typeface="Roboto Cn"/>
                <a:ea typeface="Roboto Cn"/>
                <a:cs typeface="Roboto Cn"/>
                <a:sym typeface="Roboto Condensed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4"/>
              </a:buClr>
              <a:buSzPts val="1400"/>
              <a:buFont typeface="Roboto Condensed"/>
              <a:buNone/>
              <a:defRPr sz="1400" b="0" i="0" u="none" strike="noStrike" cap="none">
                <a:solidFill>
                  <a:schemeClr val="dk2"/>
                </a:solidFill>
                <a:latin typeface="Roboto Cn"/>
                <a:ea typeface="Roboto Cn"/>
                <a:cs typeface="Roboto Cn"/>
                <a:sym typeface="Roboto Condensed"/>
              </a:defRPr>
            </a:lvl9pPr>
          </a:lstStyle>
          <a:p>
            <a:pPr algn="l"/>
            <a:r>
              <a:rPr lang="en-GB" dirty="0">
                <a:solidFill>
                  <a:srgbClr val="000000"/>
                </a:solidFill>
                <a:latin typeface="Poppins ExtraLight" pitchFamily="2" charset="77"/>
                <a:cs typeface="Poppins ExtraLight" pitchFamily="2" charset="77"/>
              </a:rPr>
              <a:t>Yamila Miguel – Leiden Observatory | SRON</a:t>
            </a:r>
          </a:p>
        </p:txBody>
      </p:sp>
    </p:spTree>
    <p:extLst>
      <p:ext uri="{BB962C8B-B14F-4D97-AF65-F5344CB8AC3E}">
        <p14:creationId xmlns:p14="http://schemas.microsoft.com/office/powerpoint/2010/main" val="2004460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8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10" grpId="0"/>
      <p:bldP spid="11" grpId="0"/>
      <p:bldP spid="15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0FD707E-9014-B079-60BF-F17B16848892}"/>
              </a:ext>
            </a:extLst>
          </p:cNvPr>
          <p:cNvSpPr/>
          <p:nvPr/>
        </p:nvSpPr>
        <p:spPr>
          <a:xfrm>
            <a:off x="942640" y="490780"/>
            <a:ext cx="7638255" cy="4298196"/>
          </a:xfrm>
          <a:prstGeom prst="rect">
            <a:avLst/>
          </a:prstGeom>
          <a:solidFill>
            <a:srgbClr val="F8EFC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3F235EB-5CE5-CDC5-D717-1F4B04F58C90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8" name="Google Shape;317;p31">
            <a:extLst>
              <a:ext uri="{FF2B5EF4-FFF2-40B4-BE49-F238E27FC236}">
                <a16:creationId xmlns:a16="http://schemas.microsoft.com/office/drawing/2014/main" id="{6031C87F-1068-DF3A-F6AB-210F328FFD77}"/>
              </a:ext>
            </a:extLst>
          </p:cNvPr>
          <p:cNvSpPr txBox="1">
            <a:spLocks/>
          </p:cNvSpPr>
          <p:nvPr/>
        </p:nvSpPr>
        <p:spPr>
          <a:xfrm>
            <a:off x="605958" y="759325"/>
            <a:ext cx="3191128" cy="1513760"/>
          </a:xfrm>
          <a:prstGeom prst="rect">
            <a:avLst/>
          </a:prstGeom>
          <a:solidFill>
            <a:srgbClr val="32173C"/>
          </a:solidFill>
          <a:ln>
            <a:noFill/>
          </a:ln>
        </p:spPr>
        <p:txBody>
          <a:bodyPr spcFirstLastPara="1" wrap="square" lIns="91425" tIns="108000" rIns="91425" bIns="1440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Font typeface="Bahiana"/>
              <a:buNone/>
              <a:defRPr sz="6000" b="0" i="0" u="none" strike="noStrike" cap="none">
                <a:solidFill>
                  <a:schemeClr val="dk2"/>
                </a:solidFill>
                <a:latin typeface="Bahiana"/>
                <a:ea typeface="Bahiana"/>
                <a:cs typeface="Bahiana"/>
                <a:sym typeface="Bahian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Font typeface="Reem Kufi"/>
              <a:buNone/>
              <a:defRPr sz="4200" b="0" i="0" u="none" strike="noStrike" cap="none">
                <a:solidFill>
                  <a:srgbClr val="41294A"/>
                </a:solidFill>
                <a:latin typeface="Reem Kufi"/>
                <a:ea typeface="Reem Kufi"/>
                <a:cs typeface="Reem Kufi"/>
                <a:sym typeface="Reem Kuf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Font typeface="Reem Kufi"/>
              <a:buNone/>
              <a:defRPr sz="4200" b="0" i="0" u="none" strike="noStrike" cap="none">
                <a:solidFill>
                  <a:srgbClr val="41294A"/>
                </a:solidFill>
                <a:latin typeface="Reem Kufi"/>
                <a:ea typeface="Reem Kufi"/>
                <a:cs typeface="Reem Kufi"/>
                <a:sym typeface="Reem Kuf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Font typeface="Reem Kufi"/>
              <a:buNone/>
              <a:defRPr sz="4200" b="0" i="0" u="none" strike="noStrike" cap="none">
                <a:solidFill>
                  <a:srgbClr val="41294A"/>
                </a:solidFill>
                <a:latin typeface="Reem Kufi"/>
                <a:ea typeface="Reem Kufi"/>
                <a:cs typeface="Reem Kufi"/>
                <a:sym typeface="Reem Kuf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Font typeface="Reem Kufi"/>
              <a:buNone/>
              <a:defRPr sz="4200" b="0" i="0" u="none" strike="noStrike" cap="none">
                <a:solidFill>
                  <a:srgbClr val="41294A"/>
                </a:solidFill>
                <a:latin typeface="Reem Kufi"/>
                <a:ea typeface="Reem Kufi"/>
                <a:cs typeface="Reem Kufi"/>
                <a:sym typeface="Reem Kuf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Font typeface="Reem Kufi"/>
              <a:buNone/>
              <a:defRPr sz="4200" b="0" i="0" u="none" strike="noStrike" cap="none">
                <a:solidFill>
                  <a:srgbClr val="41294A"/>
                </a:solidFill>
                <a:latin typeface="Reem Kufi"/>
                <a:ea typeface="Reem Kufi"/>
                <a:cs typeface="Reem Kufi"/>
                <a:sym typeface="Reem Kuf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Font typeface="Reem Kufi"/>
              <a:buNone/>
              <a:defRPr sz="4200" b="0" i="0" u="none" strike="noStrike" cap="none">
                <a:solidFill>
                  <a:srgbClr val="41294A"/>
                </a:solidFill>
                <a:latin typeface="Reem Kufi"/>
                <a:ea typeface="Reem Kufi"/>
                <a:cs typeface="Reem Kufi"/>
                <a:sym typeface="Reem Kuf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Font typeface="Reem Kufi"/>
              <a:buNone/>
              <a:defRPr sz="4200" b="0" i="0" u="none" strike="noStrike" cap="none">
                <a:solidFill>
                  <a:srgbClr val="41294A"/>
                </a:solidFill>
                <a:latin typeface="Reem Kufi"/>
                <a:ea typeface="Reem Kufi"/>
                <a:cs typeface="Reem Kufi"/>
                <a:sym typeface="Reem Kuf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4200"/>
              <a:buFont typeface="Reem Kufi"/>
              <a:buNone/>
              <a:defRPr sz="4200" b="0" i="0" u="none" strike="noStrike" cap="none">
                <a:solidFill>
                  <a:srgbClr val="41294A"/>
                </a:solidFill>
                <a:latin typeface="Reem Kufi"/>
                <a:ea typeface="Reem Kufi"/>
                <a:cs typeface="Reem Kufi"/>
                <a:sym typeface="Reem Kufi"/>
              </a:defRPr>
            </a:lvl9pPr>
          </a:lstStyle>
          <a:p>
            <a:pPr algn="ctr"/>
            <a:r>
              <a:rPr lang="en-GB" dirty="0">
                <a:solidFill>
                  <a:srgbClr val="F8EFCE"/>
                </a:solidFill>
              </a:rPr>
              <a:t>Results</a:t>
            </a:r>
            <a:br>
              <a:rPr lang="en-GB" dirty="0">
                <a:solidFill>
                  <a:srgbClr val="F8EFCE"/>
                </a:solidFill>
              </a:rPr>
            </a:br>
            <a:r>
              <a:rPr lang="en-GB" sz="2400" dirty="0">
                <a:solidFill>
                  <a:srgbClr val="F8EFCE"/>
                </a:solidFill>
              </a:rPr>
              <a:t>Cloud-free </a:t>
            </a:r>
            <a:r>
              <a:rPr lang="en-GB" sz="2400" dirty="0" err="1">
                <a:solidFill>
                  <a:srgbClr val="F8EFCE"/>
                </a:solidFill>
              </a:rPr>
              <a:t>rosseland</a:t>
            </a:r>
            <a:endParaRPr lang="en-GB" sz="2400" dirty="0">
              <a:solidFill>
                <a:srgbClr val="F8EFCE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D567E39-D20F-9088-366A-27AB364AC8C6}"/>
              </a:ext>
            </a:extLst>
          </p:cNvPr>
          <p:cNvSpPr txBox="1"/>
          <p:nvPr/>
        </p:nvSpPr>
        <p:spPr>
          <a:xfrm>
            <a:off x="705058" y="2149974"/>
            <a:ext cx="1994457" cy="246221"/>
          </a:xfrm>
          <a:prstGeom prst="rect">
            <a:avLst/>
          </a:prstGeom>
          <a:solidFill>
            <a:srgbClr val="88B3A9"/>
          </a:solidFill>
        </p:spPr>
        <p:txBody>
          <a:bodyPr wrap="none" rtlCol="0">
            <a:spAutoFit/>
          </a:bodyPr>
          <a:lstStyle/>
          <a:p>
            <a:r>
              <a:rPr lang="en-NL" sz="1000" dirty="0">
                <a:solidFill>
                  <a:srgbClr val="F8EFCE"/>
                </a:solidFill>
                <a:latin typeface="Poppins Medium" pitchFamily="2" charset="77"/>
                <a:cs typeface="Poppins Medium" pitchFamily="2" charset="77"/>
              </a:rPr>
              <a:t>SIEBENALER &amp; MIGUEL (2026)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7D7F3C9-F97D-5EB6-76AF-97EB5386A9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7446" y="648012"/>
            <a:ext cx="4492172" cy="4004708"/>
          </a:xfrm>
          <a:prstGeom prst="rect">
            <a:avLst/>
          </a:prstGeom>
        </p:spPr>
      </p:pic>
      <p:sp>
        <p:nvSpPr>
          <p:cNvPr id="14" name="Google Shape;151;p27">
            <a:extLst>
              <a:ext uri="{FF2B5EF4-FFF2-40B4-BE49-F238E27FC236}">
                <a16:creationId xmlns:a16="http://schemas.microsoft.com/office/drawing/2014/main" id="{665E6E03-B9D7-F3C0-52E8-A418129EA6AE}"/>
              </a:ext>
            </a:extLst>
          </p:cNvPr>
          <p:cNvSpPr txBox="1">
            <a:spLocks/>
          </p:cNvSpPr>
          <p:nvPr/>
        </p:nvSpPr>
        <p:spPr>
          <a:xfrm>
            <a:off x="171569" y="4774707"/>
            <a:ext cx="6362278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Roboto Condensed"/>
              <a:buNone/>
              <a:defRPr sz="1400" b="0" i="0" u="none" strike="noStrike" cap="none">
                <a:solidFill>
                  <a:schemeClr val="dk2"/>
                </a:solidFill>
                <a:latin typeface="Roboto Cn"/>
                <a:ea typeface="Roboto Cn"/>
                <a:cs typeface="Roboto Cn"/>
                <a:sym typeface="Roboto Condensed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Roboto Condensed"/>
              <a:buNone/>
              <a:defRPr sz="1400" b="0" i="0" u="none" strike="noStrike" cap="none">
                <a:solidFill>
                  <a:schemeClr val="dk2"/>
                </a:solidFill>
                <a:latin typeface="Roboto Cn"/>
                <a:ea typeface="Roboto Cn"/>
                <a:cs typeface="Roboto Cn"/>
                <a:sym typeface="Roboto Condensed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Roboto Condensed"/>
              <a:buNone/>
              <a:defRPr sz="1400" b="0" i="0" u="none" strike="noStrike" cap="none">
                <a:solidFill>
                  <a:schemeClr val="dk2"/>
                </a:solidFill>
                <a:latin typeface="Roboto Cn"/>
                <a:ea typeface="Roboto Cn"/>
                <a:cs typeface="Roboto Cn"/>
                <a:sym typeface="Roboto Condensed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Roboto Condensed"/>
              <a:buNone/>
              <a:defRPr sz="1400" b="0" i="0" u="none" strike="noStrike" cap="none">
                <a:solidFill>
                  <a:schemeClr val="dk2"/>
                </a:solidFill>
                <a:latin typeface="Roboto Cn"/>
                <a:ea typeface="Roboto Cn"/>
                <a:cs typeface="Roboto Cn"/>
                <a:sym typeface="Roboto Condensed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Roboto Condensed"/>
              <a:buNone/>
              <a:defRPr sz="1400" b="0" i="0" u="none" strike="noStrike" cap="none">
                <a:solidFill>
                  <a:schemeClr val="dk2"/>
                </a:solidFill>
                <a:latin typeface="Roboto Cn"/>
                <a:ea typeface="Roboto Cn"/>
                <a:cs typeface="Roboto Cn"/>
                <a:sym typeface="Roboto Condensed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Roboto Condensed"/>
              <a:buNone/>
              <a:defRPr sz="1400" b="0" i="0" u="none" strike="noStrike" cap="none">
                <a:solidFill>
                  <a:schemeClr val="dk2"/>
                </a:solidFill>
                <a:latin typeface="Roboto Cn"/>
                <a:ea typeface="Roboto Cn"/>
                <a:cs typeface="Roboto Cn"/>
                <a:sym typeface="Roboto Condensed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Roboto Condensed"/>
              <a:buNone/>
              <a:defRPr sz="1400" b="0" i="0" u="none" strike="noStrike" cap="none">
                <a:solidFill>
                  <a:schemeClr val="dk2"/>
                </a:solidFill>
                <a:latin typeface="Roboto Cn"/>
                <a:ea typeface="Roboto Cn"/>
                <a:cs typeface="Roboto Cn"/>
                <a:sym typeface="Roboto Condensed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Roboto Condensed"/>
              <a:buNone/>
              <a:defRPr sz="1400" b="0" i="0" u="none" strike="noStrike" cap="none">
                <a:solidFill>
                  <a:schemeClr val="dk2"/>
                </a:solidFill>
                <a:latin typeface="Roboto Cn"/>
                <a:ea typeface="Roboto Cn"/>
                <a:cs typeface="Roboto Cn"/>
                <a:sym typeface="Roboto Condensed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4"/>
              </a:buClr>
              <a:buSzPts val="1400"/>
              <a:buFont typeface="Roboto Condensed"/>
              <a:buNone/>
              <a:defRPr sz="1400" b="0" i="0" u="none" strike="noStrike" cap="none">
                <a:solidFill>
                  <a:schemeClr val="dk2"/>
                </a:solidFill>
                <a:latin typeface="Roboto Cn"/>
                <a:ea typeface="Roboto Cn"/>
                <a:cs typeface="Roboto Cn"/>
                <a:sym typeface="Roboto Condensed"/>
              </a:defRPr>
            </a:lvl9pPr>
          </a:lstStyle>
          <a:p>
            <a:pPr algn="l"/>
            <a:r>
              <a:rPr lang="en-GB" dirty="0">
                <a:solidFill>
                  <a:srgbClr val="000000"/>
                </a:solidFill>
                <a:latin typeface="Poppins ExtraLight" pitchFamily="2" charset="77"/>
                <a:cs typeface="Poppins ExtraLight" pitchFamily="2" charset="77"/>
              </a:rPr>
              <a:t>Yamila Miguel – Leiden Observatory | SRON</a:t>
            </a:r>
          </a:p>
        </p:txBody>
      </p:sp>
    </p:spTree>
    <p:extLst>
      <p:ext uri="{BB962C8B-B14F-4D97-AF65-F5344CB8AC3E}">
        <p14:creationId xmlns:p14="http://schemas.microsoft.com/office/powerpoint/2010/main" val="2820336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World Radio Day by Slidesgo">
  <a:themeElements>
    <a:clrScheme name="Simple Light">
      <a:dk1>
        <a:srgbClr val="F78383"/>
      </a:dk1>
      <a:lt1>
        <a:srgbClr val="DA5C5D"/>
      </a:lt1>
      <a:dk2>
        <a:srgbClr val="240430"/>
      </a:dk2>
      <a:lt2>
        <a:srgbClr val="32173C"/>
      </a:lt2>
      <a:accent1>
        <a:srgbClr val="60426C"/>
      </a:accent1>
      <a:accent2>
        <a:srgbClr val="B6D7CF"/>
      </a:accent2>
      <a:accent3>
        <a:srgbClr val="88B3A9"/>
      </a:accent3>
      <a:accent4>
        <a:srgbClr val="F7EECE"/>
      </a:accent4>
      <a:accent5>
        <a:srgbClr val="FFE599"/>
      </a:accent5>
      <a:accent6>
        <a:srgbClr val="FFD966"/>
      </a:accent6>
      <a:hlink>
        <a:srgbClr val="32173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10794</TotalTime>
  <Words>762</Words>
  <Application>Microsoft Macintosh PowerPoint</Application>
  <PresentationFormat>On-screen Show (16:9)</PresentationFormat>
  <Paragraphs>126</Paragraphs>
  <Slides>15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8" baseType="lpstr">
      <vt:lpstr>Arial</vt:lpstr>
      <vt:lpstr>Fira Sans Extra Condensed Medium</vt:lpstr>
      <vt:lpstr>Poppins</vt:lpstr>
      <vt:lpstr>Roboto Slab Light</vt:lpstr>
      <vt:lpstr>Poppins Medium</vt:lpstr>
      <vt:lpstr>Roboto Cn</vt:lpstr>
      <vt:lpstr>Bahiana</vt:lpstr>
      <vt:lpstr>Onest Black</vt:lpstr>
      <vt:lpstr>Cambria Math</vt:lpstr>
      <vt:lpstr>Roboto Condensed</vt:lpstr>
      <vt:lpstr>Poppins ExtraLight</vt:lpstr>
      <vt:lpstr>Courier New</vt:lpstr>
      <vt:lpstr>World Radio Day by Slidesgo</vt:lpstr>
      <vt:lpstr>Opacities</vt:lpstr>
      <vt:lpstr>AIM: Characterise Planets to learn about planetary physics, their evolution and origins</vt:lpstr>
      <vt:lpstr>PowerPoint Presentation</vt:lpstr>
      <vt:lpstr>However, opacities depend on wavelength and RT calculations are computationally expensive. </vt:lpstr>
      <vt:lpstr>Previous work</vt:lpstr>
      <vt:lpstr>Methods: Chemistry calculations</vt:lpstr>
      <vt:lpstr>Methods: opacities</vt:lpstr>
      <vt:lpstr>Methods: Mean opacities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Discussion</vt:lpstr>
      <vt:lpstr>Other tables (in P, ρ)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Yamila Miguel</cp:lastModifiedBy>
  <cp:revision>108</cp:revision>
  <dcterms:modified xsi:type="dcterms:W3CDTF">2026-04-14T16:49:17Z</dcterms:modified>
</cp:coreProperties>
</file>