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67" r:id="rId3"/>
    <p:sldId id="257" r:id="rId4"/>
    <p:sldId id="260" r:id="rId5"/>
    <p:sldId id="258" r:id="rId6"/>
    <p:sldId id="270" r:id="rId7"/>
    <p:sldId id="261" r:id="rId8"/>
    <p:sldId id="263" r:id="rId9"/>
    <p:sldId id="264" r:id="rId10"/>
    <p:sldId id="265" r:id="rId11"/>
    <p:sldId id="266" r:id="rId12"/>
    <p:sldId id="272" r:id="rId13"/>
    <p:sldId id="273" r:id="rId14"/>
    <p:sldId id="268" r:id="rId15"/>
    <p:sldId id="269" r:id="rId16"/>
    <p:sldId id="271" r:id="rId17"/>
    <p:sldId id="26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8" userDrawn="1">
          <p15:clr>
            <a:srgbClr val="A4A3A4"/>
          </p15:clr>
        </p15:guide>
        <p15:guide id="2" pos="1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12"/>
    <p:restoredTop sz="96263"/>
  </p:normalViewPr>
  <p:slideViewPr>
    <p:cSldViewPr snapToGrid="0">
      <p:cViewPr varScale="1">
        <p:scale>
          <a:sx n="118" d="100"/>
          <a:sy n="118" d="100"/>
        </p:scale>
        <p:origin x="224" y="464"/>
      </p:cViewPr>
      <p:guideLst>
        <p:guide orient="horz" pos="168"/>
        <p:guide pos="19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4351EC-B8D9-DA44-A0A4-C63DC7C30DAD}" type="datetimeFigureOut">
              <a:rPr lang="en-US" smtClean="0"/>
              <a:t>4/10/26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7C9E6C-F1B4-014E-92F9-5CB6AB6A2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569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90890-6EC2-362B-8BF1-F5D4B3E4E7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717B1D-4DA4-5F0B-A7E0-EF089189AF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4121D-681B-BD8A-C2AB-D58BA9482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F40FA-2BD9-F648-AF8B-CA5B65522521}" type="datetime1">
              <a:rPr lang="en-US" smtClean="0"/>
              <a:t>4/10/26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9BFB02-7A07-D176-F0CA-D76923DA9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68F07-C255-C601-99CA-524F02071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769C-BF8C-5948-90B7-A2A7E6CA0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792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60D99-F718-BB7C-ABBF-9DB38D43D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089DB-58DC-77FA-6F91-EB9517C9AA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B2761-13F5-18B3-E585-16F1ABA67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B9D56-B1AF-A445-A47A-0F316F8AD133}" type="datetime1">
              <a:rPr lang="en-US" smtClean="0"/>
              <a:t>4/10/26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85D5B-0B3A-CDCE-803D-8E911EC62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BFF82-0DEF-CADB-E424-98F0059C3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769C-BF8C-5948-90B7-A2A7E6CA0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10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27BC88-CFB7-BA5F-F588-1989157597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552903-C335-AD0A-6597-E7741B02C1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F723B-990C-F993-2F61-703C07031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370E-DD31-AE42-976E-1F5B92ABE3D9}" type="datetime1">
              <a:rPr lang="en-US" smtClean="0"/>
              <a:t>4/10/26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30E91-66BD-1F3B-C1F2-0717BB680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E7102-CF0E-857A-3F15-C82D31D28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769C-BF8C-5948-90B7-A2A7E6CA0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22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77BC5-ED00-5917-A448-D6D900DAD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DE05C-A8BE-668F-A380-A87B4AE90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D6A940-899B-FC8F-8B01-CE519FFCC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1564B-490B-8F4D-ADDF-F6424EDAC4B1}" type="datetime1">
              <a:rPr lang="en-US" smtClean="0"/>
              <a:t>4/10/26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6AF4B-4B70-E501-2E34-63F2B4FC9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70577-B728-D0A9-4375-FFEEE960B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769C-BF8C-5948-90B7-A2A7E6CA0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938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DD25-11CA-DD4A-DF8F-CA99F4D74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36C1C7-0FF5-A7E0-0F73-F4C3E04FA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D73B7E-625D-2B43-8F20-A834D79A7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D80F-B9AF-FC4F-8CBE-EF47DE54C17A}" type="datetime1">
              <a:rPr lang="en-US" smtClean="0"/>
              <a:t>4/10/26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CD78E-8EEB-9F55-51E6-09B09F9D6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F00CC5-C18A-E53D-A3B3-2399D0F01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769C-BF8C-5948-90B7-A2A7E6CA0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06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2C157-A51C-E0F1-202F-7901D1CB9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FE8B3-5D09-6ED6-B0FC-037B20E135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6F7378-4F6A-0B70-528C-2696230A02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48FCF4-0023-98D4-8D2E-5F090D5FD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63F95-9782-7949-BE66-CD9993DEA469}" type="datetime1">
              <a:rPr lang="en-US" smtClean="0"/>
              <a:t>4/10/26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E7C80C-411B-8F28-2D32-48B76E32E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8E13A1-78CB-329A-B0D1-173A1B7E3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769C-BF8C-5948-90B7-A2A7E6CA0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623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FEDEB-FC85-8B98-32B0-E48FB0AB1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6ABBD-4BE6-DC28-08BF-62EE72137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2624F2-AD7E-D1DB-C12F-A0992048BA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CBF76D-F590-62C0-41BA-885BCAF774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D82BB8-0828-71DC-3FD5-3B0D321BF2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008B83-DADD-D5D1-73B2-23B6C5245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7EEEB-7C01-ED41-A105-C15DE9D93FF3}" type="datetime1">
              <a:rPr lang="en-US" smtClean="0"/>
              <a:t>4/10/26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B8B17F-73ED-1962-EC5C-DC394E32A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2AA27E-28A3-3AED-58D8-094A04CE3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769C-BF8C-5948-90B7-A2A7E6CA0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55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421BE-4BE5-B7FC-329F-99D063E84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587C35-B07E-AEAA-95D9-B74CBC2FC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84B9E-E6EF-064E-B370-1AFD7C084A99}" type="datetime1">
              <a:rPr lang="en-US" smtClean="0"/>
              <a:t>4/10/26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2EF3EE-F668-FE38-EB47-10831D27E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2FE857-AABC-95C9-42C9-06030CEF9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769C-BF8C-5948-90B7-A2A7E6CA0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59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4F8DA5-BA48-C648-FCFE-3B55C7671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A2435-43D0-3A4F-BC01-371158645912}" type="datetime1">
              <a:rPr lang="en-US" smtClean="0"/>
              <a:t>4/10/26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A56E63-FDB2-B917-3504-2957771E5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C4AD0-1DF5-46F7-12F8-6E7E2DBAC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769C-BF8C-5948-90B7-A2A7E6CA0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532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551B9-5B7F-A0CA-FCE6-57DAEA503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6DF62-6F43-09FE-C611-3B09D3D4F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83D143-368C-118F-22AC-6735F54F90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42439-82F1-AB39-D0F5-EB30CEB8A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6EC9D-7739-3444-B45F-C7FF58E05B9A}" type="datetime1">
              <a:rPr lang="en-US" smtClean="0"/>
              <a:t>4/10/26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EDCC85-0434-BC65-37FD-90545AE03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A33D24-3D87-1B50-9DA6-A451AC203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769C-BF8C-5948-90B7-A2A7E6CA0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211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A2E67-75DA-DC2E-DF3F-52F19AB8A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D5D49A-9068-883E-D39A-5FDB1C32C9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EF0E93-B19F-A0A1-AA60-AF8F4ED83A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91F3B8-A7C9-8C1D-3ACD-E0CE4AB57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CCB81-0AB0-3941-BAD9-60FE3189CEC4}" type="datetime1">
              <a:rPr lang="en-US" smtClean="0"/>
              <a:t>4/10/26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64F77E-05B1-5223-B190-24A5315A5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3EE9D9-21A1-7637-35C9-79844A1DD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769C-BF8C-5948-90B7-A2A7E6CA0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87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656BD7-A2CA-D6EF-01AE-A5B8B2D7D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96" y="213985"/>
            <a:ext cx="10515600" cy="7684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293856-B5DC-C7B9-8BB6-BB29486230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0B0CB-6E7D-5CCA-722F-BB54808DE0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25D53-57DC-A54C-A9DE-9927C40A0C04}" type="datetime1">
              <a:rPr lang="en-US" smtClean="0"/>
              <a:t>4/10/26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B3F2E-DB5B-2FAC-33E8-3D85D54ED5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6FA04-4C7C-2914-FB17-EDFBCE9C21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5769C-BF8C-5948-90B7-A2A7E6CA0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202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46.emf"/><Relationship Id="rId7" Type="http://schemas.openxmlformats.org/officeDocument/2006/relationships/image" Target="../media/image50.emf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emf"/><Relationship Id="rId5" Type="http://schemas.openxmlformats.org/officeDocument/2006/relationships/image" Target="../media/image48.emf"/><Relationship Id="rId10" Type="http://schemas.openxmlformats.org/officeDocument/2006/relationships/image" Target="../media/image53.emf"/><Relationship Id="rId4" Type="http://schemas.openxmlformats.org/officeDocument/2006/relationships/image" Target="../media/image47.emf"/><Relationship Id="rId9" Type="http://schemas.openxmlformats.org/officeDocument/2006/relationships/image" Target="../media/image52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1.emf"/><Relationship Id="rId7" Type="http://schemas.openxmlformats.org/officeDocument/2006/relationships/image" Target="../media/image50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0.png"/><Relationship Id="rId7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4B886-49E4-4D4B-0AB7-A453C707D5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1069017"/>
            <a:ext cx="10929256" cy="1555661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A semi-analytic rocky planetary structure model 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(and dynamo action)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53348D-0B91-8DF9-3452-D41D2A6820C8}"/>
              </a:ext>
            </a:extLst>
          </p:cNvPr>
          <p:cNvSpPr txBox="1"/>
          <p:nvPr/>
        </p:nvSpPr>
        <p:spPr>
          <a:xfrm>
            <a:off x="5071418" y="3132983"/>
            <a:ext cx="2049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Simon Cloutier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(CEA Paris-Saclay)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2970F4-0217-FD9A-406B-D6D1A0C0F180}"/>
              </a:ext>
            </a:extLst>
          </p:cNvPr>
          <p:cNvSpPr txBox="1"/>
          <p:nvPr/>
        </p:nvSpPr>
        <p:spPr>
          <a:xfrm>
            <a:off x="4305532" y="3860189"/>
            <a:ext cx="3906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Antoine </a:t>
            </a:r>
            <a:r>
              <a:rPr lang="en-US" dirty="0" err="1">
                <a:solidFill>
                  <a:schemeClr val="bg1"/>
                </a:solidFill>
              </a:rPr>
              <a:t>Strugarek</a:t>
            </a:r>
            <a:r>
              <a:rPr lang="en-US" dirty="0">
                <a:solidFill>
                  <a:schemeClr val="bg1"/>
                </a:solidFill>
              </a:rPr>
              <a:t>, Allan Sacha Brun</a:t>
            </a:r>
            <a:r>
              <a:rPr lang="en-US" dirty="0"/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BD898-69EF-EE8F-325B-55FF05504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769C-BF8C-5948-90B7-A2A7E6CA0911}" type="slidenum">
              <a:rPr lang="en-US" smtClean="0"/>
              <a:t>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8477E7-9D17-1BB1-0495-A167A7F3E014}"/>
              </a:ext>
            </a:extLst>
          </p:cNvPr>
          <p:cNvSpPr txBox="1"/>
          <p:nvPr/>
        </p:nvSpPr>
        <p:spPr>
          <a:xfrm>
            <a:off x="9251577" y="266700"/>
            <a:ext cx="3722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Credit: Danielle &amp; </a:t>
            </a:r>
            <a:r>
              <a:rPr lang="en-US" sz="1200" dirty="0" err="1">
                <a:solidFill>
                  <a:schemeClr val="bg1"/>
                </a:solidFill>
              </a:rPr>
              <a:t>Futselaar</a:t>
            </a:r>
            <a:r>
              <a:rPr lang="en-US" sz="1200" dirty="0">
                <a:solidFill>
                  <a:schemeClr val="bg1"/>
                </a:solidFill>
              </a:rPr>
              <a:t>, Landeau + 2022 </a:t>
            </a:r>
          </a:p>
        </p:txBody>
      </p:sp>
      <p:pic>
        <p:nvPicPr>
          <p:cNvPr id="9" name="Screenshot 2023-03-15 at 14.10.11.png" descr="Screenshot 2023-03-15 at 14.10.11.png">
            <a:extLst>
              <a:ext uri="{FF2B5EF4-FFF2-40B4-BE49-F238E27FC236}">
                <a16:creationId xmlns:a16="http://schemas.microsoft.com/office/drawing/2014/main" id="{5BB062F1-AECA-C235-D3A8-247253F1C90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45043" y="3334871"/>
            <a:ext cx="4036458" cy="3523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99" extrusionOk="0">
                <a:moveTo>
                  <a:pt x="12694" y="0"/>
                </a:moveTo>
                <a:cubicBezTo>
                  <a:pt x="12629" y="0"/>
                  <a:pt x="12631" y="73"/>
                  <a:pt x="12718" y="776"/>
                </a:cubicBezTo>
                <a:cubicBezTo>
                  <a:pt x="12771" y="1203"/>
                  <a:pt x="12807" y="1566"/>
                  <a:pt x="12798" y="1581"/>
                </a:cubicBezTo>
                <a:cubicBezTo>
                  <a:pt x="12784" y="1605"/>
                  <a:pt x="11533" y="1687"/>
                  <a:pt x="11182" y="1688"/>
                </a:cubicBezTo>
                <a:cubicBezTo>
                  <a:pt x="11168" y="1688"/>
                  <a:pt x="11156" y="1685"/>
                  <a:pt x="11144" y="1681"/>
                </a:cubicBezTo>
                <a:cubicBezTo>
                  <a:pt x="11142" y="1681"/>
                  <a:pt x="11135" y="1682"/>
                  <a:pt x="11134" y="1682"/>
                </a:cubicBezTo>
                <a:cubicBezTo>
                  <a:pt x="11131" y="1683"/>
                  <a:pt x="11126" y="1678"/>
                  <a:pt x="11119" y="1668"/>
                </a:cubicBezTo>
                <a:cubicBezTo>
                  <a:pt x="11057" y="1620"/>
                  <a:pt x="10995" y="1447"/>
                  <a:pt x="10800" y="855"/>
                </a:cubicBezTo>
                <a:cubicBezTo>
                  <a:pt x="10603" y="258"/>
                  <a:pt x="10505" y="19"/>
                  <a:pt x="10452" y="8"/>
                </a:cubicBezTo>
                <a:cubicBezTo>
                  <a:pt x="10411" y="0"/>
                  <a:pt x="10378" y="10"/>
                  <a:pt x="10378" y="30"/>
                </a:cubicBezTo>
                <a:cubicBezTo>
                  <a:pt x="10378" y="50"/>
                  <a:pt x="10506" y="432"/>
                  <a:pt x="10662" y="878"/>
                </a:cubicBezTo>
                <a:cubicBezTo>
                  <a:pt x="10819" y="1323"/>
                  <a:pt x="10934" y="1700"/>
                  <a:pt x="10918" y="1716"/>
                </a:cubicBezTo>
                <a:cubicBezTo>
                  <a:pt x="10902" y="1731"/>
                  <a:pt x="10559" y="1810"/>
                  <a:pt x="10156" y="1891"/>
                </a:cubicBezTo>
                <a:cubicBezTo>
                  <a:pt x="9752" y="1971"/>
                  <a:pt x="9399" y="2045"/>
                  <a:pt x="9371" y="2056"/>
                </a:cubicBezTo>
                <a:cubicBezTo>
                  <a:pt x="9344" y="2066"/>
                  <a:pt x="9247" y="1937"/>
                  <a:pt x="9156" y="1769"/>
                </a:cubicBezTo>
                <a:cubicBezTo>
                  <a:pt x="8838" y="1180"/>
                  <a:pt x="8503" y="615"/>
                  <a:pt x="8285" y="288"/>
                </a:cubicBezTo>
                <a:cubicBezTo>
                  <a:pt x="8260" y="266"/>
                  <a:pt x="8220" y="216"/>
                  <a:pt x="8179" y="157"/>
                </a:cubicBezTo>
                <a:cubicBezTo>
                  <a:pt x="8123" y="75"/>
                  <a:pt x="8064" y="17"/>
                  <a:pt x="8028" y="4"/>
                </a:cubicBezTo>
                <a:cubicBezTo>
                  <a:pt x="7999" y="7"/>
                  <a:pt x="7976" y="13"/>
                  <a:pt x="7976" y="23"/>
                </a:cubicBezTo>
                <a:cubicBezTo>
                  <a:pt x="7976" y="35"/>
                  <a:pt x="8108" y="260"/>
                  <a:pt x="8268" y="523"/>
                </a:cubicBezTo>
                <a:cubicBezTo>
                  <a:pt x="8737" y="1290"/>
                  <a:pt x="9183" y="2080"/>
                  <a:pt x="9161" y="2102"/>
                </a:cubicBezTo>
                <a:cubicBezTo>
                  <a:pt x="9149" y="2113"/>
                  <a:pt x="8893" y="2209"/>
                  <a:pt x="8591" y="2315"/>
                </a:cubicBezTo>
                <a:cubicBezTo>
                  <a:pt x="8289" y="2421"/>
                  <a:pt x="7897" y="2569"/>
                  <a:pt x="7720" y="2644"/>
                </a:cubicBezTo>
                <a:lnTo>
                  <a:pt x="7398" y="2781"/>
                </a:lnTo>
                <a:lnTo>
                  <a:pt x="7378" y="2761"/>
                </a:lnTo>
                <a:lnTo>
                  <a:pt x="7366" y="2766"/>
                </a:lnTo>
                <a:lnTo>
                  <a:pt x="7096" y="2476"/>
                </a:lnTo>
                <a:lnTo>
                  <a:pt x="6023" y="1391"/>
                </a:lnTo>
                <a:cubicBezTo>
                  <a:pt x="6007" y="1375"/>
                  <a:pt x="6001" y="1369"/>
                  <a:pt x="5986" y="1353"/>
                </a:cubicBezTo>
                <a:cubicBezTo>
                  <a:pt x="5958" y="1330"/>
                  <a:pt x="5923" y="1299"/>
                  <a:pt x="5903" y="1285"/>
                </a:cubicBezTo>
                <a:cubicBezTo>
                  <a:pt x="5763" y="1187"/>
                  <a:pt x="5644" y="1138"/>
                  <a:pt x="5616" y="1166"/>
                </a:cubicBezTo>
                <a:cubicBezTo>
                  <a:pt x="5609" y="1173"/>
                  <a:pt x="5822" y="1404"/>
                  <a:pt x="6090" y="1678"/>
                </a:cubicBezTo>
                <a:cubicBezTo>
                  <a:pt x="6480" y="2077"/>
                  <a:pt x="6770" y="2385"/>
                  <a:pt x="6954" y="2594"/>
                </a:cubicBezTo>
                <a:cubicBezTo>
                  <a:pt x="7082" y="2735"/>
                  <a:pt x="7168" y="2836"/>
                  <a:pt x="7164" y="2849"/>
                </a:cubicBezTo>
                <a:cubicBezTo>
                  <a:pt x="7164" y="2849"/>
                  <a:pt x="7161" y="2852"/>
                  <a:pt x="7160" y="2852"/>
                </a:cubicBezTo>
                <a:cubicBezTo>
                  <a:pt x="7162" y="2858"/>
                  <a:pt x="7168" y="2867"/>
                  <a:pt x="7166" y="2869"/>
                </a:cubicBezTo>
                <a:cubicBezTo>
                  <a:pt x="7161" y="2873"/>
                  <a:pt x="7096" y="2910"/>
                  <a:pt x="7039" y="2943"/>
                </a:cubicBezTo>
                <a:cubicBezTo>
                  <a:pt x="6929" y="3014"/>
                  <a:pt x="6761" y="3115"/>
                  <a:pt x="6565" y="3223"/>
                </a:cubicBezTo>
                <a:cubicBezTo>
                  <a:pt x="6244" y="3399"/>
                  <a:pt x="5848" y="3638"/>
                  <a:pt x="5685" y="3753"/>
                </a:cubicBezTo>
                <a:lnTo>
                  <a:pt x="5388" y="3964"/>
                </a:lnTo>
                <a:lnTo>
                  <a:pt x="5352" y="3940"/>
                </a:lnTo>
                <a:cubicBezTo>
                  <a:pt x="5345" y="3943"/>
                  <a:pt x="5334" y="3948"/>
                  <a:pt x="5332" y="3948"/>
                </a:cubicBezTo>
                <a:cubicBezTo>
                  <a:pt x="5313" y="3946"/>
                  <a:pt x="5263" y="3944"/>
                  <a:pt x="5220" y="3946"/>
                </a:cubicBezTo>
                <a:cubicBezTo>
                  <a:pt x="5146" y="3949"/>
                  <a:pt x="5145" y="3952"/>
                  <a:pt x="5189" y="4001"/>
                </a:cubicBezTo>
                <a:cubicBezTo>
                  <a:pt x="5201" y="4015"/>
                  <a:pt x="5209" y="4026"/>
                  <a:pt x="5209" y="4038"/>
                </a:cubicBezTo>
                <a:cubicBezTo>
                  <a:pt x="5211" y="4042"/>
                  <a:pt x="5219" y="4048"/>
                  <a:pt x="5219" y="4050"/>
                </a:cubicBezTo>
                <a:cubicBezTo>
                  <a:pt x="5219" y="4070"/>
                  <a:pt x="5093" y="4179"/>
                  <a:pt x="4941" y="4291"/>
                </a:cubicBezTo>
                <a:cubicBezTo>
                  <a:pt x="4788" y="4402"/>
                  <a:pt x="4452" y="4687"/>
                  <a:pt x="4195" y="4923"/>
                </a:cubicBezTo>
                <a:cubicBezTo>
                  <a:pt x="4028" y="5078"/>
                  <a:pt x="3902" y="5185"/>
                  <a:pt x="3810" y="5251"/>
                </a:cubicBezTo>
                <a:cubicBezTo>
                  <a:pt x="3759" y="5292"/>
                  <a:pt x="3720" y="5314"/>
                  <a:pt x="3685" y="5326"/>
                </a:cubicBezTo>
                <a:cubicBezTo>
                  <a:pt x="3662" y="5334"/>
                  <a:pt x="3638" y="5340"/>
                  <a:pt x="3610" y="5344"/>
                </a:cubicBezTo>
                <a:cubicBezTo>
                  <a:pt x="3482" y="5364"/>
                  <a:pt x="3481" y="5364"/>
                  <a:pt x="3540" y="5409"/>
                </a:cubicBezTo>
                <a:lnTo>
                  <a:pt x="3600" y="5454"/>
                </a:lnTo>
                <a:lnTo>
                  <a:pt x="3529" y="5536"/>
                </a:lnTo>
                <a:cubicBezTo>
                  <a:pt x="3463" y="5628"/>
                  <a:pt x="3333" y="5793"/>
                  <a:pt x="3180" y="5977"/>
                </a:cubicBezTo>
                <a:cubicBezTo>
                  <a:pt x="2959" y="6242"/>
                  <a:pt x="2740" y="6507"/>
                  <a:pt x="2692" y="6568"/>
                </a:cubicBezTo>
                <a:lnTo>
                  <a:pt x="2605" y="6679"/>
                </a:lnTo>
                <a:lnTo>
                  <a:pt x="2246" y="6608"/>
                </a:lnTo>
                <a:cubicBezTo>
                  <a:pt x="2196" y="6608"/>
                  <a:pt x="2181" y="6622"/>
                  <a:pt x="2181" y="6656"/>
                </a:cubicBezTo>
                <a:cubicBezTo>
                  <a:pt x="2181" y="6691"/>
                  <a:pt x="2211" y="6712"/>
                  <a:pt x="2291" y="6736"/>
                </a:cubicBezTo>
                <a:cubicBezTo>
                  <a:pt x="2386" y="6757"/>
                  <a:pt x="2457" y="6774"/>
                  <a:pt x="2465" y="6783"/>
                </a:cubicBezTo>
                <a:cubicBezTo>
                  <a:pt x="2482" y="6802"/>
                  <a:pt x="2368" y="7018"/>
                  <a:pt x="2210" y="7262"/>
                </a:cubicBezTo>
                <a:lnTo>
                  <a:pt x="1923" y="7707"/>
                </a:lnTo>
                <a:lnTo>
                  <a:pt x="1647" y="7678"/>
                </a:lnTo>
                <a:cubicBezTo>
                  <a:pt x="1637" y="7676"/>
                  <a:pt x="1591" y="7675"/>
                  <a:pt x="1576" y="7674"/>
                </a:cubicBezTo>
                <a:cubicBezTo>
                  <a:pt x="1547" y="7679"/>
                  <a:pt x="1523" y="7688"/>
                  <a:pt x="1499" y="7700"/>
                </a:cubicBezTo>
                <a:cubicBezTo>
                  <a:pt x="1455" y="7724"/>
                  <a:pt x="1395" y="7743"/>
                  <a:pt x="1367" y="7743"/>
                </a:cubicBezTo>
                <a:cubicBezTo>
                  <a:pt x="1338" y="7743"/>
                  <a:pt x="1324" y="7752"/>
                  <a:pt x="1335" y="7763"/>
                </a:cubicBezTo>
                <a:cubicBezTo>
                  <a:pt x="1337" y="7765"/>
                  <a:pt x="1351" y="7767"/>
                  <a:pt x="1356" y="7769"/>
                </a:cubicBezTo>
                <a:cubicBezTo>
                  <a:pt x="1593" y="7777"/>
                  <a:pt x="1762" y="7787"/>
                  <a:pt x="1783" y="7801"/>
                </a:cubicBezTo>
                <a:cubicBezTo>
                  <a:pt x="1789" y="7804"/>
                  <a:pt x="1787" y="7820"/>
                  <a:pt x="1781" y="7843"/>
                </a:cubicBezTo>
                <a:cubicBezTo>
                  <a:pt x="1782" y="7844"/>
                  <a:pt x="1784" y="7845"/>
                  <a:pt x="1784" y="7845"/>
                </a:cubicBezTo>
                <a:cubicBezTo>
                  <a:pt x="1805" y="7866"/>
                  <a:pt x="1785" y="7920"/>
                  <a:pt x="1715" y="8033"/>
                </a:cubicBezTo>
                <a:cubicBezTo>
                  <a:pt x="1709" y="8041"/>
                  <a:pt x="1708" y="8043"/>
                  <a:pt x="1703" y="8052"/>
                </a:cubicBezTo>
                <a:cubicBezTo>
                  <a:pt x="1604" y="8290"/>
                  <a:pt x="1414" y="8698"/>
                  <a:pt x="1092" y="9358"/>
                </a:cubicBezTo>
                <a:lnTo>
                  <a:pt x="971" y="9604"/>
                </a:lnTo>
                <a:lnTo>
                  <a:pt x="448" y="9694"/>
                </a:lnTo>
                <a:cubicBezTo>
                  <a:pt x="444" y="9696"/>
                  <a:pt x="442" y="9720"/>
                  <a:pt x="442" y="9749"/>
                </a:cubicBezTo>
                <a:cubicBezTo>
                  <a:pt x="442" y="9795"/>
                  <a:pt x="459" y="9802"/>
                  <a:pt x="567" y="9802"/>
                </a:cubicBezTo>
                <a:cubicBezTo>
                  <a:pt x="717" y="9784"/>
                  <a:pt x="825" y="9776"/>
                  <a:pt x="846" y="9784"/>
                </a:cubicBezTo>
                <a:cubicBezTo>
                  <a:pt x="997" y="9842"/>
                  <a:pt x="797" y="9922"/>
                  <a:pt x="282" y="10018"/>
                </a:cubicBezTo>
                <a:cubicBezTo>
                  <a:pt x="211" y="10039"/>
                  <a:pt x="214" y="10051"/>
                  <a:pt x="250" y="10084"/>
                </a:cubicBezTo>
                <a:cubicBezTo>
                  <a:pt x="275" y="10107"/>
                  <a:pt x="294" y="10116"/>
                  <a:pt x="334" y="10117"/>
                </a:cubicBezTo>
                <a:cubicBezTo>
                  <a:pt x="586" y="10068"/>
                  <a:pt x="757" y="10046"/>
                  <a:pt x="780" y="10070"/>
                </a:cubicBezTo>
                <a:cubicBezTo>
                  <a:pt x="797" y="10088"/>
                  <a:pt x="722" y="10395"/>
                  <a:pt x="613" y="10754"/>
                </a:cubicBezTo>
                <a:cubicBezTo>
                  <a:pt x="505" y="11113"/>
                  <a:pt x="386" y="11590"/>
                  <a:pt x="349" y="11812"/>
                </a:cubicBezTo>
                <a:cubicBezTo>
                  <a:pt x="311" y="12035"/>
                  <a:pt x="271" y="12262"/>
                  <a:pt x="259" y="12317"/>
                </a:cubicBezTo>
                <a:cubicBezTo>
                  <a:pt x="254" y="12337"/>
                  <a:pt x="239" y="12359"/>
                  <a:pt x="212" y="12384"/>
                </a:cubicBezTo>
                <a:cubicBezTo>
                  <a:pt x="183" y="12466"/>
                  <a:pt x="151" y="12485"/>
                  <a:pt x="100" y="12485"/>
                </a:cubicBezTo>
                <a:cubicBezTo>
                  <a:pt x="79" y="12485"/>
                  <a:pt x="68" y="12500"/>
                  <a:pt x="74" y="12519"/>
                </a:cubicBezTo>
                <a:cubicBezTo>
                  <a:pt x="81" y="12538"/>
                  <a:pt x="75" y="12574"/>
                  <a:pt x="62" y="12600"/>
                </a:cubicBezTo>
                <a:cubicBezTo>
                  <a:pt x="42" y="12639"/>
                  <a:pt x="49" y="12647"/>
                  <a:pt x="100" y="12641"/>
                </a:cubicBezTo>
                <a:cubicBezTo>
                  <a:pt x="159" y="12635"/>
                  <a:pt x="161" y="12640"/>
                  <a:pt x="154" y="12837"/>
                </a:cubicBezTo>
                <a:cubicBezTo>
                  <a:pt x="148" y="13027"/>
                  <a:pt x="142" y="13045"/>
                  <a:pt x="64" y="13112"/>
                </a:cubicBezTo>
                <a:cubicBezTo>
                  <a:pt x="11" y="13158"/>
                  <a:pt x="-7" y="13191"/>
                  <a:pt x="12" y="13203"/>
                </a:cubicBezTo>
                <a:cubicBezTo>
                  <a:pt x="34" y="13217"/>
                  <a:pt x="35" y="13231"/>
                  <a:pt x="14" y="13257"/>
                </a:cubicBezTo>
                <a:cubicBezTo>
                  <a:pt x="-8" y="13284"/>
                  <a:pt x="-4" y="13291"/>
                  <a:pt x="32" y="13288"/>
                </a:cubicBezTo>
                <a:cubicBezTo>
                  <a:pt x="77" y="13284"/>
                  <a:pt x="82" y="13349"/>
                  <a:pt x="97" y="14342"/>
                </a:cubicBezTo>
                <a:cubicBezTo>
                  <a:pt x="111" y="15268"/>
                  <a:pt x="121" y="15458"/>
                  <a:pt x="181" y="15885"/>
                </a:cubicBezTo>
                <a:cubicBezTo>
                  <a:pt x="246" y="16359"/>
                  <a:pt x="248" y="16376"/>
                  <a:pt x="201" y="16468"/>
                </a:cubicBezTo>
                <a:cubicBezTo>
                  <a:pt x="175" y="16520"/>
                  <a:pt x="138" y="16616"/>
                  <a:pt x="118" y="16681"/>
                </a:cubicBezTo>
                <a:cubicBezTo>
                  <a:pt x="86" y="16790"/>
                  <a:pt x="88" y="16801"/>
                  <a:pt x="136" y="16830"/>
                </a:cubicBezTo>
                <a:cubicBezTo>
                  <a:pt x="164" y="16847"/>
                  <a:pt x="216" y="16868"/>
                  <a:pt x="251" y="16875"/>
                </a:cubicBezTo>
                <a:cubicBezTo>
                  <a:pt x="306" y="16887"/>
                  <a:pt x="325" y="16924"/>
                  <a:pt x="388" y="17146"/>
                </a:cubicBezTo>
                <a:cubicBezTo>
                  <a:pt x="429" y="17287"/>
                  <a:pt x="543" y="17684"/>
                  <a:pt x="641" y="18026"/>
                </a:cubicBezTo>
                <a:cubicBezTo>
                  <a:pt x="740" y="18369"/>
                  <a:pt x="867" y="18770"/>
                  <a:pt x="926" y="18918"/>
                </a:cubicBezTo>
                <a:cubicBezTo>
                  <a:pt x="984" y="19066"/>
                  <a:pt x="1022" y="19197"/>
                  <a:pt x="1010" y="19209"/>
                </a:cubicBezTo>
                <a:cubicBezTo>
                  <a:pt x="956" y="19264"/>
                  <a:pt x="510" y="18849"/>
                  <a:pt x="292" y="18541"/>
                </a:cubicBezTo>
                <a:cubicBezTo>
                  <a:pt x="253" y="18486"/>
                  <a:pt x="224" y="18469"/>
                  <a:pt x="190" y="18482"/>
                </a:cubicBezTo>
                <a:cubicBezTo>
                  <a:pt x="147" y="18498"/>
                  <a:pt x="150" y="18512"/>
                  <a:pt x="219" y="18642"/>
                </a:cubicBezTo>
                <a:cubicBezTo>
                  <a:pt x="327" y="18846"/>
                  <a:pt x="629" y="19142"/>
                  <a:pt x="906" y="19313"/>
                </a:cubicBezTo>
                <a:cubicBezTo>
                  <a:pt x="1036" y="19394"/>
                  <a:pt x="1158" y="19485"/>
                  <a:pt x="1178" y="19515"/>
                </a:cubicBezTo>
                <a:cubicBezTo>
                  <a:pt x="1197" y="19546"/>
                  <a:pt x="1282" y="19724"/>
                  <a:pt x="1367" y="19910"/>
                </a:cubicBezTo>
                <a:cubicBezTo>
                  <a:pt x="1451" y="20096"/>
                  <a:pt x="1554" y="20290"/>
                  <a:pt x="1595" y="20341"/>
                </a:cubicBezTo>
                <a:cubicBezTo>
                  <a:pt x="1636" y="20392"/>
                  <a:pt x="1665" y="20443"/>
                  <a:pt x="1658" y="20454"/>
                </a:cubicBezTo>
                <a:cubicBezTo>
                  <a:pt x="1651" y="20464"/>
                  <a:pt x="1665" y="20480"/>
                  <a:pt x="1688" y="20489"/>
                </a:cubicBezTo>
                <a:cubicBezTo>
                  <a:pt x="1711" y="20498"/>
                  <a:pt x="1726" y="20518"/>
                  <a:pt x="1721" y="20535"/>
                </a:cubicBezTo>
                <a:cubicBezTo>
                  <a:pt x="1716" y="20551"/>
                  <a:pt x="1838" y="20699"/>
                  <a:pt x="1993" y="20863"/>
                </a:cubicBezTo>
                <a:cubicBezTo>
                  <a:pt x="2148" y="21028"/>
                  <a:pt x="2275" y="21171"/>
                  <a:pt x="2275" y="21180"/>
                </a:cubicBezTo>
                <a:cubicBezTo>
                  <a:pt x="2276" y="21189"/>
                  <a:pt x="2285" y="21212"/>
                  <a:pt x="2297" y="21231"/>
                </a:cubicBezTo>
                <a:cubicBezTo>
                  <a:pt x="2312" y="21255"/>
                  <a:pt x="2290" y="21277"/>
                  <a:pt x="2229" y="21304"/>
                </a:cubicBezTo>
                <a:cubicBezTo>
                  <a:pt x="2223" y="21307"/>
                  <a:pt x="2222" y="21308"/>
                  <a:pt x="2217" y="21311"/>
                </a:cubicBezTo>
                <a:lnTo>
                  <a:pt x="2413" y="21276"/>
                </a:lnTo>
                <a:lnTo>
                  <a:pt x="2552" y="21375"/>
                </a:lnTo>
                <a:cubicBezTo>
                  <a:pt x="2591" y="21403"/>
                  <a:pt x="2620" y="21433"/>
                  <a:pt x="2641" y="21461"/>
                </a:cubicBezTo>
                <a:cubicBezTo>
                  <a:pt x="2708" y="21511"/>
                  <a:pt x="2710" y="21525"/>
                  <a:pt x="2678" y="21550"/>
                </a:cubicBezTo>
                <a:cubicBezTo>
                  <a:pt x="2768" y="21592"/>
                  <a:pt x="3501" y="21600"/>
                  <a:pt x="6520" y="21598"/>
                </a:cubicBezTo>
                <a:cubicBezTo>
                  <a:pt x="10194" y="21596"/>
                  <a:pt x="10402" y="21592"/>
                  <a:pt x="10488" y="21515"/>
                </a:cubicBezTo>
                <a:cubicBezTo>
                  <a:pt x="10537" y="21470"/>
                  <a:pt x="10648" y="21407"/>
                  <a:pt x="10733" y="21374"/>
                </a:cubicBezTo>
                <a:cubicBezTo>
                  <a:pt x="10819" y="21341"/>
                  <a:pt x="11119" y="21210"/>
                  <a:pt x="11400" y="21082"/>
                </a:cubicBezTo>
                <a:lnTo>
                  <a:pt x="11912" y="20850"/>
                </a:lnTo>
                <a:lnTo>
                  <a:pt x="12342" y="20870"/>
                </a:lnTo>
                <a:cubicBezTo>
                  <a:pt x="12827" y="20892"/>
                  <a:pt x="13518" y="20823"/>
                  <a:pt x="14046" y="20699"/>
                </a:cubicBezTo>
                <a:cubicBezTo>
                  <a:pt x="15965" y="20247"/>
                  <a:pt x="17533" y="18996"/>
                  <a:pt x="18419" y="17207"/>
                </a:cubicBezTo>
                <a:cubicBezTo>
                  <a:pt x="18512" y="17020"/>
                  <a:pt x="18558" y="16929"/>
                  <a:pt x="18621" y="16867"/>
                </a:cubicBezTo>
                <a:cubicBezTo>
                  <a:pt x="18628" y="16850"/>
                  <a:pt x="18632" y="16833"/>
                  <a:pt x="18626" y="16823"/>
                </a:cubicBezTo>
                <a:cubicBezTo>
                  <a:pt x="18617" y="16809"/>
                  <a:pt x="18621" y="16790"/>
                  <a:pt x="18634" y="16782"/>
                </a:cubicBezTo>
                <a:cubicBezTo>
                  <a:pt x="18647" y="16774"/>
                  <a:pt x="18665" y="16717"/>
                  <a:pt x="18675" y="16655"/>
                </a:cubicBezTo>
                <a:cubicBezTo>
                  <a:pt x="18676" y="16648"/>
                  <a:pt x="18678" y="16642"/>
                  <a:pt x="18680" y="16636"/>
                </a:cubicBezTo>
                <a:cubicBezTo>
                  <a:pt x="18668" y="16601"/>
                  <a:pt x="18681" y="16560"/>
                  <a:pt x="18714" y="16514"/>
                </a:cubicBezTo>
                <a:cubicBezTo>
                  <a:pt x="18717" y="16505"/>
                  <a:pt x="18721" y="16492"/>
                  <a:pt x="18725" y="16485"/>
                </a:cubicBezTo>
                <a:cubicBezTo>
                  <a:pt x="18742" y="16454"/>
                  <a:pt x="18758" y="16365"/>
                  <a:pt x="18761" y="16285"/>
                </a:cubicBezTo>
                <a:cubicBezTo>
                  <a:pt x="18732" y="16254"/>
                  <a:pt x="18733" y="16218"/>
                  <a:pt x="18776" y="16163"/>
                </a:cubicBezTo>
                <a:cubicBezTo>
                  <a:pt x="18785" y="16131"/>
                  <a:pt x="18798" y="16109"/>
                  <a:pt x="18816" y="16096"/>
                </a:cubicBezTo>
                <a:cubicBezTo>
                  <a:pt x="18978" y="15976"/>
                  <a:pt x="18977" y="15976"/>
                  <a:pt x="18911" y="16008"/>
                </a:cubicBezTo>
                <a:cubicBezTo>
                  <a:pt x="18808" y="16057"/>
                  <a:pt x="18790" y="16014"/>
                  <a:pt x="18837" y="15841"/>
                </a:cubicBezTo>
                <a:cubicBezTo>
                  <a:pt x="18837" y="15839"/>
                  <a:pt x="18837" y="15838"/>
                  <a:pt x="18837" y="15836"/>
                </a:cubicBezTo>
                <a:cubicBezTo>
                  <a:pt x="18824" y="15786"/>
                  <a:pt x="18809" y="15711"/>
                  <a:pt x="18798" y="15623"/>
                </a:cubicBezTo>
                <a:lnTo>
                  <a:pt x="18797" y="15605"/>
                </a:lnTo>
                <a:cubicBezTo>
                  <a:pt x="18793" y="15588"/>
                  <a:pt x="18788" y="15572"/>
                  <a:pt x="18786" y="15556"/>
                </a:cubicBezTo>
                <a:lnTo>
                  <a:pt x="18768" y="15444"/>
                </a:lnTo>
                <a:lnTo>
                  <a:pt x="18777" y="15437"/>
                </a:lnTo>
                <a:lnTo>
                  <a:pt x="18773" y="15405"/>
                </a:lnTo>
                <a:lnTo>
                  <a:pt x="19065" y="15194"/>
                </a:lnTo>
                <a:cubicBezTo>
                  <a:pt x="19353" y="14986"/>
                  <a:pt x="19656" y="14737"/>
                  <a:pt x="19951" y="14469"/>
                </a:cubicBezTo>
                <a:cubicBezTo>
                  <a:pt x="19966" y="14455"/>
                  <a:pt x="19981" y="14441"/>
                  <a:pt x="19996" y="14427"/>
                </a:cubicBezTo>
                <a:cubicBezTo>
                  <a:pt x="20014" y="14410"/>
                  <a:pt x="20032" y="14393"/>
                  <a:pt x="20050" y="14376"/>
                </a:cubicBezTo>
                <a:cubicBezTo>
                  <a:pt x="20231" y="14206"/>
                  <a:pt x="20410" y="14030"/>
                  <a:pt x="20579" y="13857"/>
                </a:cubicBezTo>
                <a:cubicBezTo>
                  <a:pt x="20848" y="13576"/>
                  <a:pt x="21092" y="13294"/>
                  <a:pt x="21287" y="13032"/>
                </a:cubicBezTo>
                <a:cubicBezTo>
                  <a:pt x="21504" y="12741"/>
                  <a:pt x="21592" y="12587"/>
                  <a:pt x="21581" y="12504"/>
                </a:cubicBezTo>
                <a:cubicBezTo>
                  <a:pt x="21580" y="12490"/>
                  <a:pt x="21575" y="12479"/>
                  <a:pt x="21569" y="12469"/>
                </a:cubicBezTo>
                <a:lnTo>
                  <a:pt x="21473" y="12617"/>
                </a:lnTo>
                <a:cubicBezTo>
                  <a:pt x="21315" y="12865"/>
                  <a:pt x="21294" y="12792"/>
                  <a:pt x="21448" y="12532"/>
                </a:cubicBezTo>
                <a:cubicBezTo>
                  <a:pt x="21476" y="12486"/>
                  <a:pt x="21498" y="12446"/>
                  <a:pt x="21517" y="12408"/>
                </a:cubicBezTo>
                <a:cubicBezTo>
                  <a:pt x="21516" y="12392"/>
                  <a:pt x="21523" y="12374"/>
                  <a:pt x="21542" y="12351"/>
                </a:cubicBezTo>
                <a:cubicBezTo>
                  <a:pt x="21544" y="12347"/>
                  <a:pt x="21547" y="12343"/>
                  <a:pt x="21549" y="12339"/>
                </a:cubicBezTo>
                <a:cubicBezTo>
                  <a:pt x="21564" y="12303"/>
                  <a:pt x="21572" y="12273"/>
                  <a:pt x="21576" y="12248"/>
                </a:cubicBezTo>
                <a:cubicBezTo>
                  <a:pt x="21578" y="12227"/>
                  <a:pt x="21579" y="12205"/>
                  <a:pt x="21576" y="12186"/>
                </a:cubicBezTo>
                <a:cubicBezTo>
                  <a:pt x="21573" y="12166"/>
                  <a:pt x="21569" y="12154"/>
                  <a:pt x="21564" y="12147"/>
                </a:cubicBezTo>
                <a:cubicBezTo>
                  <a:pt x="21559" y="12148"/>
                  <a:pt x="21551" y="12150"/>
                  <a:pt x="21542" y="12158"/>
                </a:cubicBezTo>
                <a:cubicBezTo>
                  <a:pt x="21531" y="12167"/>
                  <a:pt x="21511" y="12197"/>
                  <a:pt x="21487" y="12239"/>
                </a:cubicBezTo>
                <a:cubicBezTo>
                  <a:pt x="21485" y="12241"/>
                  <a:pt x="21483" y="12246"/>
                  <a:pt x="21482" y="12249"/>
                </a:cubicBezTo>
                <a:cubicBezTo>
                  <a:pt x="21469" y="12273"/>
                  <a:pt x="21457" y="12296"/>
                  <a:pt x="21440" y="12330"/>
                </a:cubicBezTo>
                <a:cubicBezTo>
                  <a:pt x="21420" y="12371"/>
                  <a:pt x="21392" y="12419"/>
                  <a:pt x="21365" y="12465"/>
                </a:cubicBezTo>
                <a:cubicBezTo>
                  <a:pt x="21288" y="12610"/>
                  <a:pt x="21188" y="12758"/>
                  <a:pt x="20997" y="13008"/>
                </a:cubicBezTo>
                <a:cubicBezTo>
                  <a:pt x="20955" y="13064"/>
                  <a:pt x="20916" y="13117"/>
                  <a:pt x="20862" y="13186"/>
                </a:cubicBezTo>
                <a:cubicBezTo>
                  <a:pt x="20801" y="13264"/>
                  <a:pt x="20704" y="13376"/>
                  <a:pt x="20598" y="13495"/>
                </a:cubicBezTo>
                <a:cubicBezTo>
                  <a:pt x="20352" y="13777"/>
                  <a:pt x="20086" y="14056"/>
                  <a:pt x="19830" y="14287"/>
                </a:cubicBezTo>
                <a:cubicBezTo>
                  <a:pt x="19381" y="14694"/>
                  <a:pt x="19328" y="14628"/>
                  <a:pt x="19686" y="14106"/>
                </a:cubicBezTo>
                <a:cubicBezTo>
                  <a:pt x="20356" y="13131"/>
                  <a:pt x="20908" y="12111"/>
                  <a:pt x="21338" y="11052"/>
                </a:cubicBezTo>
                <a:cubicBezTo>
                  <a:pt x="21407" y="10881"/>
                  <a:pt x="21410" y="10878"/>
                  <a:pt x="21497" y="10957"/>
                </a:cubicBezTo>
                <a:cubicBezTo>
                  <a:pt x="21542" y="10998"/>
                  <a:pt x="21570" y="11006"/>
                  <a:pt x="21581" y="10993"/>
                </a:cubicBezTo>
                <a:lnTo>
                  <a:pt x="21581" y="10961"/>
                </a:lnTo>
                <a:cubicBezTo>
                  <a:pt x="21581" y="10954"/>
                  <a:pt x="21580" y="10946"/>
                  <a:pt x="21579" y="10939"/>
                </a:cubicBezTo>
                <a:cubicBezTo>
                  <a:pt x="21568" y="10911"/>
                  <a:pt x="21548" y="10877"/>
                  <a:pt x="21514" y="10839"/>
                </a:cubicBezTo>
                <a:cubicBezTo>
                  <a:pt x="21485" y="10806"/>
                  <a:pt x="21470" y="10784"/>
                  <a:pt x="21466" y="10752"/>
                </a:cubicBezTo>
                <a:lnTo>
                  <a:pt x="21464" y="10750"/>
                </a:lnTo>
                <a:lnTo>
                  <a:pt x="21465" y="10748"/>
                </a:lnTo>
                <a:cubicBezTo>
                  <a:pt x="21462" y="10707"/>
                  <a:pt x="21478" y="10652"/>
                  <a:pt x="21514" y="10546"/>
                </a:cubicBezTo>
                <a:cubicBezTo>
                  <a:pt x="21558" y="10416"/>
                  <a:pt x="21575" y="10179"/>
                  <a:pt x="21581" y="9358"/>
                </a:cubicBezTo>
                <a:lnTo>
                  <a:pt x="21581" y="8017"/>
                </a:lnTo>
                <a:lnTo>
                  <a:pt x="21581" y="6589"/>
                </a:lnTo>
                <a:cubicBezTo>
                  <a:pt x="21575" y="5796"/>
                  <a:pt x="21558" y="5624"/>
                  <a:pt x="21510" y="5550"/>
                </a:cubicBezTo>
                <a:cubicBezTo>
                  <a:pt x="21439" y="5441"/>
                  <a:pt x="21439" y="5430"/>
                  <a:pt x="21510" y="5378"/>
                </a:cubicBezTo>
                <a:cubicBezTo>
                  <a:pt x="21547" y="5351"/>
                  <a:pt x="21568" y="5318"/>
                  <a:pt x="21578" y="5288"/>
                </a:cubicBezTo>
                <a:cubicBezTo>
                  <a:pt x="21579" y="5280"/>
                  <a:pt x="21581" y="5272"/>
                  <a:pt x="21581" y="5264"/>
                </a:cubicBezTo>
                <a:lnTo>
                  <a:pt x="21581" y="5243"/>
                </a:lnTo>
                <a:cubicBezTo>
                  <a:pt x="21576" y="5229"/>
                  <a:pt x="21564" y="5219"/>
                  <a:pt x="21544" y="5219"/>
                </a:cubicBezTo>
                <a:cubicBezTo>
                  <a:pt x="21539" y="5219"/>
                  <a:pt x="21533" y="5224"/>
                  <a:pt x="21527" y="5226"/>
                </a:cubicBezTo>
                <a:lnTo>
                  <a:pt x="21491" y="5249"/>
                </a:lnTo>
                <a:cubicBezTo>
                  <a:pt x="21485" y="5254"/>
                  <a:pt x="21478" y="5259"/>
                  <a:pt x="21474" y="5265"/>
                </a:cubicBezTo>
                <a:cubicBezTo>
                  <a:pt x="21453" y="5300"/>
                  <a:pt x="21431" y="5312"/>
                  <a:pt x="21405" y="5302"/>
                </a:cubicBezTo>
                <a:lnTo>
                  <a:pt x="21400" y="5305"/>
                </a:lnTo>
                <a:lnTo>
                  <a:pt x="21396" y="5299"/>
                </a:lnTo>
                <a:cubicBezTo>
                  <a:pt x="21364" y="5281"/>
                  <a:pt x="21325" y="5231"/>
                  <a:pt x="21274" y="5142"/>
                </a:cubicBezTo>
                <a:lnTo>
                  <a:pt x="21176" y="4974"/>
                </a:lnTo>
                <a:lnTo>
                  <a:pt x="21215" y="4939"/>
                </a:lnTo>
                <a:cubicBezTo>
                  <a:pt x="21224" y="4924"/>
                  <a:pt x="21242" y="4905"/>
                  <a:pt x="21266" y="4886"/>
                </a:cubicBezTo>
                <a:cubicBezTo>
                  <a:pt x="21309" y="4854"/>
                  <a:pt x="21313" y="4845"/>
                  <a:pt x="21279" y="4855"/>
                </a:cubicBezTo>
                <a:cubicBezTo>
                  <a:pt x="21226" y="4871"/>
                  <a:pt x="21180" y="4867"/>
                  <a:pt x="21128" y="4839"/>
                </a:cubicBezTo>
                <a:lnTo>
                  <a:pt x="21084" y="4873"/>
                </a:lnTo>
                <a:lnTo>
                  <a:pt x="20889" y="4653"/>
                </a:lnTo>
                <a:lnTo>
                  <a:pt x="20696" y="4433"/>
                </a:lnTo>
                <a:lnTo>
                  <a:pt x="20910" y="4227"/>
                </a:lnTo>
                <a:cubicBezTo>
                  <a:pt x="20943" y="4190"/>
                  <a:pt x="20967" y="4160"/>
                  <a:pt x="20963" y="4156"/>
                </a:cubicBezTo>
                <a:cubicBezTo>
                  <a:pt x="20918" y="4112"/>
                  <a:pt x="20826" y="4138"/>
                  <a:pt x="20722" y="4224"/>
                </a:cubicBezTo>
                <a:lnTo>
                  <a:pt x="20604" y="4322"/>
                </a:lnTo>
                <a:lnTo>
                  <a:pt x="20595" y="4315"/>
                </a:lnTo>
                <a:cubicBezTo>
                  <a:pt x="20594" y="4316"/>
                  <a:pt x="20589" y="4320"/>
                  <a:pt x="20588" y="4320"/>
                </a:cubicBezTo>
                <a:cubicBezTo>
                  <a:pt x="20547" y="4320"/>
                  <a:pt x="20183" y="4020"/>
                  <a:pt x="20043" y="3881"/>
                </a:cubicBezTo>
                <a:cubicBezTo>
                  <a:pt x="20042" y="3880"/>
                  <a:pt x="20040" y="3878"/>
                  <a:pt x="20039" y="3878"/>
                </a:cubicBezTo>
                <a:cubicBezTo>
                  <a:pt x="19977" y="3831"/>
                  <a:pt x="19968" y="3813"/>
                  <a:pt x="19995" y="3784"/>
                </a:cubicBezTo>
                <a:cubicBezTo>
                  <a:pt x="20046" y="3731"/>
                  <a:pt x="20035" y="3701"/>
                  <a:pt x="19977" y="3732"/>
                </a:cubicBezTo>
                <a:cubicBezTo>
                  <a:pt x="19944" y="3750"/>
                  <a:pt x="19920" y="3750"/>
                  <a:pt x="19910" y="3734"/>
                </a:cubicBezTo>
                <a:cubicBezTo>
                  <a:pt x="19905" y="3727"/>
                  <a:pt x="19897" y="3723"/>
                  <a:pt x="19888" y="3720"/>
                </a:cubicBezTo>
                <a:lnTo>
                  <a:pt x="19848" y="3770"/>
                </a:lnTo>
                <a:lnTo>
                  <a:pt x="19416" y="3505"/>
                </a:lnTo>
                <a:cubicBezTo>
                  <a:pt x="19178" y="3360"/>
                  <a:pt x="18960" y="3241"/>
                  <a:pt x="18931" y="3240"/>
                </a:cubicBezTo>
                <a:cubicBezTo>
                  <a:pt x="18901" y="3240"/>
                  <a:pt x="18867" y="3222"/>
                  <a:pt x="18853" y="3199"/>
                </a:cubicBezTo>
                <a:cubicBezTo>
                  <a:pt x="18851" y="3195"/>
                  <a:pt x="18855" y="3179"/>
                  <a:pt x="18865" y="3156"/>
                </a:cubicBezTo>
                <a:cubicBezTo>
                  <a:pt x="18861" y="3143"/>
                  <a:pt x="18868" y="3130"/>
                  <a:pt x="18878" y="3110"/>
                </a:cubicBezTo>
                <a:cubicBezTo>
                  <a:pt x="18903" y="3064"/>
                  <a:pt x="18896" y="3060"/>
                  <a:pt x="18798" y="3069"/>
                </a:cubicBezTo>
                <a:cubicBezTo>
                  <a:pt x="18782" y="3071"/>
                  <a:pt x="18764" y="3069"/>
                  <a:pt x="18746" y="3066"/>
                </a:cubicBezTo>
                <a:cubicBezTo>
                  <a:pt x="18746" y="3067"/>
                  <a:pt x="18743" y="3072"/>
                  <a:pt x="18743" y="3072"/>
                </a:cubicBezTo>
                <a:cubicBezTo>
                  <a:pt x="18725" y="3091"/>
                  <a:pt x="18462" y="2987"/>
                  <a:pt x="18158" y="2842"/>
                </a:cubicBezTo>
                <a:cubicBezTo>
                  <a:pt x="17854" y="2696"/>
                  <a:pt x="17527" y="2549"/>
                  <a:pt x="17432" y="2515"/>
                </a:cubicBezTo>
                <a:cubicBezTo>
                  <a:pt x="17338" y="2480"/>
                  <a:pt x="17251" y="2430"/>
                  <a:pt x="17241" y="2403"/>
                </a:cubicBezTo>
                <a:cubicBezTo>
                  <a:pt x="17240" y="2401"/>
                  <a:pt x="17242" y="2394"/>
                  <a:pt x="17242" y="2391"/>
                </a:cubicBezTo>
                <a:cubicBezTo>
                  <a:pt x="17235" y="2384"/>
                  <a:pt x="17228" y="2378"/>
                  <a:pt x="17226" y="2373"/>
                </a:cubicBezTo>
                <a:cubicBezTo>
                  <a:pt x="17210" y="2315"/>
                  <a:pt x="17142" y="2288"/>
                  <a:pt x="17099" y="2324"/>
                </a:cubicBezTo>
                <a:cubicBezTo>
                  <a:pt x="17082" y="2338"/>
                  <a:pt x="17035" y="2330"/>
                  <a:pt x="16971" y="2312"/>
                </a:cubicBezTo>
                <a:cubicBezTo>
                  <a:pt x="16868" y="2292"/>
                  <a:pt x="16697" y="2248"/>
                  <a:pt x="16509" y="2190"/>
                </a:cubicBezTo>
                <a:cubicBezTo>
                  <a:pt x="16231" y="2105"/>
                  <a:pt x="15807" y="1990"/>
                  <a:pt x="15566" y="1934"/>
                </a:cubicBezTo>
                <a:cubicBezTo>
                  <a:pt x="15432" y="1902"/>
                  <a:pt x="15312" y="1867"/>
                  <a:pt x="15227" y="1835"/>
                </a:cubicBezTo>
                <a:cubicBezTo>
                  <a:pt x="15192" y="1827"/>
                  <a:pt x="15162" y="1818"/>
                  <a:pt x="15145" y="1801"/>
                </a:cubicBezTo>
                <a:cubicBezTo>
                  <a:pt x="15124" y="1791"/>
                  <a:pt x="15110" y="1781"/>
                  <a:pt x="15107" y="1774"/>
                </a:cubicBezTo>
                <a:cubicBezTo>
                  <a:pt x="15100" y="1755"/>
                  <a:pt x="15112" y="1583"/>
                  <a:pt x="15131" y="1365"/>
                </a:cubicBezTo>
                <a:cubicBezTo>
                  <a:pt x="15133" y="1277"/>
                  <a:pt x="15123" y="1267"/>
                  <a:pt x="15086" y="1267"/>
                </a:cubicBezTo>
                <a:cubicBezTo>
                  <a:pt x="15027" y="1267"/>
                  <a:pt x="15018" y="1297"/>
                  <a:pt x="14983" y="1599"/>
                </a:cubicBezTo>
                <a:cubicBezTo>
                  <a:pt x="14973" y="1685"/>
                  <a:pt x="14957" y="1761"/>
                  <a:pt x="14946" y="1768"/>
                </a:cubicBezTo>
                <a:cubicBezTo>
                  <a:pt x="14945" y="1769"/>
                  <a:pt x="14926" y="1767"/>
                  <a:pt x="14920" y="1767"/>
                </a:cubicBezTo>
                <a:cubicBezTo>
                  <a:pt x="14891" y="1800"/>
                  <a:pt x="14848" y="1800"/>
                  <a:pt x="14746" y="1781"/>
                </a:cubicBezTo>
                <a:cubicBezTo>
                  <a:pt x="14563" y="1749"/>
                  <a:pt x="13650" y="1665"/>
                  <a:pt x="13274" y="1647"/>
                </a:cubicBezTo>
                <a:cubicBezTo>
                  <a:pt x="13175" y="1642"/>
                  <a:pt x="13102" y="1628"/>
                  <a:pt x="13050" y="1607"/>
                </a:cubicBezTo>
                <a:cubicBezTo>
                  <a:pt x="13015" y="1603"/>
                  <a:pt x="12988" y="1599"/>
                  <a:pt x="12984" y="1595"/>
                </a:cubicBezTo>
                <a:cubicBezTo>
                  <a:pt x="12981" y="1591"/>
                  <a:pt x="12974" y="1560"/>
                  <a:pt x="12966" y="1514"/>
                </a:cubicBezTo>
                <a:cubicBezTo>
                  <a:pt x="12934" y="1405"/>
                  <a:pt x="12886" y="1097"/>
                  <a:pt x="12847" y="745"/>
                </a:cubicBezTo>
                <a:cubicBezTo>
                  <a:pt x="12779" y="124"/>
                  <a:pt x="12754" y="0"/>
                  <a:pt x="12694" y="0"/>
                </a:cubicBezTo>
                <a:close/>
                <a:moveTo>
                  <a:pt x="15254" y="1874"/>
                </a:moveTo>
                <a:cubicBezTo>
                  <a:pt x="15304" y="1870"/>
                  <a:pt x="15403" y="1917"/>
                  <a:pt x="15386" y="1944"/>
                </a:cubicBezTo>
                <a:cubicBezTo>
                  <a:pt x="15377" y="1959"/>
                  <a:pt x="15348" y="1972"/>
                  <a:pt x="15321" y="1972"/>
                </a:cubicBezTo>
                <a:cubicBezTo>
                  <a:pt x="15263" y="1972"/>
                  <a:pt x="15198" y="1902"/>
                  <a:pt x="15235" y="1879"/>
                </a:cubicBezTo>
                <a:cubicBezTo>
                  <a:pt x="15240" y="1876"/>
                  <a:pt x="15247" y="1875"/>
                  <a:pt x="15254" y="1874"/>
                </a:cubicBezTo>
                <a:close/>
                <a:moveTo>
                  <a:pt x="21302" y="12796"/>
                </a:moveTo>
                <a:cubicBezTo>
                  <a:pt x="21312" y="12795"/>
                  <a:pt x="21319" y="12798"/>
                  <a:pt x="21324" y="12806"/>
                </a:cubicBezTo>
                <a:cubicBezTo>
                  <a:pt x="21333" y="12820"/>
                  <a:pt x="21323" y="12845"/>
                  <a:pt x="21302" y="12862"/>
                </a:cubicBezTo>
                <a:cubicBezTo>
                  <a:pt x="21280" y="12881"/>
                  <a:pt x="21259" y="12884"/>
                  <a:pt x="21249" y="12869"/>
                </a:cubicBezTo>
                <a:cubicBezTo>
                  <a:pt x="21241" y="12855"/>
                  <a:pt x="21250" y="12829"/>
                  <a:pt x="21271" y="12811"/>
                </a:cubicBezTo>
                <a:cubicBezTo>
                  <a:pt x="21282" y="12802"/>
                  <a:pt x="21293" y="12797"/>
                  <a:pt x="21302" y="1279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E12F2B-8ECD-B72B-DFDA-CF29D126BFF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1341" y="5604873"/>
            <a:ext cx="1569317" cy="11769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E09CC8-0B51-E2C4-3A24-C765AC0DF8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779" y="5482341"/>
            <a:ext cx="1235503" cy="12391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DB937D-7965-5B1A-A683-383F30AA31E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3356" y="5727407"/>
            <a:ext cx="2083777" cy="9940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02F393-D611-1396-D576-90013836A19A}"/>
              </a:ext>
            </a:extLst>
          </p:cNvPr>
          <p:cNvSpPr txBox="1"/>
          <p:nvPr/>
        </p:nvSpPr>
        <p:spPr>
          <a:xfrm>
            <a:off x="4849585" y="4620430"/>
            <a:ext cx="24928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Layers of Understanding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Heidelberg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March 14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1043369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C7E83-7AF3-EA92-B102-A338C2271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80735"/>
            <a:ext cx="11612880" cy="342268"/>
          </a:xfrm>
        </p:spPr>
        <p:txBody>
          <a:bodyPr>
            <a:normAutofit fontScale="90000"/>
          </a:bodyPr>
          <a:lstStyle/>
          <a:p>
            <a:r>
              <a:rPr lang="en-US" dirty="0"/>
              <a:t>Ohmic dissipation</a:t>
            </a:r>
            <a:r>
              <a:rPr lang="en-US" sz="3400" dirty="0"/>
              <a:t>, surface magnetic field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4D6DD7-1641-17EA-0334-E9054D020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575" y="1372949"/>
            <a:ext cx="5131219" cy="385119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CC1DED1-9FCE-2F3A-67D6-6798EBAC126D}"/>
                  </a:ext>
                </a:extLst>
              </p:cNvPr>
              <p:cNvSpPr txBox="1"/>
              <p:nvPr/>
            </p:nvSpPr>
            <p:spPr>
              <a:xfrm>
                <a:off x="1556350" y="5369223"/>
                <a:ext cx="9695663" cy="944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Ohmic dissipation increases with mass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No clear tendency of the surface magnetic field </a:t>
                </a:r>
                <a:r>
                  <a:rPr lang="en-US" dirty="0"/>
                  <a:t>with mass for </a:t>
                </a:r>
                <a:r>
                  <a:rPr lang="en-US" dirty="0" err="1"/>
                  <a:t>panets</a:t>
                </a:r>
                <a:r>
                  <a:rPr lang="en-US" dirty="0"/>
                  <a:t> having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) allowing a dynamo (composition plays a role)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CC1DED1-9FCE-2F3A-67D6-6798EBAC12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6350" y="5369223"/>
                <a:ext cx="9695663" cy="944746"/>
              </a:xfrm>
              <a:prstGeom prst="rect">
                <a:avLst/>
              </a:prstGeom>
              <a:blipFill>
                <a:blip r:embed="rId3"/>
                <a:stretch>
                  <a:fillRect l="-392" t="-2632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D3601341-51AC-C7D5-F4AF-B80D453267E1}"/>
              </a:ext>
            </a:extLst>
          </p:cNvPr>
          <p:cNvSpPr txBox="1"/>
          <p:nvPr/>
        </p:nvSpPr>
        <p:spPr>
          <a:xfrm>
            <a:off x="2319952" y="1459089"/>
            <a:ext cx="14736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Buffett+ 1996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0E74CDD-EF53-684D-C35E-49EFE5251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769C-BF8C-5948-90B7-A2A7E6CA0911}" type="slidenum">
              <a:rPr lang="en-US" smtClean="0"/>
              <a:t>10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49A0782-46C9-FDCF-0151-46FE34FC2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2099" y="1372949"/>
            <a:ext cx="5022925" cy="376991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DA1654E-EDDE-244D-9593-F9583704EB8F}"/>
              </a:ext>
            </a:extLst>
          </p:cNvPr>
          <p:cNvSpPr txBox="1"/>
          <p:nvPr/>
        </p:nvSpPr>
        <p:spPr>
          <a:xfrm>
            <a:off x="7682753" y="1459088"/>
            <a:ext cx="24204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Christensen &amp; Aubert 2006</a:t>
            </a:r>
          </a:p>
        </p:txBody>
      </p:sp>
    </p:spTree>
    <p:extLst>
      <p:ext uri="{BB962C8B-B14F-4D97-AF65-F5344CB8AC3E}">
        <p14:creationId xmlns:p14="http://schemas.microsoft.com/office/powerpoint/2010/main" val="1273823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674C9-0723-C2C8-80E9-8F8CE750C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66700"/>
            <a:ext cx="10515600" cy="375463"/>
          </a:xfrm>
        </p:spPr>
        <p:txBody>
          <a:bodyPr>
            <a:normAutofit fontScale="90000"/>
          </a:bodyPr>
          <a:lstStyle/>
          <a:p>
            <a:r>
              <a:rPr lang="en-US" sz="3400" dirty="0"/>
              <a:t>Conclusions and perspectives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524C9C-1EEE-7951-1CFA-6178439430A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73226" y="1798393"/>
                <a:ext cx="6450106" cy="2773828"/>
              </a:xfrm>
            </p:spPr>
            <p:txBody>
              <a:bodyPr>
                <a:normAutofit fontScale="70000" lnSpcReduction="20000"/>
              </a:bodyPr>
              <a:lstStyle/>
              <a:p>
                <a:pPr>
                  <a:buClr>
                    <a:schemeClr val="accent1"/>
                  </a:buClr>
                </a:pPr>
                <a:r>
                  <a:rPr lang="en-US" sz="2600" dirty="0"/>
                  <a:t>A new type of structure model has been developed (semi-analytical), </a:t>
                </a:r>
                <a:r>
                  <a:rPr lang="en-US" sz="2600" b="1" dirty="0"/>
                  <a:t>generalization </a:t>
                </a:r>
                <a:r>
                  <a:rPr lang="en-US" sz="2600" dirty="0"/>
                  <a:t>of</a:t>
                </a:r>
                <a:r>
                  <a:rPr lang="en-US" sz="2600" b="1" dirty="0"/>
                  <a:t> </a:t>
                </a:r>
                <a:r>
                  <a:rPr lang="en-US" sz="2600" dirty="0"/>
                  <a:t>Labrosse+ 2001</a:t>
                </a:r>
              </a:p>
              <a:p>
                <a:pPr>
                  <a:buClr>
                    <a:schemeClr val="accent1"/>
                  </a:buClr>
                </a:pPr>
                <a:r>
                  <a:rPr lang="en-US" sz="2600" dirty="0"/>
                  <a:t>Code will be made available to the community shortly</a:t>
                </a:r>
              </a:p>
              <a:p>
                <a:pPr>
                  <a:buClr>
                    <a:schemeClr val="accent1"/>
                  </a:buClr>
                </a:pPr>
                <a:r>
                  <a:rPr lang="en-US" sz="2600" dirty="0"/>
                  <a:t>Refractory ratios Fe/Mg et Mg/Si as input</a:t>
                </a:r>
              </a:p>
              <a:p>
                <a:pPr>
                  <a:buClr>
                    <a:schemeClr val="accent1"/>
                  </a:buClr>
                </a:pPr>
                <a:r>
                  <a:rPr lang="en-US" sz="2600" dirty="0"/>
                  <a:t>For given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600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26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2600" dirty="0"/>
                  <a:t>) inner core radius depends on (Fe/Mg, Mg/Si)</a:t>
                </a:r>
              </a:p>
              <a:p>
                <a:pPr>
                  <a:buClr>
                    <a:schemeClr val="accent1"/>
                  </a:buClr>
                </a:pPr>
                <a:r>
                  <a:rPr lang="en-US" sz="2600" dirty="0"/>
                  <a:t>Densest planets have completely solid cores → no magnetic field?</a:t>
                </a:r>
              </a:p>
              <a:p>
                <a:pPr>
                  <a:buClr>
                    <a:schemeClr val="accent1"/>
                  </a:buClr>
                </a:pPr>
                <a:r>
                  <a:rPr lang="en-US" sz="2600" b="1" dirty="0"/>
                  <a:t>No clear tendency </a:t>
                </a:r>
                <a:r>
                  <a:rPr lang="en-US" sz="2600" dirty="0"/>
                  <a:t>between surface magnetic field strength and size of planet</a:t>
                </a:r>
              </a:p>
              <a:p>
                <a:pPr marL="0" indent="0">
                  <a:buNone/>
                </a:pPr>
                <a:endParaRPr lang="en-US" sz="1800" dirty="0"/>
              </a:p>
              <a:p>
                <a:endParaRPr lang="en-US" sz="18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524C9C-1EEE-7951-1CFA-6178439430A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3226" y="1798393"/>
                <a:ext cx="6450106" cy="2773828"/>
              </a:xfrm>
              <a:blipFill>
                <a:blip r:embed="rId2"/>
                <a:stretch>
                  <a:fillRect l="-589" t="-3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38DFD37-4FE5-02E7-2763-9724F5246AC1}"/>
              </a:ext>
            </a:extLst>
          </p:cNvPr>
          <p:cNvSpPr txBox="1"/>
          <p:nvPr/>
        </p:nvSpPr>
        <p:spPr>
          <a:xfrm>
            <a:off x="373226" y="4904475"/>
            <a:ext cx="70845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/>
              <a:t>Extension of the grid to less and more massive planets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/>
              <a:t>Thermal evolution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/>
              <a:t>Exploration of the possible dynamo regimes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62B72D-5B24-F44A-C6A9-51CF153E4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769C-BF8C-5948-90B7-A2A7E6CA0911}" type="slidenum">
              <a:rPr lang="en-US" smtClean="0"/>
              <a:t>11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565303-9531-9DFF-852E-A3EF2392F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332" y="1601001"/>
            <a:ext cx="5368667" cy="40294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F8E69B-5523-5BBA-1B2E-94A2FB35BAC3}"/>
              </a:ext>
            </a:extLst>
          </p:cNvPr>
          <p:cNvSpPr txBox="1"/>
          <p:nvPr/>
        </p:nvSpPr>
        <p:spPr>
          <a:xfrm>
            <a:off x="4513007" y="6160059"/>
            <a:ext cx="4365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/>
              <a:t>Looking for a new postdoc!</a:t>
            </a:r>
          </a:p>
        </p:txBody>
      </p:sp>
    </p:spTree>
    <p:extLst>
      <p:ext uri="{BB962C8B-B14F-4D97-AF65-F5344CB8AC3E}">
        <p14:creationId xmlns:p14="http://schemas.microsoft.com/office/powerpoint/2010/main" val="765302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3BD69-5A6C-3511-5571-16017C6A4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AC55E-DD12-F6F9-2AB9-133527661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66700"/>
            <a:ext cx="10515600" cy="366698"/>
          </a:xfrm>
        </p:spPr>
        <p:txBody>
          <a:bodyPr>
            <a:normAutofit fontScale="90000"/>
          </a:bodyPr>
          <a:lstStyle/>
          <a:p>
            <a:r>
              <a:rPr lang="en-US" sz="3400" dirty="0"/>
              <a:t>Effect of composition on the fraction of oxygen in the core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1027190-2ECD-9CF9-9542-C705C81F05A8}"/>
                  </a:ext>
                </a:extLst>
              </p:cNvPr>
              <p:cNvSpPr txBox="1"/>
              <p:nvPr/>
            </p:nvSpPr>
            <p:spPr>
              <a:xfrm>
                <a:off x="838200" y="5438395"/>
                <a:ext cx="10515600" cy="944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Depending 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) and composition the light elements can be dominated by either O or Si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High Fe/Mg = high O and high Mg/Si = high O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High O = high density jump → strong density jump → strong compositional convection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1027190-2ECD-9CF9-9542-C705C81F05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438395"/>
                <a:ext cx="10515600" cy="944746"/>
              </a:xfrm>
              <a:prstGeom prst="rect">
                <a:avLst/>
              </a:prstGeom>
              <a:blipFill>
                <a:blip r:embed="rId2"/>
                <a:stretch>
                  <a:fillRect l="-483" t="-2667" b="-1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6DEE16D5-6747-F6D6-7A13-95897719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769C-BF8C-5948-90B7-A2A7E6CA0911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0EC5C7-E734-35E3-CC43-B8F5CEC5B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832" y="993031"/>
            <a:ext cx="2835140" cy="5331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CA229B-147F-8F2E-F158-4F60BAC549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3341"/>
          <a:stretch>
            <a:fillRect/>
          </a:stretch>
        </p:blipFill>
        <p:spPr>
          <a:xfrm>
            <a:off x="0" y="1526187"/>
            <a:ext cx="3800469" cy="37209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460226-8340-2579-D8BF-C89726F04FF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622" r="19628"/>
          <a:stretch>
            <a:fillRect/>
          </a:stretch>
        </p:blipFill>
        <p:spPr>
          <a:xfrm>
            <a:off x="3864822" y="1680184"/>
            <a:ext cx="3552448" cy="35669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6E778B-3BC3-39BA-F715-257FCE1DA5F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562"/>
          <a:stretch>
            <a:fillRect/>
          </a:stretch>
        </p:blipFill>
        <p:spPr>
          <a:xfrm>
            <a:off x="7567757" y="1680184"/>
            <a:ext cx="4488126" cy="35669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1F68E4-F379-0DAC-D23E-80BCC1C7DD4F}"/>
              </a:ext>
            </a:extLst>
          </p:cNvPr>
          <p:cNvSpPr txBox="1"/>
          <p:nvPr/>
        </p:nvSpPr>
        <p:spPr>
          <a:xfrm>
            <a:off x="11034071" y="4881986"/>
            <a:ext cx="1107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100% Si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134447-6CEE-2BCB-C6AA-218B50E2DFB9}"/>
              </a:ext>
            </a:extLst>
          </p:cNvPr>
          <p:cNvSpPr txBox="1"/>
          <p:nvPr/>
        </p:nvSpPr>
        <p:spPr>
          <a:xfrm>
            <a:off x="11034071" y="1625246"/>
            <a:ext cx="1107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100% O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DABEB18-BA57-1951-85E8-E6F42EC0C67A}"/>
              </a:ext>
            </a:extLst>
          </p:cNvPr>
          <p:cNvSpPr/>
          <p:nvPr/>
        </p:nvSpPr>
        <p:spPr>
          <a:xfrm>
            <a:off x="5388429" y="3886200"/>
            <a:ext cx="783771" cy="348343"/>
          </a:xfrm>
          <a:prstGeom prst="ellipse">
            <a:avLst/>
          </a:prstGeom>
          <a:noFill/>
          <a:ln>
            <a:solidFill>
              <a:schemeClr val="accent1">
                <a:shade val="1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CD65710-0127-D77F-9F83-6F2760C4EC9D}"/>
              </a:ext>
            </a:extLst>
          </p:cNvPr>
          <p:cNvSpPr/>
          <p:nvPr/>
        </p:nvSpPr>
        <p:spPr>
          <a:xfrm>
            <a:off x="1493601" y="3602736"/>
            <a:ext cx="320452" cy="317090"/>
          </a:xfrm>
          <a:prstGeom prst="ellipse">
            <a:avLst/>
          </a:prstGeom>
          <a:noFill/>
          <a:ln>
            <a:solidFill>
              <a:schemeClr val="accent1">
                <a:shade val="1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F9C3502-2D9F-8C05-BC1C-A5EB4879F8A5}"/>
              </a:ext>
            </a:extLst>
          </p:cNvPr>
          <p:cNvSpPr/>
          <p:nvPr/>
        </p:nvSpPr>
        <p:spPr>
          <a:xfrm>
            <a:off x="9784080" y="3919826"/>
            <a:ext cx="349174" cy="314717"/>
          </a:xfrm>
          <a:prstGeom prst="ellipse">
            <a:avLst/>
          </a:prstGeom>
          <a:noFill/>
          <a:ln>
            <a:solidFill>
              <a:schemeClr val="accent1">
                <a:shade val="1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836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37641-2F86-475D-61D8-4997332BA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BD768-57A0-F69A-ACA8-4BCEF078C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66700"/>
            <a:ext cx="10515600" cy="366698"/>
          </a:xfrm>
        </p:spPr>
        <p:txBody>
          <a:bodyPr>
            <a:normAutofit fontScale="90000"/>
          </a:bodyPr>
          <a:lstStyle/>
          <a:p>
            <a:r>
              <a:rPr lang="en-US" dirty="0"/>
              <a:t>Effect of composition on Ohmic dissipation</a:t>
            </a:r>
            <a:endParaRPr lang="en-US" sz="3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875457-E86B-F986-C083-5DB43CA3E151}"/>
              </a:ext>
            </a:extLst>
          </p:cNvPr>
          <p:cNvSpPr txBox="1"/>
          <p:nvPr/>
        </p:nvSpPr>
        <p:spPr>
          <a:xfrm>
            <a:off x="838200" y="5510825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Completely liquid cores do not necessarily have much smaller Ohmic dissipations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the Earth a factor of 2 between low and high oxygen content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10DB56A-2CE6-E0A6-817E-D27235A5E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769C-BF8C-5948-90B7-A2A7E6CA0911}" type="slidenum">
              <a:rPr lang="en-US" smtClean="0"/>
              <a:t>13</a:t>
            </a:fld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EAD693F-BF8D-CCC7-A9C6-087715B2984A}"/>
              </a:ext>
            </a:extLst>
          </p:cNvPr>
          <p:cNvSpPr/>
          <p:nvPr/>
        </p:nvSpPr>
        <p:spPr>
          <a:xfrm>
            <a:off x="1493601" y="3602736"/>
            <a:ext cx="320452" cy="317090"/>
          </a:xfrm>
          <a:prstGeom prst="ellipse">
            <a:avLst/>
          </a:prstGeom>
          <a:noFill/>
          <a:ln>
            <a:solidFill>
              <a:schemeClr val="accent1">
                <a:shade val="1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EA2B78-DC6F-F946-6B57-7A7F16B5D6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3342"/>
          <a:stretch>
            <a:fillRect/>
          </a:stretch>
        </p:blipFill>
        <p:spPr>
          <a:xfrm>
            <a:off x="0" y="1526188"/>
            <a:ext cx="3800468" cy="37209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6DDA36-633E-12ED-7144-57AF57AC84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46" r="19782"/>
          <a:stretch>
            <a:fillRect/>
          </a:stretch>
        </p:blipFill>
        <p:spPr>
          <a:xfrm>
            <a:off x="3877859" y="1680184"/>
            <a:ext cx="3575304" cy="3538005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61EC397E-4B7F-1D2C-0C75-948E286FC66C}"/>
              </a:ext>
            </a:extLst>
          </p:cNvPr>
          <p:cNvSpPr/>
          <p:nvPr/>
        </p:nvSpPr>
        <p:spPr>
          <a:xfrm>
            <a:off x="5388429" y="3886200"/>
            <a:ext cx="783771" cy="348343"/>
          </a:xfrm>
          <a:prstGeom prst="ellipse">
            <a:avLst/>
          </a:prstGeom>
          <a:noFill/>
          <a:ln>
            <a:solidFill>
              <a:schemeClr val="accent1">
                <a:shade val="1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105D06A-942B-5CCA-2339-BC9ECF9F9B6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720"/>
          <a:stretch>
            <a:fillRect/>
          </a:stretch>
        </p:blipFill>
        <p:spPr>
          <a:xfrm>
            <a:off x="7571232" y="1682496"/>
            <a:ext cx="4460002" cy="35505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D05D3B3B-442A-64B5-020D-DBE7687491AD}"/>
              </a:ext>
            </a:extLst>
          </p:cNvPr>
          <p:cNvSpPr/>
          <p:nvPr/>
        </p:nvSpPr>
        <p:spPr>
          <a:xfrm>
            <a:off x="9784080" y="3919826"/>
            <a:ext cx="349174" cy="314717"/>
          </a:xfrm>
          <a:prstGeom prst="ellipse">
            <a:avLst/>
          </a:prstGeom>
          <a:noFill/>
          <a:ln>
            <a:solidFill>
              <a:schemeClr val="accent1">
                <a:shade val="1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AB70E11-7A00-C54D-8EEF-542657C35D98}"/>
              </a:ext>
            </a:extLst>
          </p:cNvPr>
          <p:cNvSpPr/>
          <p:nvPr/>
        </p:nvSpPr>
        <p:spPr>
          <a:xfrm>
            <a:off x="1493601" y="3602736"/>
            <a:ext cx="320452" cy="317090"/>
          </a:xfrm>
          <a:prstGeom prst="ellipse">
            <a:avLst/>
          </a:prstGeom>
          <a:noFill/>
          <a:ln>
            <a:solidFill>
              <a:schemeClr val="accent1">
                <a:shade val="1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81982C-D977-BF9A-99FA-FE3849FDC9D1}"/>
              </a:ext>
            </a:extLst>
          </p:cNvPr>
          <p:cNvSpPr txBox="1"/>
          <p:nvPr/>
        </p:nvSpPr>
        <p:spPr>
          <a:xfrm>
            <a:off x="4229747" y="1018216"/>
            <a:ext cx="3101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Formalism of Buffett+ 1996</a:t>
            </a:r>
          </a:p>
        </p:txBody>
      </p:sp>
    </p:spTree>
    <p:extLst>
      <p:ext uri="{BB962C8B-B14F-4D97-AF65-F5344CB8AC3E}">
        <p14:creationId xmlns:p14="http://schemas.microsoft.com/office/powerpoint/2010/main" val="871764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ACE55-5AFE-0365-9DEA-5C23F757E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9DE01-AC4E-8A11-81A6-374C5BE56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2443"/>
            <a:ext cx="8395676" cy="369333"/>
          </a:xfrm>
        </p:spPr>
        <p:txBody>
          <a:bodyPr>
            <a:normAutofit fontScale="90000"/>
          </a:bodyPr>
          <a:lstStyle/>
          <a:p>
            <a:r>
              <a:rPr lang="en-US" sz="3400" dirty="0"/>
              <a:t>Melting depression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53A4C2-0CDA-0AC3-80BF-39AFB0D8CC13}"/>
              </a:ext>
            </a:extLst>
          </p:cNvPr>
          <p:cNvSpPr txBox="1"/>
          <p:nvPr/>
        </p:nvSpPr>
        <p:spPr>
          <a:xfrm>
            <a:off x="466222" y="842620"/>
            <a:ext cx="8993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Usual melting depression law </a:t>
            </a:r>
            <a:r>
              <a:rPr lang="en-US" dirty="0"/>
              <a:t>(e.g. Stevenson+ 1983, Anderson &amp; Duba 1997, </a:t>
            </a:r>
            <a:r>
              <a:rPr lang="en-US" dirty="0" err="1"/>
              <a:t>Stixrude</a:t>
            </a:r>
            <a:r>
              <a:rPr lang="en-US" dirty="0"/>
              <a:t> 2014):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116499-0F50-D906-BA06-33AA3636834F}"/>
              </a:ext>
            </a:extLst>
          </p:cNvPr>
          <p:cNvSpPr txBox="1"/>
          <p:nvPr/>
        </p:nvSpPr>
        <p:spPr>
          <a:xfrm>
            <a:off x="466222" y="3264823"/>
            <a:ext cx="4503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Clausius-Clapeyron + Lindemann: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2835AF3-BCA3-30F3-8A25-1A66C031A41F}"/>
                  </a:ext>
                </a:extLst>
              </p:cNvPr>
              <p:cNvSpPr txBox="1"/>
              <p:nvPr/>
            </p:nvSpPr>
            <p:spPr>
              <a:xfrm>
                <a:off x="3714187" y="1534874"/>
                <a:ext cx="28400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/>
                  <a:t> molar fraction of solvent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2835AF3-BCA3-30F3-8A25-1A66C031A4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4187" y="1534874"/>
                <a:ext cx="2840019" cy="369332"/>
              </a:xfrm>
              <a:prstGeom prst="rect">
                <a:avLst/>
              </a:prstGeom>
              <a:blipFill>
                <a:blip r:embed="rId2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6586BAD-3A9E-F790-C4B8-E4DA90D0B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769C-BF8C-5948-90B7-A2A7E6CA0911}" type="slidenum">
              <a:rPr lang="en-US" smtClean="0"/>
              <a:t>14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5F8B58F-F958-547B-F070-2DFACC0D7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496" y="1369334"/>
            <a:ext cx="1999974" cy="56163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EF1EF3B-DD71-B3CE-323B-3A897DE6A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496" y="3722301"/>
            <a:ext cx="1810808" cy="5118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B87BA9D-4B77-3510-160D-AA1EDD2F56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6523" y="1430753"/>
            <a:ext cx="1184027" cy="57757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376293B-0CDD-941F-7335-F020C0D79906}"/>
                  </a:ext>
                </a:extLst>
              </p:cNvPr>
              <p:cNvSpPr txBox="1"/>
              <p:nvPr/>
            </p:nvSpPr>
            <p:spPr>
              <a:xfrm>
                <a:off x="466222" y="4484343"/>
                <a:ext cx="1065406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Problem: depression law </a:t>
                </a:r>
                <a:r>
                  <a:rPr lang="en-US" b="1" dirty="0"/>
                  <a:t>assumes small depression </a:t>
                </a:r>
                <a:r>
                  <a:rPr lang="en-US" dirty="0"/>
                  <a:t>and size of inner core is </a:t>
                </a:r>
                <a:r>
                  <a:rPr lang="en-US" b="1" dirty="0"/>
                  <a:t>very sensitive on exact law</a:t>
                </a:r>
              </a:p>
              <a:p>
                <a:r>
                  <a:rPr lang="en-US" dirty="0"/>
                  <a:t>Solution: use expression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ΔS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to integrate over melting depression</a:t>
                </a:r>
                <a:endParaRPr lang="en-US" b="1" dirty="0"/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376293B-0CDD-941F-7335-F020C0D79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222" y="4484343"/>
                <a:ext cx="10654062" cy="646331"/>
              </a:xfrm>
              <a:prstGeom prst="rect">
                <a:avLst/>
              </a:prstGeom>
              <a:blipFill>
                <a:blip r:embed="rId6"/>
                <a:stretch>
                  <a:fillRect l="-476" t="-5769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>
            <a:extLst>
              <a:ext uri="{FF2B5EF4-FFF2-40B4-BE49-F238E27FC236}">
                <a16:creationId xmlns:a16="http://schemas.microsoft.com/office/drawing/2014/main" id="{22DA407E-81BA-38DE-82C3-FD8D7CCF84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4187" y="3849598"/>
            <a:ext cx="1810808" cy="26482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9CB08A2-6D83-E19F-DC7C-877561B25B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0033" y="5441057"/>
            <a:ext cx="1313166" cy="3404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A370673-6D47-A6DF-F8FA-E2D9A1EC7B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8457" y="5648088"/>
            <a:ext cx="1184027" cy="622373"/>
          </a:xfrm>
          <a:prstGeom prst="rect">
            <a:avLst/>
          </a:prstGeom>
        </p:spPr>
      </p:pic>
      <p:sp>
        <p:nvSpPr>
          <p:cNvPr id="33" name="Right Arrow 32">
            <a:extLst>
              <a:ext uri="{FF2B5EF4-FFF2-40B4-BE49-F238E27FC236}">
                <a16:creationId xmlns:a16="http://schemas.microsoft.com/office/drawing/2014/main" id="{971EF910-35AA-D00C-B65B-8861D9AEB2EC}"/>
              </a:ext>
            </a:extLst>
          </p:cNvPr>
          <p:cNvSpPr/>
          <p:nvPr/>
        </p:nvSpPr>
        <p:spPr>
          <a:xfrm>
            <a:off x="1307041" y="5919933"/>
            <a:ext cx="1110883" cy="96485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98E1302-C548-4A8E-9EB9-F9548DD418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07504" y="5892090"/>
            <a:ext cx="954063" cy="64682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27F474B-E359-AAB1-D035-FF7902E06343}"/>
              </a:ext>
            </a:extLst>
          </p:cNvPr>
          <p:cNvSpPr txBox="1"/>
          <p:nvPr/>
        </p:nvSpPr>
        <p:spPr>
          <a:xfrm>
            <a:off x="514736" y="2008327"/>
            <a:ext cx="5010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Entropy of melting (Anderson 1995, </a:t>
            </a:r>
            <a:r>
              <a:rPr lang="en-US" dirty="0" err="1"/>
              <a:t>Stishov</a:t>
            </a:r>
            <a:r>
              <a:rPr lang="en-US" dirty="0"/>
              <a:t> 1975):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D0DA7C2-F730-996A-B2CB-B170B40CDEF8}"/>
              </a:ext>
            </a:extLst>
          </p:cNvPr>
          <p:cNvSpPr txBox="1"/>
          <p:nvPr/>
        </p:nvSpPr>
        <p:spPr>
          <a:xfrm>
            <a:off x="2054115" y="5241950"/>
            <a:ext cx="3320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Equation for melting depression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814671D-5624-C7B6-62CA-BD6C59FC22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2496" y="2689958"/>
            <a:ext cx="3052352" cy="25322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1950AF9-F763-A507-B556-A620D4329172}"/>
                  </a:ext>
                </a:extLst>
              </p:cNvPr>
              <p:cNvSpPr txBox="1"/>
              <p:nvPr/>
            </p:nvSpPr>
            <p:spPr>
              <a:xfrm>
                <a:off x="4684528" y="2593102"/>
                <a:ext cx="35926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ΔV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/>
                  <a:t> volume change upon melting</a:t>
                </a:r>
              </a:p>
            </p:txBody>
          </p:sp>
        </mc:Choice>
        <mc:Fallback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1950AF9-F763-A507-B556-A620D43291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4528" y="2593102"/>
                <a:ext cx="3592626" cy="369332"/>
              </a:xfrm>
              <a:prstGeom prst="rect">
                <a:avLst/>
              </a:prstGeom>
              <a:blipFill>
                <a:blip r:embed="rId12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25704C0B-FD50-A800-05F4-AB74FEC7EE1E}"/>
              </a:ext>
            </a:extLst>
          </p:cNvPr>
          <p:cNvSpPr/>
          <p:nvPr/>
        </p:nvSpPr>
        <p:spPr>
          <a:xfrm>
            <a:off x="2862470" y="5580002"/>
            <a:ext cx="1496002" cy="77634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49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C9283-0769-D800-4122-E10506DA2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82780-3C24-1EB5-0482-DAF57F9E8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2443"/>
            <a:ext cx="8395676" cy="369333"/>
          </a:xfrm>
        </p:spPr>
        <p:txBody>
          <a:bodyPr>
            <a:normAutofit fontScale="90000"/>
          </a:bodyPr>
          <a:lstStyle/>
          <a:p>
            <a:r>
              <a:rPr lang="en-US" sz="3400" dirty="0"/>
              <a:t>Melting depression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50E0DA94-0326-6111-5FEC-A140BB99D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769C-BF8C-5948-90B7-A2A7E6CA0911}" type="slidenum">
              <a:rPr lang="en-US" smtClean="0"/>
              <a:t>15</a:t>
            </a:fld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C1B8399-772C-A5D4-0501-DDD34135C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8886" y="2596232"/>
            <a:ext cx="3326550" cy="6376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611F768-6428-0DB0-97FD-B35231CE6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481" y="1058117"/>
            <a:ext cx="1313166" cy="3404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BEEB86B-D5DB-CD53-AED5-F1E6E106C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283" y="1661494"/>
            <a:ext cx="1184027" cy="62237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BD58C8B-0586-F70E-0E2A-CEC717AE2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4481" y="1627739"/>
            <a:ext cx="954063" cy="64682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7076ACB-BBDD-633B-3101-E20E57992B4E}"/>
              </a:ext>
            </a:extLst>
          </p:cNvPr>
          <p:cNvSpPr txBox="1"/>
          <p:nvPr/>
        </p:nvSpPr>
        <p:spPr>
          <a:xfrm>
            <a:off x="594705" y="1029235"/>
            <a:ext cx="3320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Equation for melting depression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E675186C-CE84-A749-8DF5-31C72441B21A}"/>
              </a:ext>
            </a:extLst>
          </p:cNvPr>
          <p:cNvSpPr/>
          <p:nvPr/>
        </p:nvSpPr>
        <p:spPr>
          <a:xfrm>
            <a:off x="1396296" y="1584507"/>
            <a:ext cx="1496002" cy="77634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E1F6E7B0-EFF3-03D0-E3D3-391A9A32F6BA}"/>
              </a:ext>
            </a:extLst>
          </p:cNvPr>
          <p:cNvSpPr/>
          <p:nvPr/>
        </p:nvSpPr>
        <p:spPr>
          <a:xfrm>
            <a:off x="6765237" y="2464807"/>
            <a:ext cx="3533848" cy="90050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28A7E7A-3803-C0CF-2A20-AD2F674B01EF}"/>
                  </a:ext>
                </a:extLst>
              </p:cNvPr>
              <p:cNvSpPr txBox="1"/>
              <p:nvPr/>
            </p:nvSpPr>
            <p:spPr>
              <a:xfrm>
                <a:off x="594706" y="2558143"/>
                <a:ext cx="71885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Can be </a:t>
                </a:r>
                <a:r>
                  <a:rPr lang="en-US" b="1" dirty="0"/>
                  <a:t>solved in general numerically</a:t>
                </a:r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 b="1" dirty="0"/>
                  <a:t>logistic equation </a:t>
                </a:r>
                <a:r>
                  <a:rPr lang="en-US" dirty="0"/>
                  <a:t>and </a:t>
                </a:r>
                <a:r>
                  <a:rPr lang="en-US" b="1" dirty="0"/>
                  <a:t>analytic solution: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28A7E7A-3803-C0CF-2A20-AD2F674B01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706" y="2558143"/>
                <a:ext cx="7188580" cy="646331"/>
              </a:xfrm>
              <a:prstGeom prst="rect">
                <a:avLst/>
              </a:prstGeom>
              <a:blipFill>
                <a:blip r:embed="rId6"/>
                <a:stretch>
                  <a:fillRect l="-883" t="-3846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353E081D-EF0C-E7D9-18CB-BAE0C0F391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9787" y="1467549"/>
            <a:ext cx="1810808" cy="26482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75356FA-E6BF-908F-FBB7-E11FF48850A3}"/>
                  </a:ext>
                </a:extLst>
              </p:cNvPr>
              <p:cNvSpPr txBox="1"/>
              <p:nvPr/>
            </p:nvSpPr>
            <p:spPr>
              <a:xfrm>
                <a:off x="594705" y="3653527"/>
                <a:ext cx="970438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u="sng" dirty="0"/>
                  <a:t>Other important detail</a:t>
                </a:r>
                <a:r>
                  <a:rPr lang="en-US" dirty="0"/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Core metallic alloy </a:t>
                </a:r>
                <a:r>
                  <a:rPr lang="en-US" b="1" dirty="0"/>
                  <a:t>not ideal solution </a:t>
                </a:r>
                <a:r>
                  <a:rPr lang="en-US" dirty="0"/>
                  <a:t>(Tang+ 2023)</a:t>
                </a:r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(solvent activity)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Activity coefficient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dirty="0"/>
                  <a:t> taken from ab initio free energy calculations for Fe-Si-O alloys (Zhang+ 2022)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75356FA-E6BF-908F-FBB7-E11FF48850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705" y="3653527"/>
                <a:ext cx="9704380" cy="1200329"/>
              </a:xfrm>
              <a:prstGeom prst="rect">
                <a:avLst/>
              </a:prstGeom>
              <a:blipFill>
                <a:blip r:embed="rId8"/>
                <a:stretch>
                  <a:fillRect l="-654" t="-2083" b="-7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3345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FD8F93-0EC8-75CB-B984-F28047209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769C-BF8C-5948-90B7-A2A7E6CA0911}" type="slidenum">
              <a:rPr lang="en-US" smtClean="0"/>
              <a:t>16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C3014D-1DD5-E3F6-4AF7-97500F421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80735"/>
            <a:ext cx="11612880" cy="342268"/>
          </a:xfrm>
        </p:spPr>
        <p:txBody>
          <a:bodyPr>
            <a:normAutofit fontScale="90000"/>
          </a:bodyPr>
          <a:lstStyle/>
          <a:p>
            <a:r>
              <a:rPr lang="en-US" sz="3400" dirty="0"/>
              <a:t>Sensitivity to melting depression law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2CF2CF-DF8F-63AA-BCE3-0540A18CF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31974"/>
            <a:ext cx="3962059" cy="3909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4BCFE1-4343-C2B8-0252-264E6DD8DD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39"/>
          <a:stretch>
            <a:fillRect/>
          </a:stretch>
        </p:blipFill>
        <p:spPr>
          <a:xfrm>
            <a:off x="4266859" y="1518346"/>
            <a:ext cx="3725808" cy="38921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59012C-9C12-D7CA-B68D-89114C5B51C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914"/>
          <a:stretch>
            <a:fillRect/>
          </a:stretch>
        </p:blipFill>
        <p:spPr>
          <a:xfrm>
            <a:off x="7992667" y="1518345"/>
            <a:ext cx="3711017" cy="38921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C286B7-E8B4-4B63-CCB8-CBA4548ED9F8}"/>
              </a:ext>
            </a:extLst>
          </p:cNvPr>
          <p:cNvSpPr txBox="1"/>
          <p:nvPr/>
        </p:nvSpPr>
        <p:spPr>
          <a:xfrm>
            <a:off x="870857" y="1210570"/>
            <a:ext cx="32221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Core non-ideal + updated depression law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B9D6E2-A43D-4AE9-2234-AA92808CDAD6}"/>
              </a:ext>
            </a:extLst>
          </p:cNvPr>
          <p:cNvSpPr txBox="1"/>
          <p:nvPr/>
        </p:nvSpPr>
        <p:spPr>
          <a:xfrm>
            <a:off x="4781382" y="1210569"/>
            <a:ext cx="2893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Core non-ideal + old depression law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673BF3-7E55-2882-EEB3-9FBC94DA4A03}"/>
              </a:ext>
            </a:extLst>
          </p:cNvPr>
          <p:cNvSpPr txBox="1"/>
          <p:nvPr/>
        </p:nvSpPr>
        <p:spPr>
          <a:xfrm>
            <a:off x="8732555" y="1210568"/>
            <a:ext cx="32221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Core ideal + old depression law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D8E2FC-E70C-41E0-65DB-D80AB08D0488}"/>
              </a:ext>
            </a:extLst>
          </p:cNvPr>
          <p:cNvSpPr txBox="1"/>
          <p:nvPr/>
        </p:nvSpPr>
        <p:spPr>
          <a:xfrm>
            <a:off x="1164771" y="5638800"/>
            <a:ext cx="9470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a given composition can be the difference between sizable inner core and no inner core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Here the setting the CMB temperature to silicate melting compounds the effect</a:t>
            </a:r>
          </a:p>
        </p:txBody>
      </p:sp>
    </p:spTree>
    <p:extLst>
      <p:ext uri="{BB962C8B-B14F-4D97-AF65-F5344CB8AC3E}">
        <p14:creationId xmlns:p14="http://schemas.microsoft.com/office/powerpoint/2010/main" val="2108226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435CF-8F88-8FD5-F19E-3DCC83256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 err="1"/>
              <a:t>Déduction</a:t>
            </a:r>
            <a:r>
              <a:rPr lang="en-US" sz="3400" dirty="0"/>
              <a:t> du champs </a:t>
            </a:r>
            <a:r>
              <a:rPr lang="en-US" sz="3400" dirty="0" err="1"/>
              <a:t>magnétique</a:t>
            </a:r>
            <a:endParaRPr lang="en-US" sz="3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41FB69-4653-E36D-BC55-F8A22BB95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916" y="2247863"/>
            <a:ext cx="8820167" cy="15901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6BD0A4-082B-CEDF-C8B5-501E8A48F246}"/>
              </a:ext>
            </a:extLst>
          </p:cNvPr>
          <p:cNvSpPr txBox="1"/>
          <p:nvPr/>
        </p:nvSpPr>
        <p:spPr>
          <a:xfrm>
            <a:off x="1158240" y="1564640"/>
            <a:ext cx="4348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Dissipation </a:t>
            </a:r>
            <a:r>
              <a:rPr lang="en-US" dirty="0" err="1"/>
              <a:t>Ohmique</a:t>
            </a:r>
            <a:r>
              <a:rPr lang="en-US" dirty="0"/>
              <a:t> (Buffet + 1996):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FDC779-B0E7-D121-D521-70A12E3C0827}"/>
              </a:ext>
            </a:extLst>
          </p:cNvPr>
          <p:cNvSpPr txBox="1"/>
          <p:nvPr/>
        </p:nvSpPr>
        <p:spPr>
          <a:xfrm>
            <a:off x="1158240" y="4013200"/>
            <a:ext cx="705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Champs </a:t>
            </a:r>
            <a:r>
              <a:rPr lang="en-US" dirty="0" err="1"/>
              <a:t>magnétique</a:t>
            </a:r>
            <a:r>
              <a:rPr lang="en-US" dirty="0"/>
              <a:t>: </a:t>
            </a:r>
            <a:r>
              <a:rPr lang="en-US" dirty="0" err="1"/>
              <a:t>loi</a:t>
            </a:r>
            <a:r>
              <a:rPr lang="en-US" dirty="0"/>
              <a:t> </a:t>
            </a:r>
            <a:r>
              <a:rPr lang="en-US" dirty="0" err="1"/>
              <a:t>d’echelle</a:t>
            </a:r>
            <a:r>
              <a:rPr lang="en-US" dirty="0"/>
              <a:t> de Christensen &amp; Aubert 2006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9EC737-C812-07E6-F18F-9925629EC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556" y="4557755"/>
            <a:ext cx="5786120" cy="7365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33986A-8ECB-4171-5379-31D09F7A6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5960" y="5745302"/>
            <a:ext cx="1671320" cy="3595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6A480B-6B08-8D27-8AFD-FE435F887D9F}"/>
              </a:ext>
            </a:extLst>
          </p:cNvPr>
          <p:cNvSpPr txBox="1"/>
          <p:nvPr/>
        </p:nvSpPr>
        <p:spPr>
          <a:xfrm>
            <a:off x="4907280" y="5760364"/>
            <a:ext cx="285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Flux </a:t>
            </a:r>
            <a:r>
              <a:rPr lang="en-US" dirty="0" err="1"/>
              <a:t>d’anomalie</a:t>
            </a:r>
            <a:r>
              <a:rPr lang="en-US" dirty="0"/>
              <a:t> de masse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8FE63D3-3138-B719-93ED-877128F96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769C-BF8C-5948-90B7-A2A7E6CA091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131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0F23E-6EBA-5508-E682-C3AE1BEB9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84815"/>
            <a:ext cx="11630262" cy="352792"/>
          </a:xfrm>
        </p:spPr>
        <p:txBody>
          <a:bodyPr>
            <a:normAutofit fontScale="90000"/>
          </a:bodyPr>
          <a:lstStyle/>
          <a:p>
            <a:r>
              <a:rPr lang="en-US" sz="3400" dirty="0"/>
              <a:t>Importance of magnetic fields for rocky planets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74C86-8184-9502-D541-D9DEFEE86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942" y="2374768"/>
            <a:ext cx="5356041" cy="3120868"/>
          </a:xfrm>
        </p:spPr>
        <p:txBody>
          <a:bodyPr>
            <a:noAutofit/>
          </a:bodyPr>
          <a:lstStyle/>
          <a:p>
            <a:r>
              <a:rPr lang="en-US" sz="2200" dirty="0"/>
              <a:t>Presence of magnetic fields is crucial for </a:t>
            </a:r>
            <a:r>
              <a:rPr lang="en-US" sz="2200" b="1" dirty="0"/>
              <a:t>atmospheric retention</a:t>
            </a:r>
          </a:p>
          <a:p>
            <a:r>
              <a:rPr lang="en-US" sz="2200" dirty="0"/>
              <a:t>Mars lost its atmosphere and its water when its dynamo ceased to function?</a:t>
            </a:r>
          </a:p>
          <a:p>
            <a:r>
              <a:rPr lang="en-US" sz="2200" dirty="0"/>
              <a:t>Magnetic fields are revealing of the planetary structure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3BFB2C-44B1-6A10-C1B1-8B6939B2C31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0235" y="1539478"/>
            <a:ext cx="4995823" cy="468091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5D56B4-CE3F-B399-9C99-C31ECEB79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769C-BF8C-5948-90B7-A2A7E6CA0911}" type="slidenum">
              <a:rPr lang="en-US" smtClean="0"/>
              <a:t>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EA1E99-6492-4AB4-92ED-EDCB4AA35593}"/>
              </a:ext>
            </a:extLst>
          </p:cNvPr>
          <p:cNvSpPr txBox="1"/>
          <p:nvPr/>
        </p:nvSpPr>
        <p:spPr>
          <a:xfrm>
            <a:off x="7121236" y="6356350"/>
            <a:ext cx="3121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Crédit: NASA/GSFC</a:t>
            </a:r>
          </a:p>
        </p:txBody>
      </p:sp>
    </p:spTree>
    <p:extLst>
      <p:ext uri="{BB962C8B-B14F-4D97-AF65-F5344CB8AC3E}">
        <p14:creationId xmlns:p14="http://schemas.microsoft.com/office/powerpoint/2010/main" val="1120034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01BF4-E7AC-3551-90D2-D2757150A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66700"/>
            <a:ext cx="11403550" cy="390158"/>
          </a:xfrm>
        </p:spPr>
        <p:txBody>
          <a:bodyPr>
            <a:normAutofit fontScale="90000"/>
          </a:bodyPr>
          <a:lstStyle/>
          <a:p>
            <a:r>
              <a:rPr lang="en-US" sz="3400" dirty="0"/>
              <a:t>Magnetic field generation in rocky planets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DB0D6-07A4-CDC1-3D3D-3D16479FD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939" y="1781373"/>
            <a:ext cx="5930060" cy="4581642"/>
          </a:xfrm>
        </p:spPr>
        <p:txBody>
          <a:bodyPr>
            <a:normAutofit/>
          </a:bodyPr>
          <a:lstStyle/>
          <a:p>
            <a:r>
              <a:rPr lang="en-US" sz="1800" dirty="0"/>
              <a:t>Magnetic induction through </a:t>
            </a:r>
            <a:r>
              <a:rPr lang="en-US" sz="1800" b="1" dirty="0"/>
              <a:t>turbulent flows</a:t>
            </a:r>
            <a:r>
              <a:rPr lang="en-US" sz="1800" dirty="0"/>
              <a:t> in the </a:t>
            </a:r>
            <a:r>
              <a:rPr lang="en-US" sz="1800" b="1" dirty="0"/>
              <a:t>metallic core</a:t>
            </a:r>
            <a:r>
              <a:rPr lang="en-US" sz="1800" dirty="0"/>
              <a:t> (so at least partially liquid)</a:t>
            </a:r>
          </a:p>
          <a:p>
            <a:r>
              <a:rPr lang="en-US" sz="1800" dirty="0"/>
              <a:t>Two sources of convection: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b="1" dirty="0"/>
              <a:t>Thermal convection </a:t>
            </a:r>
            <a:r>
              <a:rPr lang="en-US" sz="1800" dirty="0"/>
              <a:t>(</a:t>
            </a:r>
            <a:r>
              <a:rPr lang="en-US" sz="1800" dirty="0" err="1"/>
              <a:t>superadiabatic</a:t>
            </a:r>
            <a:r>
              <a:rPr lang="en-US" sz="1800" dirty="0"/>
              <a:t> temperature profile)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b="1" dirty="0"/>
              <a:t>Compositional convection </a:t>
            </a:r>
            <a:r>
              <a:rPr lang="en-US" sz="1800" dirty="0"/>
              <a:t>(existence of a solid inner core expulsing light elements: density jump at ICB).</a:t>
            </a:r>
          </a:p>
          <a:p>
            <a:pPr marL="514350" indent="-514350">
              <a:buFont typeface="+mj-lt"/>
              <a:buAutoNum type="arabicPeriod"/>
            </a:pPr>
            <a:endParaRPr lang="en-US" sz="1800" dirty="0"/>
          </a:p>
          <a:p>
            <a:r>
              <a:rPr lang="en-US" sz="1800" dirty="0"/>
              <a:t>Main candidates for the light elements in the Earth’s core (5-10% </a:t>
            </a:r>
            <a:r>
              <a:rPr lang="en-US" sz="1800" dirty="0" err="1"/>
              <a:t>wt</a:t>
            </a:r>
            <a:r>
              <a:rPr lang="en-US" sz="1800" dirty="0"/>
              <a:t> – Birch 1952): </a:t>
            </a:r>
            <a:r>
              <a:rPr lang="en-US" sz="1800" b="1" dirty="0"/>
              <a:t>Si</a:t>
            </a:r>
            <a:r>
              <a:rPr lang="en-US" sz="1800" dirty="0"/>
              <a:t>, </a:t>
            </a:r>
            <a:r>
              <a:rPr lang="en-US" sz="1800" b="1" dirty="0"/>
              <a:t>O</a:t>
            </a:r>
            <a:r>
              <a:rPr lang="en-US" sz="1800" dirty="0"/>
              <a:t>, S (Hirose+ 2013)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402C0-C059-52C0-DE9E-0FCFE331F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769C-BF8C-5948-90B7-A2A7E6CA0911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DB32B2-DD17-EB07-22DF-4A4AEB608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6702" y="1421822"/>
            <a:ext cx="4794250" cy="47942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9A67CF-E528-D5D3-ECB3-F71E5CF36997}"/>
              </a:ext>
            </a:extLst>
          </p:cNvPr>
          <p:cNvSpPr txBox="1"/>
          <p:nvPr/>
        </p:nvSpPr>
        <p:spPr>
          <a:xfrm>
            <a:off x="7145718" y="6242601"/>
            <a:ext cx="1958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Credit: Andrew Z. Colvin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27F797-8864-9734-42B5-AE656E353EB6}"/>
              </a:ext>
            </a:extLst>
          </p:cNvPr>
          <p:cNvSpPr txBox="1"/>
          <p:nvPr/>
        </p:nvSpPr>
        <p:spPr>
          <a:xfrm>
            <a:off x="318895" y="5235677"/>
            <a:ext cx="6214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Important</a:t>
            </a:r>
            <a:r>
              <a:rPr lang="en-US" dirty="0"/>
              <a:t>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All of Si, O and S contribute to decrease the core’s density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But </a:t>
            </a:r>
            <a:r>
              <a:rPr lang="en-US" b="1" dirty="0"/>
              <a:t>only O significantly contributes to the ICB density jump </a:t>
            </a:r>
            <a:r>
              <a:rPr lang="en-US" dirty="0"/>
              <a:t>(</a:t>
            </a:r>
            <a:r>
              <a:rPr lang="en-US" dirty="0" err="1"/>
              <a:t>Alfè</a:t>
            </a:r>
            <a:r>
              <a:rPr lang="en-US" dirty="0"/>
              <a:t>+ 2002)</a:t>
            </a:r>
          </a:p>
        </p:txBody>
      </p:sp>
    </p:spTree>
    <p:extLst>
      <p:ext uri="{BB962C8B-B14F-4D97-AF65-F5344CB8AC3E}">
        <p14:creationId xmlns:p14="http://schemas.microsoft.com/office/powerpoint/2010/main" val="3116888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9C7E8-236B-EE55-A16D-EE86A2636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66700"/>
            <a:ext cx="6091592" cy="352976"/>
          </a:xfrm>
        </p:spPr>
        <p:txBody>
          <a:bodyPr>
            <a:normAutofit fontScale="90000"/>
          </a:bodyPr>
          <a:lstStyle/>
          <a:p>
            <a:r>
              <a:rPr lang="en-US" sz="3400" dirty="0"/>
              <a:t>Rocky planet structure model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634A240-5C76-8CD4-1B67-A6E4AE32EA21}"/>
                  </a:ext>
                </a:extLst>
              </p:cNvPr>
              <p:cNvSpPr txBox="1"/>
              <p:nvPr/>
            </p:nvSpPr>
            <p:spPr>
              <a:xfrm>
                <a:off x="533561" y="2276830"/>
                <a:ext cx="432021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Not all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𝜉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couples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give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valid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solutions</m:t>
                    </m:r>
                  </m:oMath>
                </a14:m>
                <a:endParaRPr lang="en-US" sz="1400" dirty="0"/>
              </a:p>
              <a:p>
                <a:r>
                  <a:rPr lang="en-US" sz="1400" dirty="0"/>
                  <a:t>(Si and/or O mass fractions become negative in the core) 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634A240-5C76-8CD4-1B67-A6E4AE32EA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561" y="2276830"/>
                <a:ext cx="4320215" cy="523220"/>
              </a:xfrm>
              <a:prstGeom prst="rect">
                <a:avLst/>
              </a:prstGeom>
              <a:blipFill>
                <a:blip r:embed="rId2"/>
                <a:stretch>
                  <a:fillRect l="-587" t="-2381" r="-293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B641DA6-5B37-DE46-C91D-C05CA939C5A2}"/>
              </a:ext>
            </a:extLst>
          </p:cNvPr>
          <p:cNvSpPr/>
          <p:nvPr/>
        </p:nvSpPr>
        <p:spPr>
          <a:xfrm>
            <a:off x="468132" y="882020"/>
            <a:ext cx="4451087" cy="140032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E13B1-21DB-5617-51A2-0C4C996239A1}"/>
              </a:ext>
            </a:extLst>
          </p:cNvPr>
          <p:cNvSpPr txBox="1"/>
          <p:nvPr/>
        </p:nvSpPr>
        <p:spPr>
          <a:xfrm>
            <a:off x="2303066" y="882020"/>
            <a:ext cx="1153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Input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24877A2-FD50-468C-4342-E2C8FFBF6A04}"/>
                  </a:ext>
                </a:extLst>
              </p:cNvPr>
              <p:cNvSpPr txBox="1"/>
              <p:nvPr/>
            </p:nvSpPr>
            <p:spPr>
              <a:xfrm>
                <a:off x="621644" y="1100243"/>
                <a:ext cx="3899425" cy="1400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Mass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fr-CA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lang="fr-CA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Radius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CA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lang="fr-CA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Composition </a:t>
                </a:r>
                <a14:m>
                  <m:oMath xmlns:m="http://schemas.openxmlformats.org/officeDocument/2006/math">
                    <m:r>
                      <a:rPr lang="fr-CA" b="0" i="1" smtClean="0">
                        <a:latin typeface="Cambria Math" panose="02040503050406030204" pitchFamily="18" charset="0"/>
                      </a:rPr>
                      <m:t>𝜉</m:t>
                    </m:r>
                    <m:r>
                      <a:rPr lang="fr-CA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CA" b="0" i="0" smtClean="0">
                            <a:latin typeface="Cambria Math" panose="02040503050406030204" pitchFamily="18" charset="0"/>
                          </a:rPr>
                          <m:t>Fe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Mg</m:t>
                        </m:r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Mg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</m:t>
                        </m:r>
                      </m:den>
                    </m:f>
                  </m:oMath>
                </a14:m>
                <a:r>
                  <a:rPr lang="en-US" b="0" dirty="0"/>
                  <a:t> </a:t>
                </a:r>
                <a:endParaRPr lang="fr-CA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CA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24877A2-FD50-468C-4342-E2C8FFBF6A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644" y="1100243"/>
                <a:ext cx="3899425" cy="1400320"/>
              </a:xfrm>
              <a:prstGeom prst="rect">
                <a:avLst/>
              </a:prstGeom>
              <a:blipFill>
                <a:blip r:embed="rId3"/>
                <a:stretch>
                  <a:fillRect l="-647" t="-18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B03849C-729F-33AD-20E4-351C6D07AAE1}"/>
              </a:ext>
            </a:extLst>
          </p:cNvPr>
          <p:cNvSpPr/>
          <p:nvPr/>
        </p:nvSpPr>
        <p:spPr>
          <a:xfrm>
            <a:off x="468126" y="3099537"/>
            <a:ext cx="4451087" cy="129967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FF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0A5A8A-6704-443B-1441-FE738275D500}"/>
              </a:ext>
            </a:extLst>
          </p:cNvPr>
          <p:cNvSpPr txBox="1"/>
          <p:nvPr/>
        </p:nvSpPr>
        <p:spPr>
          <a:xfrm>
            <a:off x="2215976" y="3085630"/>
            <a:ext cx="955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Output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633615-3622-D121-56D2-E73042D7AE0D}"/>
              </a:ext>
            </a:extLst>
          </p:cNvPr>
          <p:cNvSpPr txBox="1"/>
          <p:nvPr/>
        </p:nvSpPr>
        <p:spPr>
          <a:xfrm>
            <a:off x="621644" y="3429000"/>
            <a:ext cx="41440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Inner core size and density jump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Ohmic dissipation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Magnetic field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5A12D39-1B02-C415-8183-178D9ED2AD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9057" y="266700"/>
            <a:ext cx="5333128" cy="4061353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720E5DD-093A-DB17-A0D2-F6EC777F7802}"/>
              </a:ext>
            </a:extLst>
          </p:cNvPr>
          <p:cNvSpPr/>
          <p:nvPr/>
        </p:nvSpPr>
        <p:spPr>
          <a:xfrm>
            <a:off x="452469" y="4794759"/>
            <a:ext cx="10086437" cy="192671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66B506-9ACE-E674-0B74-5F7883B85715}"/>
              </a:ext>
            </a:extLst>
          </p:cNvPr>
          <p:cNvSpPr txBox="1"/>
          <p:nvPr/>
        </p:nvSpPr>
        <p:spPr>
          <a:xfrm>
            <a:off x="4858519" y="4733118"/>
            <a:ext cx="1351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Hypotheses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55BAAB-24BF-8317-7E6B-FDF008BFE0D7}"/>
              </a:ext>
            </a:extLst>
          </p:cNvPr>
          <p:cNvSpPr txBox="1"/>
          <p:nvPr/>
        </p:nvSpPr>
        <p:spPr>
          <a:xfrm>
            <a:off x="5273838" y="5072046"/>
            <a:ext cx="2562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Structure: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Core + 4 mantle layers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Core completely liquid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80B49969-BFC5-F41D-2085-C81425819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769C-BF8C-5948-90B7-A2A7E6CA0911}" type="slidenum">
              <a:rPr lang="en-US" smtClean="0"/>
              <a:t>4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3871DF-E3FD-8021-5778-0A5E4F69483E}"/>
              </a:ext>
            </a:extLst>
          </p:cNvPr>
          <p:cNvSpPr txBox="1"/>
          <p:nvPr/>
        </p:nvSpPr>
        <p:spPr>
          <a:xfrm>
            <a:off x="6325540" y="3886204"/>
            <a:ext cx="22754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Credit: Merriam-Webster 2015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0CA9C7-1D79-6348-0E14-82F5FBB1AF28}"/>
              </a:ext>
            </a:extLst>
          </p:cNvPr>
          <p:cNvSpPr txBox="1"/>
          <p:nvPr/>
        </p:nvSpPr>
        <p:spPr>
          <a:xfrm>
            <a:off x="3606633" y="1697650"/>
            <a:ext cx="1667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Sotin+ 2007</a:t>
            </a:r>
          </a:p>
          <a:p>
            <a:r>
              <a:rPr lang="en-US" sz="1200" dirty="0"/>
              <a:t>Brugger+ 2017</a:t>
            </a:r>
          </a:p>
        </p:txBody>
      </p:sp>
      <p:sp>
        <p:nvSpPr>
          <p:cNvPr id="4" name="Double Bracket 3">
            <a:extLst>
              <a:ext uri="{FF2B5EF4-FFF2-40B4-BE49-F238E27FC236}">
                <a16:creationId xmlns:a16="http://schemas.microsoft.com/office/drawing/2014/main" id="{DAEB1975-E3F7-D416-BF36-FEB17AD3E871}"/>
              </a:ext>
            </a:extLst>
          </p:cNvPr>
          <p:cNvSpPr/>
          <p:nvPr/>
        </p:nvSpPr>
        <p:spPr>
          <a:xfrm>
            <a:off x="3644194" y="1697651"/>
            <a:ext cx="1030387" cy="461665"/>
          </a:xfrm>
          <a:prstGeom prst="bracketPair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0000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CFD3E6-5F59-EB70-EB44-282E72AF7C0F}"/>
              </a:ext>
            </a:extLst>
          </p:cNvPr>
          <p:cNvSpPr txBox="1"/>
          <p:nvPr/>
        </p:nvSpPr>
        <p:spPr>
          <a:xfrm>
            <a:off x="3121404" y="5476966"/>
            <a:ext cx="2028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 </a:t>
            </a:r>
            <a:r>
              <a:rPr lang="en-US" sz="1200" dirty="0" err="1"/>
              <a:t>Plotnykov</a:t>
            </a:r>
            <a:r>
              <a:rPr lang="en-US" sz="1200" dirty="0"/>
              <a:t> &amp; Valencia 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AC6317-0319-BFD5-306C-FDB131C0BC18}"/>
              </a:ext>
            </a:extLst>
          </p:cNvPr>
          <p:cNvSpPr txBox="1"/>
          <p:nvPr/>
        </p:nvSpPr>
        <p:spPr>
          <a:xfrm>
            <a:off x="621644" y="5052650"/>
            <a:ext cx="2562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Chemical inventory: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Mantle: Mg, Si, O, 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Core: Fe, Ni, Si, O</a:t>
            </a:r>
          </a:p>
        </p:txBody>
      </p:sp>
      <p:sp>
        <p:nvSpPr>
          <p:cNvPr id="8" name="Double Bracket 7">
            <a:extLst>
              <a:ext uri="{FF2B5EF4-FFF2-40B4-BE49-F238E27FC236}">
                <a16:creationId xmlns:a16="http://schemas.microsoft.com/office/drawing/2014/main" id="{D6BDB54B-C032-BBDF-387B-8DCCFFA1FCE5}"/>
              </a:ext>
            </a:extLst>
          </p:cNvPr>
          <p:cNvSpPr/>
          <p:nvPr/>
        </p:nvSpPr>
        <p:spPr>
          <a:xfrm>
            <a:off x="3187657" y="5480331"/>
            <a:ext cx="1740211" cy="277000"/>
          </a:xfrm>
          <a:prstGeom prst="bracketPair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0000"/>
              </a:highligh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CEEFE4-A809-6F90-83EC-68EBBA5E53D1}"/>
              </a:ext>
            </a:extLst>
          </p:cNvPr>
          <p:cNvSpPr txBox="1"/>
          <p:nvPr/>
        </p:nvSpPr>
        <p:spPr>
          <a:xfrm>
            <a:off x="1653094" y="6025562"/>
            <a:ext cx="5372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Inner core determined after by intersection of </a:t>
            </a:r>
          </a:p>
          <a:p>
            <a:r>
              <a:rPr lang="en-US" u="sng" dirty="0"/>
              <a:t>adiabatic and melting (Lindemann) temperature curves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E0637F-3E79-3FE0-A0DB-BFD83DC10E80}"/>
              </a:ext>
            </a:extLst>
          </p:cNvPr>
          <p:cNvSpPr txBox="1"/>
          <p:nvPr/>
        </p:nvSpPr>
        <p:spPr>
          <a:xfrm>
            <a:off x="8021218" y="5072046"/>
            <a:ext cx="2427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Thermal state: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CMB temperature = silicate melting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Fixes thermal age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785056-3ED2-8717-1E8B-581B2E85A903}"/>
              </a:ext>
            </a:extLst>
          </p:cNvPr>
          <p:cNvSpPr txBox="1"/>
          <p:nvPr/>
        </p:nvSpPr>
        <p:spPr>
          <a:xfrm>
            <a:off x="8617541" y="6261913"/>
            <a:ext cx="10561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Stixrude</a:t>
            </a:r>
            <a:r>
              <a:rPr lang="en-US" sz="1200" dirty="0"/>
              <a:t> 2014</a:t>
            </a:r>
          </a:p>
        </p:txBody>
      </p:sp>
      <p:sp>
        <p:nvSpPr>
          <p:cNvPr id="26" name="Double Bracket 25">
            <a:extLst>
              <a:ext uri="{FF2B5EF4-FFF2-40B4-BE49-F238E27FC236}">
                <a16:creationId xmlns:a16="http://schemas.microsoft.com/office/drawing/2014/main" id="{B30DB467-E5DD-469B-9BB3-8576F54E9B56}"/>
              </a:ext>
            </a:extLst>
          </p:cNvPr>
          <p:cNvSpPr/>
          <p:nvPr/>
        </p:nvSpPr>
        <p:spPr>
          <a:xfrm>
            <a:off x="8659232" y="6280145"/>
            <a:ext cx="972771" cy="277000"/>
          </a:xfrm>
          <a:prstGeom prst="bracketPair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66539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D5863-D6EA-D97F-6829-F553A9E39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2443"/>
            <a:ext cx="8395676" cy="369333"/>
          </a:xfrm>
        </p:spPr>
        <p:txBody>
          <a:bodyPr>
            <a:normAutofit fontScale="90000"/>
          </a:bodyPr>
          <a:lstStyle/>
          <a:p>
            <a:r>
              <a:rPr lang="en-US" sz="3400" dirty="0"/>
              <a:t>Analytic formulation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3C6164-2A39-A895-36D0-CA8D732DE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296" y="1859844"/>
            <a:ext cx="3534559" cy="7167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2C905D-CE49-C0F3-1FC4-EBA47F17F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9551" y="1766592"/>
            <a:ext cx="1572782" cy="8367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3B63A9-96CA-50A1-06BB-DB55E20923E8}"/>
              </a:ext>
            </a:extLst>
          </p:cNvPr>
          <p:cNvSpPr txBox="1"/>
          <p:nvPr/>
        </p:nvSpPr>
        <p:spPr>
          <a:xfrm>
            <a:off x="431557" y="921195"/>
            <a:ext cx="6670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Poisson equation + Adams-Williamson </a:t>
            </a:r>
          </a:p>
          <a:p>
            <a:r>
              <a:rPr lang="en-US" dirty="0"/>
              <a:t>(hydrostatic equilibrium + adiabaticity):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527FA4-E80F-6F11-CC2D-E78928C9231C}"/>
              </a:ext>
            </a:extLst>
          </p:cNvPr>
          <p:cNvSpPr txBox="1"/>
          <p:nvPr/>
        </p:nvSpPr>
        <p:spPr>
          <a:xfrm>
            <a:off x="8013511" y="1164367"/>
            <a:ext cx="2840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Compression length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E1FB5C-8B30-BDF5-257A-361713F19BBB}"/>
              </a:ext>
            </a:extLst>
          </p:cNvPr>
          <p:cNvSpPr txBox="1"/>
          <p:nvPr/>
        </p:nvSpPr>
        <p:spPr>
          <a:xfrm>
            <a:off x="4825643" y="1160245"/>
            <a:ext cx="2840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Seismic parameter</a:t>
            </a:r>
          </a:p>
          <a:p>
            <a:r>
              <a:rPr lang="en-US" sz="1400" dirty="0"/>
              <a:t>(pure compression sound speed^2)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ACBB3A-9045-50D9-5B3B-20DEA75386BC}"/>
              </a:ext>
            </a:extLst>
          </p:cNvPr>
          <p:cNvSpPr txBox="1"/>
          <p:nvPr/>
        </p:nvSpPr>
        <p:spPr>
          <a:xfrm>
            <a:off x="431557" y="3318366"/>
            <a:ext cx="53680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Rocky planets are weakly compressible </a:t>
            </a:r>
          </a:p>
          <a:p>
            <a:r>
              <a:rPr lang="en-US" dirty="0"/>
              <a:t>→ series expansion solution and keep only first terms</a:t>
            </a:r>
          </a:p>
          <a:p>
            <a:r>
              <a:rPr lang="en-US" dirty="0"/>
              <a:t>First term core: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E1584B-0131-4091-BDA3-CD0F832EB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275" y="4605398"/>
            <a:ext cx="2767712" cy="7375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1DECB2-0E40-2413-6E77-8C2A774C7DB5}"/>
              </a:ext>
            </a:extLst>
          </p:cNvPr>
          <p:cNvSpPr txBox="1"/>
          <p:nvPr/>
        </p:nvSpPr>
        <p:spPr>
          <a:xfrm>
            <a:off x="5437914" y="4547441"/>
            <a:ext cx="1498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Mass</a:t>
            </a:r>
          </a:p>
          <a:p>
            <a:r>
              <a:rPr lang="en-US" dirty="0"/>
              <a:t>Gravity</a:t>
            </a:r>
          </a:p>
          <a:p>
            <a:r>
              <a:rPr lang="en-US" dirty="0"/>
              <a:t>Pressure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2207737-AA33-E6BF-D0E5-619CB881D9F9}"/>
                  </a:ext>
                </a:extLst>
              </p:cNvPr>
              <p:cNvSpPr txBox="1"/>
              <p:nvPr/>
            </p:nvSpPr>
            <p:spPr>
              <a:xfrm>
                <a:off x="431557" y="6119250"/>
                <a:ext cx="116281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Result: </a:t>
                </a:r>
                <a:r>
                  <a:rPr lang="en-US" b="1" dirty="0"/>
                  <a:t>solution family</a:t>
                </a:r>
                <a:r>
                  <a:rPr lang="en-US" dirty="0"/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fr-CA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etc. and composition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2207737-AA33-E6BF-D0E5-619CB881D9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557" y="6119250"/>
                <a:ext cx="11628193" cy="369332"/>
              </a:xfrm>
              <a:prstGeom prst="rect">
                <a:avLst/>
              </a:prstGeom>
              <a:blipFill>
                <a:blip r:embed="rId5"/>
                <a:stretch>
                  <a:fillRect l="-546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E799C42C-A0AD-C6E7-95FD-4F657502DF20}"/>
              </a:ext>
            </a:extLst>
          </p:cNvPr>
          <p:cNvSpPr txBox="1"/>
          <p:nvPr/>
        </p:nvSpPr>
        <p:spPr>
          <a:xfrm>
            <a:off x="431557" y="5662062"/>
            <a:ext cx="5712311" cy="38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Similar procedure for mantle layers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512162-7831-18B4-DEC2-E74B73A0E25F}"/>
              </a:ext>
            </a:extLst>
          </p:cNvPr>
          <p:cNvSpPr txBox="1"/>
          <p:nvPr/>
        </p:nvSpPr>
        <p:spPr>
          <a:xfrm>
            <a:off x="7582461" y="3057967"/>
            <a:ext cx="37021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(generalization of Labrosse+ 2001)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33CEB687-DFCC-DE14-1062-D33DAC898C05}"/>
              </a:ext>
            </a:extLst>
          </p:cNvPr>
          <p:cNvSpPr/>
          <p:nvPr/>
        </p:nvSpPr>
        <p:spPr>
          <a:xfrm>
            <a:off x="4123711" y="4941621"/>
            <a:ext cx="1110883" cy="96485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729A8BAC-C33B-8150-C221-6BD6D0955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769C-BF8C-5948-90B7-A2A7E6CA0911}" type="slidenum">
              <a:rPr lang="en-US" smtClean="0"/>
              <a:t>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07E8D1-EACC-0F7A-32EE-9AF43D7938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8407" y="1836365"/>
            <a:ext cx="1033582" cy="6834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806F55-5978-8999-51AB-EF85E7FC3A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4704" y="4582612"/>
            <a:ext cx="3378826" cy="783076"/>
          </a:xfrm>
          <a:prstGeom prst="rect">
            <a:avLst/>
          </a:prstGeom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3D500B9-4E16-D0DD-E227-7D2D6C377ADA}"/>
              </a:ext>
            </a:extLst>
          </p:cNvPr>
          <p:cNvSpPr/>
          <p:nvPr/>
        </p:nvSpPr>
        <p:spPr>
          <a:xfrm>
            <a:off x="620486" y="1619906"/>
            <a:ext cx="3810000" cy="1123294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F8803BE-5A87-AD2F-08D6-221B62BA7C97}"/>
              </a:ext>
            </a:extLst>
          </p:cNvPr>
          <p:cNvSpPr/>
          <p:nvPr/>
        </p:nvSpPr>
        <p:spPr>
          <a:xfrm>
            <a:off x="845871" y="4474589"/>
            <a:ext cx="3074520" cy="103055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D55AC6-A132-63C5-968E-AB084915EC82}"/>
              </a:ext>
            </a:extLst>
          </p:cNvPr>
          <p:cNvSpPr txBox="1"/>
          <p:nvPr/>
        </p:nvSpPr>
        <p:spPr>
          <a:xfrm>
            <a:off x="6823062" y="2719790"/>
            <a:ext cx="5758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(∝ Jeans’ length = free-fall timescale ⨉ sound speed)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55C7CB-9938-0462-C03F-F22E3DCEA517}"/>
              </a:ext>
            </a:extLst>
          </p:cNvPr>
          <p:cNvSpPr txBox="1"/>
          <p:nvPr/>
        </p:nvSpPr>
        <p:spPr>
          <a:xfrm>
            <a:off x="7474704" y="4074112"/>
            <a:ext cx="3482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Cold logarithmic equation of state: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50A235A-3EFD-97EF-D6D8-BF43456FD312}"/>
              </a:ext>
            </a:extLst>
          </p:cNvPr>
          <p:cNvCxnSpPr/>
          <p:nvPr/>
        </p:nvCxnSpPr>
        <p:spPr>
          <a:xfrm>
            <a:off x="9164117" y="3539613"/>
            <a:ext cx="0" cy="534499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2077C5F-7204-F917-E290-3D2B8A056A90}"/>
              </a:ext>
            </a:extLst>
          </p:cNvPr>
          <p:cNvSpPr txBox="1"/>
          <p:nvPr/>
        </p:nvSpPr>
        <p:spPr>
          <a:xfrm>
            <a:off x="7779011" y="5380197"/>
            <a:ext cx="30745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</a:t>
            </a:r>
            <a:r>
              <a:rPr lang="en-US" sz="1600" i="1" dirty="0"/>
              <a:t>exactly</a:t>
            </a:r>
            <a:r>
              <a:rPr lang="en-US" sz="1600" dirty="0"/>
              <a:t> Eq. 9 of Labrosse + 2001)</a:t>
            </a:r>
          </a:p>
        </p:txBody>
      </p:sp>
    </p:spTree>
    <p:extLst>
      <p:ext uri="{BB962C8B-B14F-4D97-AF65-F5344CB8AC3E}">
        <p14:creationId xmlns:p14="http://schemas.microsoft.com/office/powerpoint/2010/main" val="49982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873BF1-EDA3-D945-2289-9EB853C04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769C-BF8C-5948-90B7-A2A7E6CA0911}" type="slidenum">
              <a:rPr lang="en-US" smtClean="0"/>
              <a:t>6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3E0F3D4-6241-8D00-772E-96454992B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2443"/>
            <a:ext cx="8395676" cy="369333"/>
          </a:xfrm>
        </p:spPr>
        <p:txBody>
          <a:bodyPr>
            <a:normAutofit fontScale="90000"/>
          </a:bodyPr>
          <a:lstStyle/>
          <a:p>
            <a:r>
              <a:rPr lang="en-US" dirty="0"/>
              <a:t>Numerical solution</a:t>
            </a:r>
            <a:endParaRPr lang="en-US" sz="3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17AA1FE-5EB0-0D3A-ABCE-EA84C229976D}"/>
                  </a:ext>
                </a:extLst>
              </p:cNvPr>
              <p:cNvSpPr txBox="1"/>
              <p:nvPr/>
            </p:nvSpPr>
            <p:spPr>
              <a:xfrm>
                <a:off x="631371" y="3341914"/>
                <a:ext cx="6651171" cy="15476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Parameters are determined by several </a:t>
                </a:r>
                <a:r>
                  <a:rPr lang="en-US" b="1" dirty="0"/>
                  <a:t>constraints</a:t>
                </a:r>
                <a:r>
                  <a:rPr lang="en-US" dirty="0"/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Mass conservation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𝑙𝑎𝑦𝑒𝑟𝑠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Boundary condition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Continuity of pressure at transition radii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Matching of analytic and EOS pressures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17AA1FE-5EB0-0D3A-ABCE-EA84C22997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71" y="3341914"/>
                <a:ext cx="6651171" cy="1547668"/>
              </a:xfrm>
              <a:prstGeom prst="rect">
                <a:avLst/>
              </a:prstGeom>
              <a:blipFill>
                <a:blip r:embed="rId2"/>
                <a:stretch>
                  <a:fillRect l="-762" t="-9016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81FF4A-FC19-8096-343A-507C0503CB3F}"/>
                  </a:ext>
                </a:extLst>
              </p:cNvPr>
              <p:cNvSpPr txBox="1"/>
              <p:nvPr/>
            </p:nvSpPr>
            <p:spPr>
              <a:xfrm>
                <a:off x="631371" y="903514"/>
                <a:ext cx="3385458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Parameters to solve for (16 total):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CMF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baseline="0" smtClean="0">
                            <a:latin typeface="Cambria Math" panose="02040503050406030204" pitchFamily="18" charset="0"/>
                          </a:rPr>
                          <m:t>Fe</m:t>
                        </m:r>
                      </m:sub>
                    </m:sSub>
                  </m:oMath>
                </a14:m>
                <a:r>
                  <a:rPr lang="en-US" i="1" dirty="0">
                    <a:latin typeface="Cambria Math" panose="02040503050406030204" pitchFamily="18" charset="0"/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baseline="0" smtClean="0">
                            <a:latin typeface="Cambria Math" panose="02040503050406030204" pitchFamily="18" charset="0"/>
                          </a:rPr>
                          <m:t>Fe</m:t>
                        </m:r>
                      </m:sub>
                    </m:sSub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81FF4A-FC19-8096-343A-507C0503CB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71" y="903514"/>
                <a:ext cx="3385458" cy="2031325"/>
              </a:xfrm>
              <a:prstGeom prst="rect">
                <a:avLst/>
              </a:prstGeom>
              <a:blipFill>
                <a:blip r:embed="rId3"/>
                <a:stretch>
                  <a:fillRect l="-1493" t="-1250" b="-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8EF7E6B-E8A9-F397-B7D2-2D11BCD69BBC}"/>
              </a:ext>
            </a:extLst>
          </p:cNvPr>
          <p:cNvSpPr txBox="1"/>
          <p:nvPr/>
        </p:nvSpPr>
        <p:spPr>
          <a:xfrm>
            <a:off x="4328467" y="903514"/>
            <a:ext cx="545779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Core mass fraction</a:t>
            </a:r>
          </a:p>
          <a:p>
            <a:r>
              <a:rPr lang="en-US" dirty="0"/>
              <a:t>Bulk iron weight fraction</a:t>
            </a:r>
          </a:p>
          <a:p>
            <a:r>
              <a:rPr lang="en-US" dirty="0"/>
              <a:t>Iron partition coefficient (core/mantle iron content)</a:t>
            </a:r>
          </a:p>
          <a:p>
            <a:r>
              <a:rPr lang="en-US" dirty="0"/>
              <a:t>Density at base layer</a:t>
            </a:r>
          </a:p>
          <a:p>
            <a:r>
              <a:rPr lang="en-US" dirty="0"/>
              <a:t>Compression length of layer</a:t>
            </a:r>
          </a:p>
          <a:p>
            <a:r>
              <a:rPr lang="en-US" dirty="0"/>
              <a:t>Mantle transition radii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8133AC-1DA0-54F5-BF44-63E383CE92E4}"/>
              </a:ext>
            </a:extLst>
          </p:cNvPr>
          <p:cNvSpPr txBox="1"/>
          <p:nvPr/>
        </p:nvSpPr>
        <p:spPr>
          <a:xfrm>
            <a:off x="631371" y="5070826"/>
            <a:ext cx="8142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System of differential equations → system of nonlinear algebraic equations</a:t>
            </a:r>
          </a:p>
          <a:p>
            <a:r>
              <a:rPr lang="en-US" dirty="0"/>
              <a:t>Solved through least-squares algorithm</a:t>
            </a:r>
          </a:p>
        </p:txBody>
      </p:sp>
    </p:spTree>
    <p:extLst>
      <p:ext uri="{BB962C8B-B14F-4D97-AF65-F5344CB8AC3E}">
        <p14:creationId xmlns:p14="http://schemas.microsoft.com/office/powerpoint/2010/main" val="4079968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F0044AC-6F51-B96C-4A65-6766A61DC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69532"/>
            <a:ext cx="10515600" cy="400024"/>
          </a:xfrm>
        </p:spPr>
        <p:txBody>
          <a:bodyPr>
            <a:normAutofit fontScale="90000"/>
          </a:bodyPr>
          <a:lstStyle/>
          <a:p>
            <a:r>
              <a:rPr lang="en-US" sz="3400" dirty="0"/>
              <a:t>Model validation: Earth, Venus, GJ 486b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AA6F81-4DD3-C8BA-0BD0-BEB24DAC806A}"/>
              </a:ext>
            </a:extLst>
          </p:cNvPr>
          <p:cNvSpPr txBox="1"/>
          <p:nvPr/>
        </p:nvSpPr>
        <p:spPr>
          <a:xfrm>
            <a:off x="7155779" y="3146252"/>
            <a:ext cx="4754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Earth: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Fe: 87.2%, Ni: 5.4%, Si: 3.2%, O: 4.1% (%</a:t>
            </a:r>
            <a:r>
              <a:rPr lang="en-US" dirty="0" err="1"/>
              <a:t>wt</a:t>
            </a:r>
            <a:r>
              <a:rPr lang="en-US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40C92D4-9CE6-22A0-75DD-51F95C04C1DF}"/>
                  </a:ext>
                </a:extLst>
              </p:cNvPr>
              <p:cNvSpPr txBox="1"/>
              <p:nvPr/>
            </p:nvSpPr>
            <p:spPr>
              <a:xfrm>
                <a:off x="7155779" y="2318693"/>
                <a:ext cx="4754880" cy="658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Venus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b="0" i="1" smtClean="0">
                            <a:latin typeface="Cambria Math" panose="02040503050406030204" pitchFamily="18" charset="0"/>
                          </a:rPr>
                          <m:t>0.815</m:t>
                        </m:r>
                        <m:r>
                          <a:rPr lang="fr-CA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fr-CA" b="0" i="1" smtClean="0">
                            <a:latin typeface="Cambria Math" panose="02040503050406030204" pitchFamily="18" charset="0"/>
                          </a:rPr>
                          <m:t>⊕</m:t>
                        </m:r>
                      </m:sub>
                    </m:sSub>
                    <m:r>
                      <a:rPr lang="fr-CA" b="0" i="1" smtClean="0">
                        <a:latin typeface="Cambria Math" panose="02040503050406030204" pitchFamily="18" charset="0"/>
                      </a:rPr>
                      <m:t>, 0.949</m:t>
                    </m:r>
                    <m:sSub>
                      <m:sSubPr>
                        <m:ctrlPr>
                          <a:rPr lang="fr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CA" b="0" i="1" smtClean="0">
                            <a:latin typeface="Cambria Math" panose="02040503050406030204" pitchFamily="18" charset="0"/>
                          </a:rPr>
                          <m:t>⊕</m:t>
                        </m:r>
                      </m:sub>
                    </m:sSub>
                  </m:oMath>
                </a14:m>
                <a:r>
                  <a:rPr lang="en-US" dirty="0"/>
                  <a:t>):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Fe: 84.4%, Ni: 4.9%, Si: 0.2%, O: 10.6% (%</a:t>
                </a:r>
                <a:r>
                  <a:rPr lang="en-US" dirty="0" err="1"/>
                  <a:t>wt</a:t>
                </a:r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40C92D4-9CE6-22A0-75DD-51F95C04C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5779" y="2318693"/>
                <a:ext cx="4754880" cy="658450"/>
              </a:xfrm>
              <a:prstGeom prst="rect">
                <a:avLst/>
              </a:prstGeom>
              <a:blipFill>
                <a:blip r:embed="rId2"/>
                <a:stretch>
                  <a:fillRect l="-1067" t="-3774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81A6D4-4670-0123-1AE8-BF374B7C2881}"/>
                  </a:ext>
                </a:extLst>
              </p:cNvPr>
              <p:cNvSpPr txBox="1"/>
              <p:nvPr/>
            </p:nvSpPr>
            <p:spPr>
              <a:xfrm>
                <a:off x="7155779" y="3961692"/>
                <a:ext cx="4754880" cy="658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GJ 486b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fr-CA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fr-CA" b="0" i="1" smtClean="0">
                            <a:latin typeface="Cambria Math" panose="02040503050406030204" pitchFamily="18" charset="0"/>
                          </a:rPr>
                          <m:t>⊕</m:t>
                        </m:r>
                      </m:sub>
                    </m:sSub>
                    <m:r>
                      <a:rPr lang="fr-CA" b="0" i="1" smtClean="0">
                        <a:latin typeface="Cambria Math" panose="02040503050406030204" pitchFamily="18" charset="0"/>
                      </a:rPr>
                      <m:t>, 1.343</m:t>
                    </m:r>
                    <m:sSub>
                      <m:sSubPr>
                        <m:ctrlPr>
                          <a:rPr lang="fr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CA" b="0" i="1" smtClean="0">
                            <a:latin typeface="Cambria Math" panose="02040503050406030204" pitchFamily="18" charset="0"/>
                          </a:rPr>
                          <m:t>⊕</m:t>
                        </m:r>
                      </m:sub>
                    </m:sSub>
                  </m:oMath>
                </a14:m>
                <a:r>
                  <a:rPr lang="en-US" dirty="0"/>
                  <a:t>):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Fe: 90.3%, Ni: 5.3%, Si: 3.5%, O: 0.9% (%</a:t>
                </a:r>
                <a:r>
                  <a:rPr lang="en-US" dirty="0" err="1"/>
                  <a:t>wt</a:t>
                </a:r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81A6D4-4670-0123-1AE8-BF374B7C28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5779" y="3961692"/>
                <a:ext cx="4754880" cy="658450"/>
              </a:xfrm>
              <a:prstGeom prst="rect">
                <a:avLst/>
              </a:prstGeom>
              <a:blipFill>
                <a:blip r:embed="rId3"/>
                <a:stretch>
                  <a:fillRect l="-1067" t="-5769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CFDA5C5-F941-2758-43E5-3A611272FDAC}"/>
                  </a:ext>
                </a:extLst>
              </p:cNvPr>
              <p:cNvSpPr txBox="1"/>
              <p:nvPr/>
            </p:nvSpPr>
            <p:spPr>
              <a:xfrm>
                <a:off x="7155779" y="4789251"/>
                <a:ext cx="4632456" cy="667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Quantity of light elements in the core decreases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 increases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CFDA5C5-F941-2758-43E5-3A611272FD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5779" y="4789251"/>
                <a:ext cx="4632456" cy="667747"/>
              </a:xfrm>
              <a:prstGeom prst="rect">
                <a:avLst/>
              </a:prstGeom>
              <a:blipFill>
                <a:blip r:embed="rId4"/>
                <a:stretch>
                  <a:fillRect l="-1093" t="-5660"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04C410C6-B63D-3E58-CE73-184D8282C57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341" y="1800568"/>
            <a:ext cx="6413500" cy="47879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F23CB6D-014C-9169-F671-3A3686CF5BA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341" y="1800568"/>
            <a:ext cx="6413500" cy="47879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8C71EAF-C8D7-57D6-9FC6-5DD69DB186E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341" y="1800568"/>
            <a:ext cx="6413500" cy="47879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30CF3FE-A4BB-1580-BD6F-F32ABF7D1BE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341" y="1800568"/>
            <a:ext cx="6413500" cy="4787900"/>
          </a:xfrm>
          <a:prstGeom prst="rect">
            <a:avLst/>
          </a:prstGeom>
        </p:spPr>
      </p:pic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676ADAEB-9FDF-5167-65E0-5EEC18021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769C-BF8C-5948-90B7-A2A7E6CA09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44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A1F3C-8BBC-3996-DB5B-F655E5003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66700"/>
            <a:ext cx="10515600" cy="366698"/>
          </a:xfrm>
        </p:spPr>
        <p:txBody>
          <a:bodyPr>
            <a:normAutofit fontScale="90000"/>
          </a:bodyPr>
          <a:lstStyle/>
          <a:p>
            <a:r>
              <a:rPr lang="en-US" sz="3400" dirty="0"/>
              <a:t>Effect of composition on the size of the inner core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E45D2E5-9B7D-D338-2338-954B508717B1}"/>
                  </a:ext>
                </a:extLst>
              </p:cNvPr>
              <p:cNvSpPr txBox="1"/>
              <p:nvPr/>
            </p:nvSpPr>
            <p:spPr>
              <a:xfrm>
                <a:off x="883024" y="5701273"/>
                <a:ext cx="10515600" cy="390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For a given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) the core can be from </a:t>
                </a:r>
                <a:r>
                  <a:rPr lang="en-US" b="1" dirty="0"/>
                  <a:t>completely liquid to completely solid </a:t>
                </a:r>
                <a:r>
                  <a:rPr lang="en-US" dirty="0"/>
                  <a:t>depending on the composition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E45D2E5-9B7D-D338-2338-954B508717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024" y="5701273"/>
                <a:ext cx="10515600" cy="390748"/>
              </a:xfrm>
              <a:prstGeom prst="rect">
                <a:avLst/>
              </a:prstGeom>
              <a:blipFill>
                <a:blip r:embed="rId2"/>
                <a:stretch>
                  <a:fillRect l="-483" t="-6250" r="-241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C9064B34-1F0A-0ECF-635F-90B6A1C9D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769C-BF8C-5948-90B7-A2A7E6CA0911}" type="slidenum">
              <a:rPr lang="en-US" smtClean="0"/>
              <a:t>8</a:t>
            </a:fld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46DC49E-462A-2CC9-D1D5-D822EC7BB4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60" r="18204"/>
          <a:stretch>
            <a:fillRect/>
          </a:stretch>
        </p:blipFill>
        <p:spPr>
          <a:xfrm>
            <a:off x="3849062" y="1681477"/>
            <a:ext cx="3631827" cy="356616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E5B9554-1303-A941-EBF3-351FA321A4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542"/>
          <a:stretch>
            <a:fillRect/>
          </a:stretch>
        </p:blipFill>
        <p:spPr>
          <a:xfrm>
            <a:off x="7567757" y="1680184"/>
            <a:ext cx="4488126" cy="35661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A73A281-2CD9-0CBE-3198-D71C4A32F07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3714"/>
          <a:stretch>
            <a:fillRect/>
          </a:stretch>
        </p:blipFill>
        <p:spPr>
          <a:xfrm>
            <a:off x="0" y="1526189"/>
            <a:ext cx="3624677" cy="356616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14FA0F2-3340-2E7F-C7D8-29A9BF3D256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3714"/>
          <a:stretch>
            <a:fillRect/>
          </a:stretch>
        </p:blipFill>
        <p:spPr>
          <a:xfrm>
            <a:off x="-2" y="1526188"/>
            <a:ext cx="3781199" cy="37201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53A502-7E31-18FD-0F16-DA4EBED88075}"/>
              </a:ext>
            </a:extLst>
          </p:cNvPr>
          <p:cNvSpPr txBox="1"/>
          <p:nvPr/>
        </p:nvSpPr>
        <p:spPr>
          <a:xfrm>
            <a:off x="4595411" y="1055978"/>
            <a:ext cx="48818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Inner/outer core radius fraction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9016C9-09EC-F805-2788-089194419928}"/>
              </a:ext>
            </a:extLst>
          </p:cNvPr>
          <p:cNvSpPr txBox="1"/>
          <p:nvPr/>
        </p:nvSpPr>
        <p:spPr>
          <a:xfrm>
            <a:off x="10948713" y="1611656"/>
            <a:ext cx="1107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100% solid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AD4475-FEDA-211E-FE6D-663DA49CCB22}"/>
              </a:ext>
            </a:extLst>
          </p:cNvPr>
          <p:cNvSpPr txBox="1"/>
          <p:nvPr/>
        </p:nvSpPr>
        <p:spPr>
          <a:xfrm>
            <a:off x="10948713" y="4881986"/>
            <a:ext cx="1107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100% liquid</a:t>
            </a:r>
          </a:p>
        </p:txBody>
      </p:sp>
    </p:spTree>
    <p:extLst>
      <p:ext uri="{BB962C8B-B14F-4D97-AF65-F5344CB8AC3E}">
        <p14:creationId xmlns:p14="http://schemas.microsoft.com/office/powerpoint/2010/main" val="983738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86377-C0CF-B13C-90D2-0C41C4AFB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80625"/>
            <a:ext cx="10515600" cy="400672"/>
          </a:xfrm>
        </p:spPr>
        <p:txBody>
          <a:bodyPr>
            <a:normAutofit fontScale="90000"/>
          </a:bodyPr>
          <a:lstStyle/>
          <a:p>
            <a:r>
              <a:rPr lang="en-US" sz="3400" dirty="0"/>
              <a:t>Application of the model to a 4D grid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8FA33-1CA3-FF13-267E-790543764C2F}"/>
              </a:ext>
            </a:extLst>
          </p:cNvPr>
          <p:cNvSpPr txBox="1"/>
          <p:nvPr/>
        </p:nvSpPr>
        <p:spPr>
          <a:xfrm>
            <a:off x="454680" y="5890749"/>
            <a:ext cx="11282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Denser planets have a larger CMF and a larger fraction of their core is solid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Planets with partially solid cores (compositional convection) sit in the middle of the distribution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0257AC-19D6-38E4-F8EE-45BEF01265A7}"/>
              </a:ext>
            </a:extLst>
          </p:cNvPr>
          <p:cNvSpPr txBox="1"/>
          <p:nvPr/>
        </p:nvSpPr>
        <p:spPr>
          <a:xfrm>
            <a:off x="914400" y="2208875"/>
            <a:ext cx="2997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Core mass fraction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583EA1-0BC8-1E50-388A-D44F7471D3AC}"/>
              </a:ext>
            </a:extLst>
          </p:cNvPr>
          <p:cNvSpPr txBox="1"/>
          <p:nvPr/>
        </p:nvSpPr>
        <p:spPr>
          <a:xfrm>
            <a:off x="7086848" y="2644519"/>
            <a:ext cx="1107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100% solid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717E1B-1A5F-1BD9-2D8A-A900DE7A5FAF}"/>
              </a:ext>
            </a:extLst>
          </p:cNvPr>
          <p:cNvSpPr txBox="1"/>
          <p:nvPr/>
        </p:nvSpPr>
        <p:spPr>
          <a:xfrm>
            <a:off x="9355596" y="2653286"/>
            <a:ext cx="2531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Partially solid core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930D50D-0857-1EE5-B30A-8BB038204206}"/>
                  </a:ext>
                </a:extLst>
              </p:cNvPr>
              <p:cNvSpPr txBox="1"/>
              <p:nvPr/>
            </p:nvSpPr>
            <p:spPr>
              <a:xfrm>
                <a:off x="4337731" y="1160101"/>
                <a:ext cx="2667349" cy="6705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Mass: {1 – 3.5}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⊕</m:t>
                        </m:r>
                      </m:sub>
                    </m:sSub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Radius: {1 – 1.5}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⊕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930D50D-0857-1EE5-B30A-8BB0382042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7731" y="1160101"/>
                <a:ext cx="2667349" cy="670568"/>
              </a:xfrm>
              <a:prstGeom prst="rect">
                <a:avLst/>
              </a:prstGeom>
              <a:blipFill>
                <a:blip r:embed="rId2"/>
                <a:stretch>
                  <a:fillRect l="-1422" t="-3774" b="-15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FD3C5979-B665-D8AF-1915-CEB941CC0EE5}"/>
              </a:ext>
            </a:extLst>
          </p:cNvPr>
          <p:cNvSpPr txBox="1"/>
          <p:nvPr/>
        </p:nvSpPr>
        <p:spPr>
          <a:xfrm>
            <a:off x="6660185" y="2223403"/>
            <a:ext cx="48818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Inner/outer core radius fraction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9E1842-EF5C-CA89-B5C9-4F24D84F5DF1}"/>
              </a:ext>
            </a:extLst>
          </p:cNvPr>
          <p:cNvSpPr txBox="1"/>
          <p:nvPr/>
        </p:nvSpPr>
        <p:spPr>
          <a:xfrm>
            <a:off x="7197403" y="1160101"/>
            <a:ext cx="2403134" cy="929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Fe/Mg: {1.3 – 2.5}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Mg/Si: {0.9 – 1.6}</a:t>
            </a:r>
          </a:p>
          <a:p>
            <a:endParaRPr lang="en-US" dirty="0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AD39345F-BDBC-8033-2C6A-B0EC65EA7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769C-BF8C-5948-90B7-A2A7E6CA0911}" type="slidenum">
              <a:rPr lang="en-US" smtClean="0"/>
              <a:t>9</a:t>
            </a:fld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E375FD-4E35-D7B3-8A49-7001AD573660}"/>
              </a:ext>
            </a:extLst>
          </p:cNvPr>
          <p:cNvSpPr txBox="1"/>
          <p:nvPr/>
        </p:nvSpPr>
        <p:spPr>
          <a:xfrm>
            <a:off x="914400" y="1310719"/>
            <a:ext cx="2997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Input parameter ranges: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96FD72C-A166-474A-BAD1-081B46715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409" y="2862139"/>
            <a:ext cx="3847752" cy="28879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94209AC-4338-AA5A-58C7-6D1811C64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4018" y="2862140"/>
            <a:ext cx="3847751" cy="288789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64631D7-CF1C-E82E-AA95-489D3BDBD8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2862139"/>
            <a:ext cx="3847752" cy="28879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59CD524-1409-7E0C-4F33-11D8667ADEE4}"/>
              </a:ext>
            </a:extLst>
          </p:cNvPr>
          <p:cNvSpPr txBox="1"/>
          <p:nvPr/>
        </p:nvSpPr>
        <p:spPr>
          <a:xfrm>
            <a:off x="7087794" y="5439715"/>
            <a:ext cx="1107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100% liquid</a:t>
            </a:r>
          </a:p>
        </p:txBody>
      </p:sp>
    </p:spTree>
    <p:extLst>
      <p:ext uri="{BB962C8B-B14F-4D97-AF65-F5344CB8AC3E}">
        <p14:creationId xmlns:p14="http://schemas.microsoft.com/office/powerpoint/2010/main" val="865583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11703</TotalTime>
  <Words>1231</Words>
  <Application>Microsoft Macintosh PowerPoint</Application>
  <PresentationFormat>Widescreen</PresentationFormat>
  <Paragraphs>188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Wingdings</vt:lpstr>
      <vt:lpstr>Office Theme</vt:lpstr>
      <vt:lpstr>A semi-analytic rocky planetary structure model  (and dynamo action)</vt:lpstr>
      <vt:lpstr>Importance of magnetic fields for rocky planets</vt:lpstr>
      <vt:lpstr>Magnetic field generation in rocky planets</vt:lpstr>
      <vt:lpstr>Rocky planet structure model</vt:lpstr>
      <vt:lpstr>Analytic formulation</vt:lpstr>
      <vt:lpstr>Numerical solution</vt:lpstr>
      <vt:lpstr>Model validation: Earth, Venus, GJ 486b</vt:lpstr>
      <vt:lpstr>Effect of composition on the size of the inner core</vt:lpstr>
      <vt:lpstr>Application of the model to a 4D grid</vt:lpstr>
      <vt:lpstr>Ohmic dissipation, surface magnetic field</vt:lpstr>
      <vt:lpstr>Conclusions and perspectives</vt:lpstr>
      <vt:lpstr>Effect of composition on the fraction of oxygen in the core</vt:lpstr>
      <vt:lpstr>Effect of composition on Ohmic dissipation</vt:lpstr>
      <vt:lpstr>Melting depression</vt:lpstr>
      <vt:lpstr>Melting depression</vt:lpstr>
      <vt:lpstr>Sensitivity to melting depression law</vt:lpstr>
      <vt:lpstr>Déduction du champs magnétique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CLOUTIER Simon</dc:creator>
  <cp:lastModifiedBy>CLOUTIER Simon</cp:lastModifiedBy>
  <cp:revision>232</cp:revision>
  <dcterms:created xsi:type="dcterms:W3CDTF">2026-04-04T12:32:33Z</dcterms:created>
  <dcterms:modified xsi:type="dcterms:W3CDTF">2026-04-13T22:25:08Z</dcterms:modified>
</cp:coreProperties>
</file>