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64" r:id="rId3"/>
    <p:sldId id="261" r:id="rId4"/>
    <p:sldId id="260" r:id="rId5"/>
    <p:sldId id="262" r:id="rId6"/>
    <p:sldId id="263" r:id="rId7"/>
    <p:sldId id="265" r:id="rId8"/>
    <p:sldId id="266" r:id="rId9"/>
    <p:sldId id="267" r:id="rId10"/>
    <p:sldId id="268" r:id="rId11"/>
    <p:sldId id="269" r:id="rId12"/>
    <p:sldId id="270" r:id="rId13"/>
    <p:sldId id="279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0" r:id="rId23"/>
    <p:sldId id="281" r:id="rId24"/>
    <p:sldId id="283" r:id="rId25"/>
    <p:sldId id="287" r:id="rId26"/>
    <p:sldId id="284" r:id="rId27"/>
    <p:sldId id="285" r:id="rId28"/>
    <p:sldId id="286" r:id="rId29"/>
    <p:sldId id="288" r:id="rId30"/>
    <p:sldId id="28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+intro" id="{02103CB6-562B-FC4B-93B8-AEBC73805176}">
          <p14:sldIdLst>
            <p14:sldId id="256"/>
            <p14:sldId id="264"/>
          </p14:sldIdLst>
        </p14:section>
        <p14:section name="w76b as a candidate" id="{A1ED509A-1812-0748-9460-6F97A53EF219}">
          <p14:sldIdLst>
            <p14:sldId id="261"/>
            <p14:sldId id="260"/>
            <p14:sldId id="262"/>
            <p14:sldId id="263"/>
          </p14:sldIdLst>
        </p14:section>
        <p14:section name="MESA runs" id="{FEF06B1C-CB7C-7E4E-8DAF-843A17AA19C4}">
          <p14:sldIdLst>
            <p14:sldId id="265"/>
            <p14:sldId id="266"/>
            <p14:sldId id="267"/>
            <p14:sldId id="268"/>
            <p14:sldId id="269"/>
            <p14:sldId id="270"/>
            <p14:sldId id="279"/>
          </p14:sldIdLst>
        </p14:section>
        <p14:section name="phase-curve" id="{7B71EB56-57D6-CD43-BD66-9FC436F3E3C0}">
          <p14:sldIdLst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</p14:sldIdLst>
        </p14:section>
        <p14:section name="clouds" id="{2581BA49-48A4-8740-AE38-29A3603C9E55}">
          <p14:sldIdLst>
            <p14:sldId id="280"/>
            <p14:sldId id="281"/>
          </p14:sldIdLst>
        </p14:section>
        <p14:section name="interior heating" id="{300C9263-F405-5F4D-B0C4-5FA9A953788F}">
          <p14:sldIdLst>
            <p14:sldId id="283"/>
            <p14:sldId id="287"/>
            <p14:sldId id="284"/>
            <p14:sldId id="285"/>
            <p14:sldId id="286"/>
          </p14:sldIdLst>
        </p14:section>
        <p14:section name="conclusions" id="{0966EC5C-C8A7-8141-812C-084BA894F175}">
          <p14:sldIdLst>
            <p14:sldId id="288"/>
            <p14:sldId id="28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89"/>
    <p:restoredTop sz="94694"/>
  </p:normalViewPr>
  <p:slideViewPr>
    <p:cSldViewPr snapToGrid="0">
      <p:cViewPr varScale="1">
        <p:scale>
          <a:sx n="121" d="100"/>
          <a:sy n="121" d="100"/>
        </p:scale>
        <p:origin x="8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6AFD6B-45C2-EA4B-9FEE-5B1279622FCF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F8CE6A-324E-A942-9120-94269EBB74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6706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9D53B-0CEC-E531-BC0A-178AE561D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solidFill>
            <a:schemeClr val="bg1">
              <a:alpha val="70000"/>
            </a:schemeClr>
          </a:solidFill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6DA145-FEAE-57B8-EC32-4D5F0F03CC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solidFill>
            <a:schemeClr val="bg1">
              <a:alpha val="70000"/>
            </a:schemeClr>
          </a:solidFill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E5EA548B-4DC5-400B-68E6-8841513CC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15/04/2026 – Layers of Understanding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517D3540-F735-053D-92A7-6E118820A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John Allen – john.allen@physics.ox.ac.uk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8716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75176-CFE0-CE26-8942-4BC28FE81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471AC7-8DDD-DEF7-06C3-B370DFB496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8DF961-499B-AF96-F0AA-5E09AC927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15/04/2026 – Layers of Understanding</a:t>
            </a: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F9A44-05E3-A6B8-5713-5CD432788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John Allen – john.allen@physics.ox.ac.uk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1155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D4838-E392-AAFA-BA04-9238D50C46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5CF07-2ECD-9F81-AB14-B66C918552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318A32-2036-97BE-C342-9F0E95627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15/04/2026 – Layers of Understanding</a:t>
            </a: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7CF6AD-5AE2-9113-3857-1FD4E67C3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John Allen – john.allen@physics.ox.ac.uk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9582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9EE63-BEEE-7035-44FD-CFAAFEAEE52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70000"/>
            </a:schemeClr>
          </a:solidFill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DED77-8983-8DAC-00DC-8AC2FF92738E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>
              <a:alpha val="70000"/>
            </a:schemeClr>
          </a:solidFill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874D3968-B1D1-AF34-EA88-3517C09F0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0"/>
            <a:ext cx="4114799" cy="365125"/>
          </a:xfrm>
        </p:spPr>
        <p:txBody>
          <a:bodyPr/>
          <a:lstStyle>
            <a:lvl1pPr algn="ctr">
              <a:defRPr/>
            </a:lvl1pPr>
          </a:lstStyle>
          <a:p>
            <a:pPr algn="ctr"/>
            <a:r>
              <a:rPr lang="en-GB" dirty="0"/>
              <a:t>15/04/2026 – Layers of Understanding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34BFB5C-3576-0BE6-DE25-82928C178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John Allen – john.allen@physics.ox.ac.uk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5335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02D5F-C3EE-066B-82BE-FEA298C1D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0DDBC6-14BF-2668-DAC5-3411AC6E20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92D575-AFF6-C529-71A7-4D5EC12F4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15/04/2026 – Layers of Understanding</a:t>
            </a: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51BD5C-E5FA-D7CD-A190-F321BED8C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John Allen – john.allen@physics.ox.ac.uk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151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9C1A4-3127-8884-681B-2C28C8D70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CE572-F5D1-695F-9879-22D4D5FAFD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CDA224-2904-CD66-8FA8-ED9B8F18BC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2FDE708-2715-28C7-C597-24CACD138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15/04/2026 – Layers of Understanding</a:t>
            </a:r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0E8227C-4A70-1E78-CF37-5D4299B23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John Allen – john.allen@physics.ox.ac.uk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213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9E329-9A90-4422-F305-77CE9A3B4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F1A904-CC8B-B233-771C-9BAE3E230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E16A29-BF79-F4A6-540A-7B4B060479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14FC12-BE7F-9DCC-9355-619A2FB2D7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9C87D4-3221-EDCE-4560-AF3271A001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21F7D93F-7E99-6012-7DA9-B2F87B136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15/04/2026 – Layers of Understanding</a:t>
            </a:r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80B4E43-83CA-DA66-35C3-9F0E2A5BF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John Allen – john.allen@physics.ox.ac.uk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0485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DCD35-F29D-0160-6D1F-5A5726CEC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DDE5990-18AE-B315-F07A-7F375E82A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15/04/2026 – Layers of Understanding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5898C5A-610C-C268-4525-776C42926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John Allen – john.allen@physics.ox.ac.uk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6039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E895E5-BF54-2A56-B393-4E578C5FE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15/04/2026 – Layers of Understanding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612460-5635-A6BA-6FE9-33E016333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John Allen – john.allen@physics.ox.ac.uk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7795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835A-BB90-2F06-CE9A-9A5390D2B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90DBE-A79C-A2CF-33A0-81D9A1C47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1B6E06-A9AB-5EC0-C2D6-78F0BAAA1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DBC9BC9-D69A-6A68-485C-6D58A3A7F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15/04/2026 – Layers of Understanding</a:t>
            </a:r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7B6CF67-04BB-5A55-5575-2D28B2BD0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John Allen – john.allen@physics.ox.ac.uk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7069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AC127-612B-EE8D-790A-7D5E65646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915FB2-50CD-97DC-28A8-BA35CB3722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712F91-1302-76B8-7E77-D5722213A0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ABDF0CE-4721-6A14-AEFA-BE176FAB3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15/04/2026 – Layers of Understanding</a:t>
            </a:r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B0C100D-0DEB-6F25-8DA0-B428819F7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John Allen – john.allen@physics.ox.ac.uk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4236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A9899B-042C-240B-9DFE-F929EB426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713601-F471-FAEA-1229-ED8C6DD34B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81EB09-053F-A558-BCD9-157C1E79BE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 algn="ctr"/>
            <a:r>
              <a:rPr lang="en-GB" dirty="0"/>
              <a:t>15/04/2026 – Layers of Understanding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A647498-A100-AC2F-585D-E245BACB4E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381474"/>
            <a:ext cx="4114800" cy="36512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John Allen – </a:t>
            </a:r>
            <a:r>
              <a:rPr lang="en-GB" dirty="0" err="1"/>
              <a:t>john.allen@physics.ox.ac.uk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1312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2DF80-0505-11D9-F86E-591B66065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8432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GB" dirty="0"/>
              <a:t>Interior Evolution, Circulation Models, and JWST Observations of WASP-76b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50BFCB-84C5-0F87-F706-63E007B1ED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79875"/>
            <a:ext cx="9144000" cy="1655762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John Allen</a:t>
            </a:r>
          </a:p>
          <a:p>
            <a:r>
              <a:rPr lang="en-GB" sz="2000" dirty="0"/>
              <a:t>Atmospheric, Oceanic, and Planetary Physics, University of Oxford</a:t>
            </a:r>
          </a:p>
          <a:p>
            <a:r>
              <a:rPr lang="en-GB" sz="2000" dirty="0" err="1"/>
              <a:t>john.allen@physics.ox.ac.uk</a:t>
            </a:r>
            <a:endParaRPr lang="en-GB" sz="2000" dirty="0"/>
          </a:p>
          <a:p>
            <a:r>
              <a:rPr lang="en-GB" sz="2000" dirty="0"/>
              <a:t>With: T. D. Komacek, J. </a:t>
            </a:r>
            <a:r>
              <a:rPr lang="en-GB" sz="2000" dirty="0" err="1"/>
              <a:t>Wardenier</a:t>
            </a:r>
            <a:r>
              <a:rPr lang="en-GB" sz="2000" dirty="0"/>
              <a:t>, L. Coulombe, + WASP-76b JWST </a:t>
            </a:r>
            <a:r>
              <a:rPr lang="en-GB" sz="2000" dirty="0" err="1"/>
              <a:t>NIRSpec</a:t>
            </a:r>
            <a:r>
              <a:rPr lang="en-GB" sz="2000" dirty="0"/>
              <a:t>/G395H phase curve team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6DE0B3-DC21-F2E8-9822-CDE78FD0D7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8464" y="23467"/>
            <a:ext cx="1637646" cy="1637646"/>
          </a:xfrm>
          <a:prstGeom prst="ellipse">
            <a:avLst/>
          </a:prstGeom>
        </p:spPr>
      </p:pic>
      <p:pic>
        <p:nvPicPr>
          <p:cNvPr id="8" name="Picture 7" descr="A logo of the university of oxford&#10;&#10;AI-generated content may be incorrect.">
            <a:extLst>
              <a:ext uri="{FF2B5EF4-FFF2-40B4-BE49-F238E27FC236}">
                <a16:creationId xmlns:a16="http://schemas.microsoft.com/office/drawing/2014/main" id="{1300D96F-1FE7-167E-B6BD-50BF984B1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5890" y="23467"/>
            <a:ext cx="1637646" cy="163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4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23129-09D5-B6A3-9A0E-A0B3C200D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F652A-E91B-7E43-7718-A6FE36B2A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Weak, deep, internal heating can inflate WASP-76b’s radius to the observed value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36D5A-C003-1B5A-6FB4-676FA7804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GB"/>
              <a:t>15/04/2026 – Layers of Understanding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AC359F-78C0-AC54-BCA8-93248F87F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John Allen – john.allen@physics.ox.ac.uk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B39BF8-1F80-21C3-BA84-FFD72EAAB742}"/>
              </a:ext>
            </a:extLst>
          </p:cNvPr>
          <p:cNvSpPr/>
          <p:nvPr/>
        </p:nvSpPr>
        <p:spPr>
          <a:xfrm>
            <a:off x="3163614" y="1839310"/>
            <a:ext cx="5943600" cy="434077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E0D990-301D-F0D1-8123-219DFB4AB8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84786" y="1752547"/>
            <a:ext cx="6022428" cy="45168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C14B58-9EE9-BFA2-E71D-01F60FD49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5677625"/>
            <a:ext cx="2356884" cy="58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28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CB753-9777-EE5A-58BF-54921B9A8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DBED2-C8E0-DBB4-7998-BE85F4A1C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Weak, deep, internal heating can inflate WASP-76b’s radius to the observed value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82ADE-EC6F-5CAF-CE20-665BD6702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GB"/>
              <a:t>15/04/2026 – Layers of Understanding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D22BF-B068-E96F-87C7-F46D99E44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John Allen – john.allen@physics.ox.ac.uk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298EFD-52F2-890D-36BE-BA9DC22E84C0}"/>
              </a:ext>
            </a:extLst>
          </p:cNvPr>
          <p:cNvSpPr/>
          <p:nvPr/>
        </p:nvSpPr>
        <p:spPr>
          <a:xfrm>
            <a:off x="3163614" y="1839310"/>
            <a:ext cx="5943600" cy="434077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3D9BF7-A407-345F-3A16-C3F9B1C13A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84786" y="1752547"/>
            <a:ext cx="6022428" cy="45168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A30BC8F-7672-FE17-F52F-53C02F122419}"/>
                  </a:ext>
                </a:extLst>
              </p:cNvPr>
              <p:cNvSpPr txBox="1"/>
              <p:nvPr/>
            </p:nvSpPr>
            <p:spPr>
              <a:xfrm>
                <a:off x="6562764" y="5307451"/>
                <a:ext cx="4791036" cy="678647"/>
              </a:xfrm>
              <a:prstGeom prst="rect">
                <a:avLst/>
              </a:prstGeom>
              <a:solidFill>
                <a:srgbClr val="FFFFFF"/>
              </a:solidFill>
              <a:ln w="57150"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accent2"/>
                    </a:solidFill>
                  </a:rPr>
                  <a:t>Best-fit: Injected Energy /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nor/>
                          </m:rPr>
                          <a:rPr lang="en-GB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irr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accent2"/>
                    </a:solidFill>
                  </a:rPr>
                  <a:t> = 3.5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GB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chemeClr val="accent2"/>
                    </a:solidFill>
                  </a:rPr>
                  <a:t>, </a:t>
                </a:r>
                <a:r>
                  <a:rPr lang="en-GB" dirty="0" err="1">
                    <a:solidFill>
                      <a:schemeClr val="accent2"/>
                    </a:solidFill>
                  </a:rPr>
                  <a:t>P</a:t>
                </a:r>
                <a:r>
                  <a:rPr lang="en-GB" baseline="-25000" dirty="0" err="1">
                    <a:solidFill>
                      <a:schemeClr val="accent2"/>
                    </a:solidFill>
                  </a:rPr>
                  <a:t>dep</a:t>
                </a:r>
                <a:r>
                  <a:rPr lang="en-GB" dirty="0">
                    <a:solidFill>
                      <a:schemeClr val="accent2"/>
                    </a:solidFill>
                  </a:rPr>
                  <a:t>=1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GB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lang="en-GB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A30BC8F-7672-FE17-F52F-53C02F1224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2764" y="5307451"/>
                <a:ext cx="4791036" cy="678647"/>
              </a:xfrm>
              <a:prstGeom prst="rect">
                <a:avLst/>
              </a:prstGeom>
              <a:blipFill>
                <a:blip r:embed="rId3"/>
                <a:stretch>
                  <a:fillRect t="-1724" b="-5172"/>
                </a:stretch>
              </a:blipFill>
              <a:ln w="5715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C5504102-6368-533A-30B8-300C56FF1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5677625"/>
            <a:ext cx="2356884" cy="58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24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AE3E4-E7C1-4C8C-4BDF-62DF06E3985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FF">
              <a:alpha val="69804"/>
            </a:srgbClr>
          </a:solidFill>
        </p:spPr>
        <p:txBody>
          <a:bodyPr/>
          <a:lstStyle/>
          <a:p>
            <a:pPr algn="ctr"/>
            <a:r>
              <a:rPr lang="en-GB" dirty="0"/>
              <a:t>We compare simulations with ‘cool’ interiors to the best-fit heating profiles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34F11E5-7565-47BD-C6EB-A54ADED2AF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838199" y="1860412"/>
            <a:ext cx="5797591" cy="4351338"/>
          </a:xfrm>
          <a:prstGeom prst="rect">
            <a:avLst/>
          </a:prstGeom>
          <a:solidFill>
            <a:prstClr val="white">
              <a:alpha val="70000"/>
            </a:prstClr>
          </a:solidFill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9A09D6-6B08-B667-E916-507B53CC3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GB"/>
              <a:t>15/04/2026 – Layers of Understanding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431B8-06D0-18E4-21BF-882ECAC51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John Allen – john.allen@physics.ox.ac.uk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D5AD46-3058-27AC-C5D2-2974EE0AA8AD}"/>
              </a:ext>
            </a:extLst>
          </p:cNvPr>
          <p:cNvSpPr txBox="1"/>
          <p:nvPr/>
        </p:nvSpPr>
        <p:spPr>
          <a:xfrm>
            <a:off x="7378262" y="2604920"/>
            <a:ext cx="3975538" cy="286232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2"/>
                </a:solidFill>
              </a:rPr>
              <a:t>Best-fit heating profile and a no internal heat case shown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2"/>
                </a:solidFill>
              </a:rPr>
              <a:t>Convective regions and radiative regions separated into thick and thin lines, respectively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2"/>
                </a:solidFill>
              </a:rPr>
              <a:t>The heated T-P profiles are used to fix the bottom boundary in the ‘hot’ GCM runs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9ABAB4-75DB-C551-EA15-66802988F847}"/>
              </a:ext>
            </a:extLst>
          </p:cNvPr>
          <p:cNvSpPr txBox="1"/>
          <p:nvPr/>
        </p:nvSpPr>
        <p:spPr>
          <a:xfrm>
            <a:off x="1629104" y="3712915"/>
            <a:ext cx="4393324" cy="646331"/>
          </a:xfrm>
          <a:prstGeom prst="rect">
            <a:avLst/>
          </a:prstGeom>
          <a:solidFill>
            <a:srgbClr val="FFFFFF"/>
          </a:solidFill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2"/>
                </a:solidFill>
              </a:rPr>
              <a:t>Can we observe this large deep temperature difference using a GCM?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14333C-022B-D62B-7AE5-4CB0EBECB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7821" y="5820255"/>
            <a:ext cx="1565979" cy="39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4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185C9-E311-BCBF-46C4-BA7FB883A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 consider the effect of other parameters on simulated observables output by the GCM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51004-848B-2C1C-2D9B-CEB078155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00800" cy="4351338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We use the SPARC framework of the ADAM GCM</a:t>
            </a:r>
          </a:p>
          <a:p>
            <a:endParaRPr lang="en-GB" dirty="0"/>
          </a:p>
          <a:p>
            <a:r>
              <a:rPr lang="en-GB" dirty="0"/>
              <a:t>In addition to the two interior heat scenarios, we model the effect of:</a:t>
            </a:r>
          </a:p>
          <a:p>
            <a:pPr lvl="1"/>
            <a:r>
              <a:rPr lang="en-GB" dirty="0"/>
              <a:t>Atmospheric drag</a:t>
            </a:r>
          </a:p>
          <a:p>
            <a:pPr lvl="1"/>
            <a:r>
              <a:rPr lang="en-GB" dirty="0"/>
              <a:t>Cloud presence + type</a:t>
            </a:r>
          </a:p>
          <a:p>
            <a:pPr lvl="1"/>
            <a:r>
              <a:rPr lang="en-GB" dirty="0"/>
              <a:t>Atmospheric composition</a:t>
            </a:r>
          </a:p>
          <a:p>
            <a:pPr lvl="1"/>
            <a:r>
              <a:rPr lang="en-GB" dirty="0"/>
              <a:t>Cold-trapping/quenching</a:t>
            </a:r>
          </a:p>
          <a:p>
            <a:pPr lvl="1"/>
            <a:endParaRPr lang="en-GB" dirty="0"/>
          </a:p>
          <a:p>
            <a:r>
              <a:rPr lang="en-GB" dirty="0"/>
              <a:t>For full details of the modelling procedure, keep an eye out for Allen+ 2026 (in prep)!</a:t>
            </a:r>
          </a:p>
          <a:p>
            <a:pPr lvl="1"/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7AB9C5-3924-2CAE-F592-D9B4F02BC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GB"/>
              <a:t>15/04/2026 – Layers of Understanding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B3EDD-BF0F-E5DA-3B2E-BB4CD8EBF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John Allen – john.allen@physics.ox.ac.uk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8AA911F-3DD4-2E87-AA61-60AD03551F4F}"/>
              </a:ext>
            </a:extLst>
          </p:cNvPr>
          <p:cNvSpPr txBox="1">
            <a:spLocks/>
          </p:cNvSpPr>
          <p:nvPr/>
        </p:nvSpPr>
        <p:spPr>
          <a:xfrm>
            <a:off x="8014060" y="1825625"/>
            <a:ext cx="3339737" cy="435133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5B5594-FA1C-9374-9A9F-D11F67B5D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4064" y="1825625"/>
            <a:ext cx="333973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1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19B4-9E2D-FE2A-AEBA-3306EC810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A JWST NIRSPEC phase-curve can help us constrain modelling parameters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3CAD1-4A60-192A-9ECC-79A757F6E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GB"/>
              <a:t>15/04/2026 – Layers of Understanding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5021A1-145A-1E2D-FFD9-8D90F8F98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John Allen – john.allen@physics.ox.ac.uk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E56275-3375-7B86-0338-BEAF1AEDDF68}"/>
              </a:ext>
            </a:extLst>
          </p:cNvPr>
          <p:cNvSpPr/>
          <p:nvPr/>
        </p:nvSpPr>
        <p:spPr>
          <a:xfrm>
            <a:off x="1408386" y="1849821"/>
            <a:ext cx="9459311" cy="428822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C66B4B-E25D-7E67-CEEF-B969F3FF3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698" y="1851801"/>
            <a:ext cx="9404604" cy="43183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A58D48-A4CD-DA9D-0F46-EBEC3322C844}"/>
              </a:ext>
            </a:extLst>
          </p:cNvPr>
          <p:cNvSpPr txBox="1"/>
          <p:nvPr/>
        </p:nvSpPr>
        <p:spPr>
          <a:xfrm>
            <a:off x="559674" y="2638524"/>
            <a:ext cx="4393324" cy="1200329"/>
          </a:xfrm>
          <a:prstGeom prst="rect">
            <a:avLst/>
          </a:prstGeom>
          <a:solidFill>
            <a:srgbClr val="FFFFFF"/>
          </a:solidFill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Big thanks to Louis-Phillipe Coulombe for coordinating the reductions, and Megan Mansfield and Michael Radica for performing them!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5B8753-E70E-6B74-7778-2A40C543B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9603" y="1902049"/>
            <a:ext cx="1325563" cy="1325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EBBCE1-0583-3A63-8B2E-A97888707D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0766" y="3561854"/>
            <a:ext cx="3699861" cy="276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86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C4F21-A89A-220C-EC86-7A4EC7A04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04FC4-9AC8-B6B1-9337-80F0566FC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A JWST NIRSPEC phase-curve can help us constrain atmospheric drag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8E0C1-5D39-E415-C7F0-D87E2954F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GB"/>
              <a:t>15/04/2026 – Layers of Understanding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629A4-724F-A85E-8209-60C0BAE9F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John Allen – john.allen@physics.ox.ac.uk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BFD212-E182-2B8F-1013-DCD09BE13EE8}"/>
              </a:ext>
            </a:extLst>
          </p:cNvPr>
          <p:cNvSpPr/>
          <p:nvPr/>
        </p:nvSpPr>
        <p:spPr>
          <a:xfrm>
            <a:off x="1408386" y="1849821"/>
            <a:ext cx="9459311" cy="428822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52CAAA-5EEC-94B6-BAD7-5B350BDA5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698" y="1851801"/>
            <a:ext cx="9404604" cy="431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87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F460F-2890-7C30-4BC8-16DDBB216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DEC6C-5FF1-2F13-53A8-6771C64C3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A JWST NIRSPEC phase-curve can help us constrain atmospheric drag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1F7C14-8DEB-F27A-A419-F5F7FB0B0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GB"/>
              <a:t>15/04/2026 – Layers of Understanding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C4DED-3BC3-A87B-E6BD-B3EAEBFFA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John Allen – john.allen@physics.ox.ac.uk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55867B-2407-18FA-6FEE-52B6520097A9}"/>
              </a:ext>
            </a:extLst>
          </p:cNvPr>
          <p:cNvSpPr/>
          <p:nvPr/>
        </p:nvSpPr>
        <p:spPr>
          <a:xfrm>
            <a:off x="1408386" y="1849821"/>
            <a:ext cx="9459311" cy="428822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42FB5B-85F8-A6FD-8463-653F1A822C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93698" y="1851801"/>
            <a:ext cx="9404603" cy="431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129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047D9-FC0B-D3CD-9AA8-03171C72F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4316B-C935-6ED7-AFF0-81677040F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A JWST NIRSPEC phase-curve can help us constrain atmospheric drag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B1839-2755-CC5D-65B7-776271ED9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GB"/>
              <a:t>15/04/2026 – Layers of Understanding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81199-8871-F849-B77B-E633A83A8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John Allen – john.allen@physics.ox.ac.uk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542188-3D02-EC0B-CB5B-19ABB193BE85}"/>
              </a:ext>
            </a:extLst>
          </p:cNvPr>
          <p:cNvSpPr/>
          <p:nvPr/>
        </p:nvSpPr>
        <p:spPr>
          <a:xfrm>
            <a:off x="1408386" y="1849821"/>
            <a:ext cx="9459311" cy="428822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4C16CC-E750-5D85-01A0-97A50DB521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93698" y="1851801"/>
            <a:ext cx="9404603" cy="431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1500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D3C93-FBE4-D5DB-F7A6-F7F885EBC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C05A1-54D6-68F1-AC6D-A748AEC86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A JWST NIRSPEC phase-curve can help us constrain atmospheric drag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A719F-63C4-E03F-250E-B7C0CDE72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GB"/>
              <a:t>15/04/2026 – Layers of Understanding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CBF18-BFBE-FE9D-828D-8039A2182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John Allen – john.allen@physics.ox.ac.uk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7B09B7-C623-2DD6-CA4E-C26BBFE322DC}"/>
              </a:ext>
            </a:extLst>
          </p:cNvPr>
          <p:cNvSpPr/>
          <p:nvPr/>
        </p:nvSpPr>
        <p:spPr>
          <a:xfrm>
            <a:off x="1408386" y="1849821"/>
            <a:ext cx="9459311" cy="428822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F4C5B5-3A9F-1351-5655-D39F0DE62D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93698" y="1851801"/>
            <a:ext cx="9404603" cy="431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37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52B35-B3C0-3300-8EDE-D606A0B19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404AF-2027-1423-D7A7-CB30D553A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A JWST NIRSPEC phase-curve can help us constrain atmospheric drag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3A8A32-0CF4-A16F-9F0F-17451B883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GB"/>
              <a:t>15/04/2026 – Layers of Understanding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FA6085-B304-50C0-8793-DB1FF4068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John Allen – john.allen@physics.ox.ac.uk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88653C-B1A7-CC35-34FA-E2E92ADE81A9}"/>
              </a:ext>
            </a:extLst>
          </p:cNvPr>
          <p:cNvSpPr/>
          <p:nvPr/>
        </p:nvSpPr>
        <p:spPr>
          <a:xfrm>
            <a:off x="1408386" y="1849821"/>
            <a:ext cx="9459311" cy="428822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8782D7-A435-B94E-680F-93F151D0A1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93698" y="1851801"/>
            <a:ext cx="9404603" cy="431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7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E49D3-6512-5AA1-6E65-32726E5A3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Hot Jupiter radius inflation is the oldest unsolved problem in exoplanet interior science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3AC2B-E090-BCB9-871D-1B7BE41E9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14798" cy="4373562"/>
          </a:xfrm>
        </p:spPr>
        <p:txBody>
          <a:bodyPr anchor="t">
            <a:normAutofit fontScale="77500" lnSpcReduction="20000"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GB" dirty="0"/>
              <a:t>The first exoplanet discovered around a sun-like star was a hot Jupiter (Mayor + Queloz, 1995)</a:t>
            </a:r>
          </a:p>
          <a:p>
            <a:endParaRPr lang="en-GB" dirty="0"/>
          </a:p>
          <a:p>
            <a:r>
              <a:rPr lang="en-GB" dirty="0"/>
              <a:t>The first exoplanetary radius measured was inflated (Charbonneau+, 2000; Henry+ 2000)</a:t>
            </a:r>
          </a:p>
          <a:p>
            <a:endParaRPr lang="en-GB" dirty="0"/>
          </a:p>
          <a:p>
            <a:r>
              <a:rPr lang="en-GB" dirty="0"/>
              <a:t> Many proposed mechanisms for radius inflation, see e.g. Thorngren+ 2025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DF822-7B1A-4E27-8BA9-300337629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GB"/>
              <a:t>15/04/2026 – Layers of Understanding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21A148-4538-3E1B-9A2D-94DD6B5D6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John Allen – john.allen@physics.ox.ac.uk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421EF1-7EE4-F427-BB6A-D33B55D2A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0210" y="1825625"/>
            <a:ext cx="4324350" cy="25417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2C5992A-4390-31BE-6486-0FBB87B15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067" y="2695942"/>
            <a:ext cx="5420733" cy="26329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A94559C-4300-65AC-D893-3F5C10CD5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1986" y="3984965"/>
            <a:ext cx="4468493" cy="221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0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791B1-7E39-0BFF-C6EC-814933945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C9E45-2529-1A7F-38D3-E8E9862DF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A JWST NIRSPEC phase-curve can help us constrain atmospheric drag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3DCFB7-7445-1469-05E2-B14F040A4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GB"/>
              <a:t>15/04/2026 – Layers of Understanding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05082-7421-D5A8-3D3B-259DE9E26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John Allen – john.allen@physics.ox.ac.uk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1A8D39-667D-6721-8509-1E960CA051B2}"/>
              </a:ext>
            </a:extLst>
          </p:cNvPr>
          <p:cNvSpPr/>
          <p:nvPr/>
        </p:nvSpPr>
        <p:spPr>
          <a:xfrm>
            <a:off x="1408386" y="1849821"/>
            <a:ext cx="9459311" cy="428822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CB26C2-4CA4-5342-810E-0851333FBF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93698" y="1851801"/>
            <a:ext cx="9404603" cy="431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6651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13E3A-BE3E-041D-14E5-953EC5E72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B91BF-93C9-E26D-9C3F-3E3A349F6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A JWST NIRSPEC phase-curve can help us constrain atmospheric drag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57440-A242-D862-88EA-BB33B2BCB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GB"/>
              <a:t>15/04/2026 – Layers of Understanding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1385F-C49A-3322-0ED4-786F6C911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John Allen – john.allen@physics.ox.ac.uk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E464B6-4343-F738-2F1A-A83E8FDB515E}"/>
              </a:ext>
            </a:extLst>
          </p:cNvPr>
          <p:cNvSpPr/>
          <p:nvPr/>
        </p:nvSpPr>
        <p:spPr>
          <a:xfrm>
            <a:off x="2301765" y="1849821"/>
            <a:ext cx="7588469" cy="428822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17B6AA-2CD4-F664-84FC-C8087384B1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90364" y="1851801"/>
            <a:ext cx="7411271" cy="43183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03B1AD-A37E-EB0E-0DEE-C1E521F6D779}"/>
              </a:ext>
            </a:extLst>
          </p:cNvPr>
          <p:cNvSpPr txBox="1"/>
          <p:nvPr/>
        </p:nvSpPr>
        <p:spPr>
          <a:xfrm>
            <a:off x="3668111" y="3670765"/>
            <a:ext cx="4393324" cy="646331"/>
          </a:xfrm>
          <a:prstGeom prst="rect">
            <a:avLst/>
          </a:prstGeom>
          <a:solidFill>
            <a:srgbClr val="FFFFFF"/>
          </a:solidFill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2"/>
                </a:solidFill>
              </a:rPr>
              <a:t>We need relatively strong atmospheric drag to match the observational data </a:t>
            </a:r>
          </a:p>
        </p:txBody>
      </p:sp>
    </p:spTree>
    <p:extLst>
      <p:ext uri="{BB962C8B-B14F-4D97-AF65-F5344CB8AC3E}">
        <p14:creationId xmlns:p14="http://schemas.microsoft.com/office/powerpoint/2010/main" val="64484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34403-674F-2DD8-AEB4-0B5EBC97A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B8E41-3E07-35BC-96E8-C348BA77E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Cloudy GCM’s give a better fit to the NRS1data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6A9FC-BFAF-FFD1-5465-9432604DC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GB"/>
              <a:t>15/04/2026 – Layers of Understanding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74DFC-B949-1C79-60CB-41D89903C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John Allen – john.allen@physics.ox.ac.uk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8B8357-19B9-D8A4-7963-6EDB934D5554}"/>
              </a:ext>
            </a:extLst>
          </p:cNvPr>
          <p:cNvSpPr/>
          <p:nvPr/>
        </p:nvSpPr>
        <p:spPr>
          <a:xfrm>
            <a:off x="2301765" y="1849821"/>
            <a:ext cx="7588469" cy="428822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EC03D6-EEEA-AD29-F666-607F6CA0C3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90364" y="1851801"/>
            <a:ext cx="7411271" cy="431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30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EA521-DE3A-215B-1AD2-38428D610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2A045-AE81-2187-7C83-D3189AE5A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Cloudy GCM’s give a better fit to the NRS1data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F345D1-5A43-52CF-BE25-E76AE4940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GB"/>
              <a:t>15/04/2026 – Layers of Understanding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03B62-67D9-ECF0-9C45-6F234C052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John Allen – john.allen@physics.ox.ac.uk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6708E9-D0BC-6020-BE8D-2195380B76EB}"/>
              </a:ext>
            </a:extLst>
          </p:cNvPr>
          <p:cNvSpPr/>
          <p:nvPr/>
        </p:nvSpPr>
        <p:spPr>
          <a:xfrm>
            <a:off x="2301765" y="1849821"/>
            <a:ext cx="7588469" cy="428822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166DB1-9B03-F752-FD31-99A3A067E0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90365" y="1851801"/>
            <a:ext cx="7411269" cy="43183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EA5839-627A-3916-E648-A972927F838E}"/>
              </a:ext>
            </a:extLst>
          </p:cNvPr>
          <p:cNvSpPr txBox="1"/>
          <p:nvPr/>
        </p:nvSpPr>
        <p:spPr>
          <a:xfrm>
            <a:off x="8881241" y="2380436"/>
            <a:ext cx="3111062" cy="923330"/>
          </a:xfrm>
          <a:prstGeom prst="rect">
            <a:avLst/>
          </a:prstGeom>
          <a:solidFill>
            <a:srgbClr val="FFFFFF"/>
          </a:solidFill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2"/>
                </a:solidFill>
              </a:rPr>
              <a:t>Enstatite and Corundum cloud tracers put into the GCM (particle size = 1µm)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228C93-B682-25CC-A7C9-7427D7534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2123" y="4306731"/>
            <a:ext cx="1163354" cy="9233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09C935-13B8-85E0-B087-98C77BAA5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7823" y="3646310"/>
            <a:ext cx="1499513" cy="11808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879D11C-3686-9BC2-05E9-93A6CA4FA127}"/>
              </a:ext>
            </a:extLst>
          </p:cNvPr>
          <p:cNvSpPr txBox="1"/>
          <p:nvPr/>
        </p:nvSpPr>
        <p:spPr>
          <a:xfrm>
            <a:off x="1090866" y="5126290"/>
            <a:ext cx="4200462" cy="666144"/>
          </a:xfrm>
          <a:prstGeom prst="rect">
            <a:avLst/>
          </a:prstGeom>
          <a:solidFill>
            <a:srgbClr val="FFFFFF"/>
          </a:solidFill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2"/>
                </a:solidFill>
                <a:latin typeface="Cambria Math" panose="02040503050406030204" pitchFamily="18" charset="0"/>
              </a:rPr>
              <a:t>𝛕</a:t>
            </a:r>
            <a:r>
              <a:rPr lang="en-GB" baseline="-25000" dirty="0">
                <a:solidFill>
                  <a:schemeClr val="accent2"/>
                </a:solidFill>
                <a:latin typeface="Cambria Math" panose="02040503050406030204" pitchFamily="18" charset="0"/>
              </a:rPr>
              <a:t>d</a:t>
            </a:r>
            <a:r>
              <a:rPr lang="en-GB" dirty="0">
                <a:solidFill>
                  <a:schemeClr val="accent2"/>
                </a:solidFill>
                <a:latin typeface="Cambria Math" panose="02040503050406030204" pitchFamily="18" charset="0"/>
              </a:rPr>
              <a:t> is the characteristic drag timescale </a:t>
            </a:r>
          </a:p>
          <a:p>
            <a:pPr algn="ctr"/>
            <a:r>
              <a:rPr lang="en-GB" dirty="0">
                <a:solidFill>
                  <a:schemeClr val="accent2"/>
                </a:solidFill>
                <a:latin typeface="Cambria Math" panose="02040503050406030204" pitchFamily="18" charset="0"/>
              </a:rPr>
              <a:t>𝛕</a:t>
            </a:r>
            <a:r>
              <a:rPr lang="en-GB" baseline="-25000" dirty="0">
                <a:solidFill>
                  <a:schemeClr val="accent2"/>
                </a:solidFill>
                <a:latin typeface="Cambria Math" panose="02040503050406030204" pitchFamily="18" charset="0"/>
              </a:rPr>
              <a:t>adv</a:t>
            </a:r>
            <a:r>
              <a:rPr lang="en-GB" dirty="0">
                <a:solidFill>
                  <a:schemeClr val="accent2"/>
                </a:solidFill>
                <a:latin typeface="Cambria Math" panose="02040503050406030204" pitchFamily="18" charset="0"/>
              </a:rPr>
              <a:t> is the advective timescale</a:t>
            </a:r>
          </a:p>
        </p:txBody>
      </p:sp>
    </p:spTree>
    <p:extLst>
      <p:ext uri="{BB962C8B-B14F-4D97-AF65-F5344CB8AC3E}">
        <p14:creationId xmlns:p14="http://schemas.microsoft.com/office/powerpoint/2010/main" val="259366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2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7E414-B54A-5294-02C9-4D87D955C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E8E3-228B-FDB0-81DC-02DBD48A0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Interior heating has little (to no) effect on simulated observables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15E839-2756-BBB0-4157-E62378C0C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GB"/>
              <a:t>15/04/2026 – Layers of Understanding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A5E2E-656B-3E9C-48C2-1B2E2EB6F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John Allen – john.allen@physics.ox.ac.uk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6D5628-B073-1843-2052-F128B9E01B26}"/>
              </a:ext>
            </a:extLst>
          </p:cNvPr>
          <p:cNvSpPr/>
          <p:nvPr/>
        </p:nvSpPr>
        <p:spPr>
          <a:xfrm>
            <a:off x="1408386" y="1849821"/>
            <a:ext cx="9459311" cy="428822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1BE46C-B6B1-F6C5-77D9-4151F05174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93698" y="1851801"/>
            <a:ext cx="9404603" cy="43183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5B4C24-8E67-D8DF-5D0D-0B41B7EBF6EA}"/>
              </a:ext>
            </a:extLst>
          </p:cNvPr>
          <p:cNvSpPr txBox="1"/>
          <p:nvPr/>
        </p:nvSpPr>
        <p:spPr>
          <a:xfrm>
            <a:off x="1090866" y="5126290"/>
            <a:ext cx="4200462" cy="666144"/>
          </a:xfrm>
          <a:prstGeom prst="rect">
            <a:avLst/>
          </a:prstGeom>
          <a:solidFill>
            <a:srgbClr val="FFFFFF"/>
          </a:solidFill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2"/>
                </a:solidFill>
                <a:latin typeface="Cambria Math" panose="02040503050406030204" pitchFamily="18" charset="0"/>
              </a:rPr>
              <a:t>𝛕</a:t>
            </a:r>
            <a:r>
              <a:rPr lang="en-GB" baseline="-25000" dirty="0">
                <a:solidFill>
                  <a:schemeClr val="accent2"/>
                </a:solidFill>
                <a:latin typeface="Cambria Math" panose="02040503050406030204" pitchFamily="18" charset="0"/>
              </a:rPr>
              <a:t>d</a:t>
            </a:r>
            <a:r>
              <a:rPr lang="en-GB" dirty="0">
                <a:solidFill>
                  <a:schemeClr val="accent2"/>
                </a:solidFill>
                <a:latin typeface="Cambria Math" panose="02040503050406030204" pitchFamily="18" charset="0"/>
              </a:rPr>
              <a:t> is the characteristic drag timescale </a:t>
            </a:r>
          </a:p>
          <a:p>
            <a:pPr algn="ctr"/>
            <a:r>
              <a:rPr lang="en-GB" dirty="0">
                <a:solidFill>
                  <a:schemeClr val="accent2"/>
                </a:solidFill>
                <a:latin typeface="Cambria Math" panose="02040503050406030204" pitchFamily="18" charset="0"/>
              </a:rPr>
              <a:t>𝛕</a:t>
            </a:r>
            <a:r>
              <a:rPr lang="en-GB" baseline="-25000" dirty="0">
                <a:solidFill>
                  <a:schemeClr val="accent2"/>
                </a:solidFill>
                <a:latin typeface="Cambria Math" panose="02040503050406030204" pitchFamily="18" charset="0"/>
              </a:rPr>
              <a:t>rad</a:t>
            </a:r>
            <a:r>
              <a:rPr lang="en-GB" dirty="0">
                <a:solidFill>
                  <a:schemeClr val="accent2"/>
                </a:solidFill>
                <a:latin typeface="Cambria Math" panose="02040503050406030204" pitchFamily="18" charset="0"/>
              </a:rPr>
              <a:t> is the radiative timescale</a:t>
            </a:r>
          </a:p>
        </p:txBody>
      </p:sp>
    </p:spTree>
    <p:extLst>
      <p:ext uri="{BB962C8B-B14F-4D97-AF65-F5344CB8AC3E}">
        <p14:creationId xmlns:p14="http://schemas.microsoft.com/office/powerpoint/2010/main" val="232496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91D79-A22D-0866-920F-05E0A9E15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F00DC-D3A6-95B8-0C90-45D83425E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Interior heating has little (to no) effect on simulated observables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E444A2-D6A5-5E72-B717-ECA50DA70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GB"/>
              <a:t>15/04/2026 – Layers of Understanding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2D978-FF4D-FB1B-60C4-6B17627EB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John Allen – john.allen@physics.ox.ac.uk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A9216E-433C-FE01-C547-E3065C642C7C}"/>
              </a:ext>
            </a:extLst>
          </p:cNvPr>
          <p:cNvSpPr/>
          <p:nvPr/>
        </p:nvSpPr>
        <p:spPr>
          <a:xfrm>
            <a:off x="1408386" y="1849821"/>
            <a:ext cx="9459311" cy="428822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E48C48-A370-7FE3-296E-8ECE56895B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93699" y="1851801"/>
            <a:ext cx="9404601" cy="431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0929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4CF48-41A9-6B6D-7F12-05A484438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E506C-9692-DD74-87C5-51E3334C9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Interior heating has little (to no) effect on simulated observables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DD785-6BAC-3C6A-2C1C-811E695F3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GB"/>
              <a:t>15/04/2026 – Layers of Understanding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21624-69B6-141C-4BA7-FF392F9A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John Allen – john.allen@physics.ox.ac.uk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E5A0B4-5582-9BE9-5C2C-418E7C07F65C}"/>
              </a:ext>
            </a:extLst>
          </p:cNvPr>
          <p:cNvSpPr/>
          <p:nvPr/>
        </p:nvSpPr>
        <p:spPr>
          <a:xfrm>
            <a:off x="1408386" y="1849821"/>
            <a:ext cx="9459311" cy="428822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EC00AB-E7EA-6B6E-50F4-92F18F372C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93699" y="1851801"/>
            <a:ext cx="9404601" cy="43183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E91CFC-14BD-D6C2-BF22-23ADB20BDC9C}"/>
              </a:ext>
            </a:extLst>
          </p:cNvPr>
          <p:cNvSpPr txBox="1"/>
          <p:nvPr/>
        </p:nvSpPr>
        <p:spPr>
          <a:xfrm>
            <a:off x="5869445" y="5115742"/>
            <a:ext cx="4550199" cy="369332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1"/>
                </a:solidFill>
              </a:rPr>
              <a:t>Cloud-free, cool interiors only (as before)</a:t>
            </a:r>
          </a:p>
        </p:txBody>
      </p:sp>
    </p:spTree>
    <p:extLst>
      <p:ext uri="{BB962C8B-B14F-4D97-AF65-F5344CB8AC3E}">
        <p14:creationId xmlns:p14="http://schemas.microsoft.com/office/powerpoint/2010/main" val="16798228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5C8BF-8DA2-2DB3-BB93-10B9EDDFC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DF579-BD95-88AE-D6B8-EAD3C49EC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Interior heating has little (to no) effect on simulated observables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4DAD5-725B-5D57-C7D5-DE1865A75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GB"/>
              <a:t>15/04/2026 – Layers of Understanding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7CC4D3-C404-E8DB-F703-D7D615A18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John Allen – john.allen@physics.ox.ac.uk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D64A9A-6484-6B47-0336-06AC24EC1963}"/>
              </a:ext>
            </a:extLst>
          </p:cNvPr>
          <p:cNvSpPr/>
          <p:nvPr/>
        </p:nvSpPr>
        <p:spPr>
          <a:xfrm>
            <a:off x="1408386" y="1849821"/>
            <a:ext cx="9459311" cy="428822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F33A8A-B4F0-3847-6378-4E9D55E510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93699" y="1851801"/>
            <a:ext cx="9404601" cy="43183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F4722E-067D-F163-0872-78A516F6C209}"/>
              </a:ext>
            </a:extLst>
          </p:cNvPr>
          <p:cNvSpPr txBox="1"/>
          <p:nvPr/>
        </p:nvSpPr>
        <p:spPr>
          <a:xfrm>
            <a:off x="5869445" y="5115742"/>
            <a:ext cx="4550199" cy="369332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2"/>
                </a:solidFill>
              </a:rPr>
              <a:t>Cloud-free, hot interior runs overplotted</a:t>
            </a:r>
          </a:p>
        </p:txBody>
      </p:sp>
    </p:spTree>
    <p:extLst>
      <p:ext uri="{BB962C8B-B14F-4D97-AF65-F5344CB8AC3E}">
        <p14:creationId xmlns:p14="http://schemas.microsoft.com/office/powerpoint/2010/main" val="8233497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67DAB2-C344-3A39-A3CE-F37C93BF0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E000B-7E4A-7902-C65C-B48D34AA6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The modelled T-P profiles are very similar </a:t>
            </a:r>
            <a:br>
              <a:rPr lang="en-GB" dirty="0"/>
            </a:br>
            <a:r>
              <a:rPr lang="en-GB" b="1" dirty="0"/>
              <a:t>at and above the photosphere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2AD59E-7524-496D-2C89-48B719078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GB"/>
              <a:t>15/04/2026 – Layers of Understanding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1E0C67-9B32-7337-A287-878116FCB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John Allen – john.allen@physics.ox.ac.uk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3540A5-3382-FD88-C9E2-2C0C617853E2}"/>
              </a:ext>
            </a:extLst>
          </p:cNvPr>
          <p:cNvSpPr/>
          <p:nvPr/>
        </p:nvSpPr>
        <p:spPr>
          <a:xfrm>
            <a:off x="838199" y="1763871"/>
            <a:ext cx="10515599" cy="4531654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99E9EC-DC8C-4FDE-6394-2CFDA15AA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951" y="1849820"/>
            <a:ext cx="4372825" cy="44457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79F9B4-5F05-EE32-FA68-BBB787577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527" y="1751510"/>
            <a:ext cx="4469523" cy="454401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2600074-B1B4-260B-A672-7F622E10FE52}"/>
              </a:ext>
            </a:extLst>
          </p:cNvPr>
          <p:cNvCxnSpPr/>
          <p:nvPr/>
        </p:nvCxnSpPr>
        <p:spPr>
          <a:xfrm>
            <a:off x="2089452" y="3983420"/>
            <a:ext cx="3510455" cy="0"/>
          </a:xfrm>
          <a:prstGeom prst="line">
            <a:avLst/>
          </a:prstGeom>
          <a:ln w="28575">
            <a:solidFill>
              <a:schemeClr val="accent6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F1B8F7E-D2B9-3780-ABD7-F5867E5ACD87}"/>
              </a:ext>
            </a:extLst>
          </p:cNvPr>
          <p:cNvCxnSpPr/>
          <p:nvPr/>
        </p:nvCxnSpPr>
        <p:spPr>
          <a:xfrm>
            <a:off x="7225866" y="4010476"/>
            <a:ext cx="3510455" cy="0"/>
          </a:xfrm>
          <a:prstGeom prst="line">
            <a:avLst/>
          </a:prstGeom>
          <a:ln w="28575">
            <a:solidFill>
              <a:schemeClr val="accent6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E8E4188-EEFC-19CD-4495-0BD74A0D8641}"/>
              </a:ext>
            </a:extLst>
          </p:cNvPr>
          <p:cNvSpPr txBox="1"/>
          <p:nvPr/>
        </p:nvSpPr>
        <p:spPr>
          <a:xfrm>
            <a:off x="9745715" y="4282809"/>
            <a:ext cx="1608083" cy="646331"/>
          </a:xfrm>
          <a:prstGeom prst="rect">
            <a:avLst/>
          </a:prstGeom>
          <a:solidFill>
            <a:srgbClr val="FFFFFF"/>
          </a:solidFill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2"/>
                </a:solidFill>
              </a:rPr>
              <a:t>Hot interior, weakest drag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3C57A6-22E4-1289-C1D9-D14D396DC9EC}"/>
              </a:ext>
            </a:extLst>
          </p:cNvPr>
          <p:cNvSpPr txBox="1"/>
          <p:nvPr/>
        </p:nvSpPr>
        <p:spPr>
          <a:xfrm>
            <a:off x="253822" y="5507654"/>
            <a:ext cx="1608083" cy="646331"/>
          </a:xfrm>
          <a:prstGeom prst="rect">
            <a:avLst/>
          </a:prstGeom>
          <a:solidFill>
            <a:srgbClr val="FFFFFF"/>
          </a:solidFill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1"/>
                </a:solidFill>
              </a:rPr>
              <a:t>Cool interior, weakest drag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081847-6BC0-0F8C-F467-9ACE5CA3A1EE}"/>
              </a:ext>
            </a:extLst>
          </p:cNvPr>
          <p:cNvSpPr txBox="1"/>
          <p:nvPr/>
        </p:nvSpPr>
        <p:spPr>
          <a:xfrm>
            <a:off x="5541750" y="3553263"/>
            <a:ext cx="1806401" cy="369332"/>
          </a:xfrm>
          <a:prstGeom prst="rect">
            <a:avLst/>
          </a:prstGeom>
          <a:solidFill>
            <a:srgbClr val="FFFFFF"/>
          </a:solidFill>
          <a:ln w="571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6"/>
                </a:solidFill>
              </a:rPr>
              <a:t>~ photosphere</a:t>
            </a:r>
          </a:p>
        </p:txBody>
      </p:sp>
    </p:spTree>
    <p:extLst>
      <p:ext uri="{BB962C8B-B14F-4D97-AF65-F5344CB8AC3E}">
        <p14:creationId xmlns:p14="http://schemas.microsoft.com/office/powerpoint/2010/main" val="297812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D5F0E-0586-B715-A632-FC9C7C6AE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BB07745D-516C-F65C-D3EE-A9561660F658}"/>
              </a:ext>
            </a:extLst>
          </p:cNvPr>
          <p:cNvSpPr/>
          <p:nvPr/>
        </p:nvSpPr>
        <p:spPr>
          <a:xfrm>
            <a:off x="5341434" y="1763870"/>
            <a:ext cx="6012366" cy="449196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917D92-4B78-862B-8619-BF3D5387F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Further research is required to understand WASP-76b</a:t>
            </a:r>
            <a:endParaRPr lang="en-GB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DC9B99-6D8C-CD91-251C-679CFEFA1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GB"/>
              <a:t>15/04/2026 – Layers of Understanding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40042-E385-317C-FA9C-BF42C4EE0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John Allen – john.allen@physics.ox.ac.uk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04F181-491A-5F1E-7717-18978BD3047E}"/>
              </a:ext>
            </a:extLst>
          </p:cNvPr>
          <p:cNvSpPr/>
          <p:nvPr/>
        </p:nvSpPr>
        <p:spPr>
          <a:xfrm>
            <a:off x="838199" y="1763871"/>
            <a:ext cx="4112751" cy="449196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1"/>
                </a:solidFill>
              </a:rPr>
              <a:t>So far only NRS1 phase-curves shown, NRS2 fits are weaker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1"/>
                </a:solidFill>
              </a:rPr>
              <a:t>Emission spectra are relatively featureless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/>
                </a:solidFill>
              </a:rPr>
              <a:t>We would expect strong T variation with height, alongside significant quantities of condensable vapour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1"/>
                </a:solidFill>
              </a:rPr>
              <a:t>GCM’s have been run exploring the effects of depleted metal oxide species, iron clouds, and different metallicities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FA2C7FB-2DC0-E52B-775C-50105E4E4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9577" y="1797323"/>
            <a:ext cx="2763254" cy="218323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B6DB933-864E-72DC-5D3E-39DD18349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577" y="4043304"/>
            <a:ext cx="2763254" cy="218323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DA45692-CDB2-C4D0-4EE4-96E700EAC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3315" y="4043303"/>
            <a:ext cx="2763254" cy="218323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0BCCD9B-0111-1811-CFFA-3CF7CE7BDC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3315" y="1797323"/>
            <a:ext cx="2763254" cy="218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4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4307D9-D3EB-39FD-66E6-BDDCBAEBF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0AE9086-C64D-6A77-0818-1412C4497A07}"/>
              </a:ext>
            </a:extLst>
          </p:cNvPr>
          <p:cNvSpPr/>
          <p:nvPr/>
        </p:nvSpPr>
        <p:spPr>
          <a:xfrm>
            <a:off x="3100552" y="1996966"/>
            <a:ext cx="5410402" cy="404648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A10E7-3509-2F95-C7CD-ABBF84A0F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15/04/2026 – Layers of Understanding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CFF62-3618-E386-5D34-F8AA7FACD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John Allen – john.allen@physics.ox.ac.uk</a:t>
            </a:r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6AF1C9B-CA5D-3D21-968C-27D76414A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WASP-76b gives an opportunity to study the effect of radius inflation on observables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6CDACA-2273-7513-FA3F-9015D29905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100754" y="2002396"/>
            <a:ext cx="5410199" cy="404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159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61CF6-A642-5855-073B-F6A6FED13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79F5B-B17A-40EA-F0F1-3E98BF730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2614" y="365125"/>
            <a:ext cx="8285357" cy="1325563"/>
          </a:xfrm>
        </p:spPr>
        <p:txBody>
          <a:bodyPr/>
          <a:lstStyle/>
          <a:p>
            <a:pPr algn="ctr"/>
            <a:r>
              <a:rPr lang="en-GB" dirty="0"/>
              <a:t>Take home messages</a:t>
            </a:r>
            <a:endParaRPr lang="en-GB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CE272-C881-179B-691D-B806C82EB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GB"/>
              <a:t>15/04/2026 – Layers of Understanding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98331-C9B3-E716-4693-B92FDC3B3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John Allen – john.allen@physics.ox.ac.uk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19904A-808B-F10A-4334-914267F08C35}"/>
              </a:ext>
            </a:extLst>
          </p:cNvPr>
          <p:cNvSpPr/>
          <p:nvPr/>
        </p:nvSpPr>
        <p:spPr>
          <a:xfrm>
            <a:off x="838199" y="1763871"/>
            <a:ext cx="10515600" cy="449196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accent1"/>
                </a:solidFill>
              </a:rPr>
              <a:t>Effect of large interior heat is small on the simulated phase-curve compared to other parameters, as modelled by the GCM</a:t>
            </a:r>
          </a:p>
          <a:p>
            <a:endParaRPr lang="en-GB" sz="2200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accent1"/>
                </a:solidFill>
              </a:rPr>
              <a:t>A more nuanced interior heating approach is required to investigate the impact of interior heating on atmospheric observables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chemeClr val="accent1"/>
                </a:solidFill>
              </a:rPr>
              <a:t>E</a:t>
            </a:r>
            <a:r>
              <a:rPr lang="en-GB" sz="2000" err="1">
                <a:solidFill>
                  <a:schemeClr val="accent1"/>
                </a:solidFill>
              </a:rPr>
              <a:t>.</a:t>
            </a:r>
            <a:r>
              <a:rPr lang="en-GB" sz="2000">
                <a:solidFill>
                  <a:schemeClr val="accent1"/>
                </a:solidFill>
              </a:rPr>
              <a:t>g. </a:t>
            </a:r>
            <a:r>
              <a:rPr lang="en-GB" sz="2000" dirty="0">
                <a:solidFill>
                  <a:schemeClr val="accent1"/>
                </a:solidFill>
              </a:rPr>
              <a:t>coupling to disequilibrium chemistry and rainout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accent1"/>
                </a:solidFill>
              </a:rPr>
              <a:t>The nightside of WASP-76b requires modelled clouds to fit the observational data, which affects the interior cooling rate and potentially links to the deep condensable vapour abundance</a:t>
            </a:r>
            <a:endParaRPr lang="en-GB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543BC5-62A4-D2F5-9739-CB9C29C6C068}"/>
              </a:ext>
            </a:extLst>
          </p:cNvPr>
          <p:cNvSpPr txBox="1"/>
          <p:nvPr/>
        </p:nvSpPr>
        <p:spPr>
          <a:xfrm>
            <a:off x="1176003" y="5163909"/>
            <a:ext cx="2335293" cy="954107"/>
          </a:xfrm>
          <a:prstGeom prst="rect">
            <a:avLst/>
          </a:prstGeom>
          <a:solidFill>
            <a:srgbClr val="FFFFFF"/>
          </a:solidFill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accent1"/>
                </a:solidFill>
              </a:rPr>
              <a:t>Thank you for listening!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9376F2-0E30-C5D5-0CBD-1DF7C6638658}"/>
              </a:ext>
            </a:extLst>
          </p:cNvPr>
          <p:cNvSpPr txBox="1"/>
          <p:nvPr/>
        </p:nvSpPr>
        <p:spPr>
          <a:xfrm>
            <a:off x="8680703" y="5379352"/>
            <a:ext cx="2335294" cy="523220"/>
          </a:xfrm>
          <a:prstGeom prst="rect">
            <a:avLst/>
          </a:prstGeom>
          <a:solidFill>
            <a:srgbClr val="FFFFFF"/>
          </a:solidFill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accent1"/>
                </a:solidFill>
              </a:rPr>
              <a:t>Questions?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81BAE6-6D26-CCBE-683A-A8A2C59F07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8464" y="23467"/>
            <a:ext cx="1637646" cy="1637646"/>
          </a:xfrm>
          <a:prstGeom prst="ellipse">
            <a:avLst/>
          </a:prstGeom>
        </p:spPr>
      </p:pic>
      <p:pic>
        <p:nvPicPr>
          <p:cNvPr id="11" name="Picture 10" descr="A logo of the university of oxford&#10;&#10;AI-generated content may be incorrect.">
            <a:extLst>
              <a:ext uri="{FF2B5EF4-FFF2-40B4-BE49-F238E27FC236}">
                <a16:creationId xmlns:a16="http://schemas.microsoft.com/office/drawing/2014/main" id="{C05236F2-4A07-29F2-7D83-C2CF248CF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5890" y="23467"/>
            <a:ext cx="1637646" cy="163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214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59E4B-FF66-9970-A407-48641CCB4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FC51455-ADAB-5D82-86C5-52792F990762}"/>
              </a:ext>
            </a:extLst>
          </p:cNvPr>
          <p:cNvSpPr/>
          <p:nvPr/>
        </p:nvSpPr>
        <p:spPr>
          <a:xfrm>
            <a:off x="3100552" y="1996966"/>
            <a:ext cx="5410402" cy="404648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37575-52C8-4E00-DCB7-17EC5FBBE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15/04/2026 – Layers of Understanding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D70DD-0060-3E3E-0FB2-8CFDA15D2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John Allen – john.allen@physics.ox.ac.uk</a:t>
            </a:r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73B6917-08FD-C274-8038-ECE89D71C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WASP-76b gives an opportunity to study the effect of radius inflation on observables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8F8EEC-A75C-B37A-7ECB-9DFB1642B7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100754" y="2002396"/>
            <a:ext cx="5410199" cy="40422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BE2802-6E6D-EE41-899E-5CB0A5287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6916" y="5454227"/>
            <a:ext cx="2356884" cy="58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480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B395C-6700-8D21-0968-9A8869895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01CF94A-5F3C-CCFF-8385-7CA44FCB4679}"/>
              </a:ext>
            </a:extLst>
          </p:cNvPr>
          <p:cNvSpPr/>
          <p:nvPr/>
        </p:nvSpPr>
        <p:spPr>
          <a:xfrm>
            <a:off x="3100552" y="1996966"/>
            <a:ext cx="5410402" cy="404648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B3668-792C-2742-ED61-2C78A2A5B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15/04/2026 – Layers of Understanding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FEEDE-D6F7-0C36-EF64-B281BEBD2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John Allen – john.allen@physics.ox.ac.uk</a:t>
            </a:r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A6E80E1-D42B-1689-ADE4-0E93CEE42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WASP-76b gives an opportunity to study the effect of radius inflation on observables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691A4E-3434-62F9-6455-81F3745104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100754" y="2002396"/>
            <a:ext cx="5410199" cy="40422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18599A-0521-DE1A-0E1A-5D4A54CE8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6916" y="5454227"/>
            <a:ext cx="2356884" cy="58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23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6E25F5-6D4B-ABDA-CCF0-C87D7B1A1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2616E54-7A34-9726-7A90-6CF7140135AD}"/>
              </a:ext>
            </a:extLst>
          </p:cNvPr>
          <p:cNvSpPr/>
          <p:nvPr/>
        </p:nvSpPr>
        <p:spPr>
          <a:xfrm>
            <a:off x="3100552" y="1996966"/>
            <a:ext cx="5410402" cy="404648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D345CD-5FB1-63F5-6F21-4D84985192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100754" y="2002396"/>
            <a:ext cx="5410199" cy="404224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6817D-FA5C-468B-A938-39B5B2DBF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15/04/2026 – Layers of Understanding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4BA7BC-5E62-FF7E-8B11-36E9CA016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John Allen – john.allen@physics.ox.ac.uk</a:t>
            </a:r>
            <a:endParaRPr lang="en-GB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F1D9C9-9109-A408-4072-9365961F1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WASP-76b gives an opportunity to study the effect of radius inflation on observables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D54F94-9C89-EEC4-C03C-6B46DC8F8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6916" y="5454227"/>
            <a:ext cx="2356884" cy="58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16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7C8D8-3386-B521-49AD-6219055A7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Weak, deep, internal heating can inflate WASP-76b’s radius to the observed value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8AD635-F96F-6FB1-7540-F950FB302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GB"/>
              <a:t>15/04/2026 – Layers of Understanding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60E4F-5617-CC83-E8CB-9E332A5C2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John Allen – john.allen@physics.ox.ac.uk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B5B07C-F995-0C6B-067F-04739EB33754}"/>
              </a:ext>
            </a:extLst>
          </p:cNvPr>
          <p:cNvSpPr/>
          <p:nvPr/>
        </p:nvSpPr>
        <p:spPr>
          <a:xfrm>
            <a:off x="3163614" y="1839310"/>
            <a:ext cx="5943600" cy="434077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54A258-8343-BD13-2E88-C9BBC989E0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84786" y="1752547"/>
            <a:ext cx="6022428" cy="451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231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F02F6C-AC3E-532F-40F1-5DA645340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A8168-FDAC-FEFD-C08B-E3EFF2679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Weak, deep, internal heating can inflate WASP-76b’s radius to the observed value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2D0FE-8FF8-FF78-91BE-F137BC703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GB"/>
              <a:t>15/04/2026 – Layers of Understanding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52A5B-B853-6221-6C56-02DC5B816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John Allen – john.allen@physics.ox.ac.uk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3F66C8-3B74-41CE-BE8D-1003C88A4CE5}"/>
              </a:ext>
            </a:extLst>
          </p:cNvPr>
          <p:cNvSpPr/>
          <p:nvPr/>
        </p:nvSpPr>
        <p:spPr>
          <a:xfrm>
            <a:off x="3163614" y="1839310"/>
            <a:ext cx="5943600" cy="434077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3B0D99-ED80-6E80-A772-222709DAD0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84786" y="1752547"/>
            <a:ext cx="6022428" cy="451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419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FDB7C-F4EB-E94A-3BEA-073E8D805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FE0D8-2C04-145D-328F-E78742C74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Weak, deep, internal heating can inflate WASP-76b’s radius to the observed value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2866F-EF96-257D-B875-CBC8BD42C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GB"/>
              <a:t>15/04/2026 – Layers of Understanding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68AC83-7642-CFA4-35AC-CC5480368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John Allen – john.allen@physics.ox.ac.uk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A7A614-54B2-9532-7676-368058B1F328}"/>
              </a:ext>
            </a:extLst>
          </p:cNvPr>
          <p:cNvSpPr/>
          <p:nvPr/>
        </p:nvSpPr>
        <p:spPr>
          <a:xfrm>
            <a:off x="3163614" y="1839310"/>
            <a:ext cx="5943600" cy="434077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67EE58-7A34-6274-EB51-E477FEB886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84786" y="1752547"/>
            <a:ext cx="6022428" cy="451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533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w Cen MT-Rockwell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6140</TotalTime>
  <Words>1350</Words>
  <Application>Microsoft Macintosh PowerPoint</Application>
  <PresentationFormat>Widescreen</PresentationFormat>
  <Paragraphs>140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Aptos</vt:lpstr>
      <vt:lpstr>Arial</vt:lpstr>
      <vt:lpstr>Cambria Math</vt:lpstr>
      <vt:lpstr>Rockwell</vt:lpstr>
      <vt:lpstr>Tw Cen MT</vt:lpstr>
      <vt:lpstr>Office Theme</vt:lpstr>
      <vt:lpstr>Interior Evolution, Circulation Models, and JWST Observations of WASP-76b</vt:lpstr>
      <vt:lpstr>Hot Jupiter radius inflation is the oldest unsolved problem in exoplanet interior science</vt:lpstr>
      <vt:lpstr>WASP-76b gives an opportunity to study the effect of radius inflation on observables</vt:lpstr>
      <vt:lpstr>WASP-76b gives an opportunity to study the effect of radius inflation on observables</vt:lpstr>
      <vt:lpstr>WASP-76b gives an opportunity to study the effect of radius inflation on observables</vt:lpstr>
      <vt:lpstr>WASP-76b gives an opportunity to study the effect of radius inflation on observables</vt:lpstr>
      <vt:lpstr>Weak, deep, internal heating can inflate WASP-76b’s radius to the observed value</vt:lpstr>
      <vt:lpstr>Weak, deep, internal heating can inflate WASP-76b’s radius to the observed value</vt:lpstr>
      <vt:lpstr>Weak, deep, internal heating can inflate WASP-76b’s radius to the observed value</vt:lpstr>
      <vt:lpstr>Weak, deep, internal heating can inflate WASP-76b’s radius to the observed value</vt:lpstr>
      <vt:lpstr>Weak, deep, internal heating can inflate WASP-76b’s radius to the observed value</vt:lpstr>
      <vt:lpstr>We compare simulations with ‘cool’ interiors to the best-fit heating profiles</vt:lpstr>
      <vt:lpstr>We consider the effect of other parameters on simulated observables output by the GCM</vt:lpstr>
      <vt:lpstr>A JWST NIRSPEC phase-curve can help us constrain modelling parameters</vt:lpstr>
      <vt:lpstr>A JWST NIRSPEC phase-curve can help us constrain atmospheric drag</vt:lpstr>
      <vt:lpstr>A JWST NIRSPEC phase-curve can help us constrain atmospheric drag</vt:lpstr>
      <vt:lpstr>A JWST NIRSPEC phase-curve can help us constrain atmospheric drag</vt:lpstr>
      <vt:lpstr>A JWST NIRSPEC phase-curve can help us constrain atmospheric drag</vt:lpstr>
      <vt:lpstr>A JWST NIRSPEC phase-curve can help us constrain atmospheric drag</vt:lpstr>
      <vt:lpstr>A JWST NIRSPEC phase-curve can help us constrain atmospheric drag</vt:lpstr>
      <vt:lpstr>A JWST NIRSPEC phase-curve can help us constrain atmospheric drag</vt:lpstr>
      <vt:lpstr>Cloudy GCM’s give a better fit to the NRS1data</vt:lpstr>
      <vt:lpstr>Cloudy GCM’s give a better fit to the NRS1data</vt:lpstr>
      <vt:lpstr>Interior heating has little (to no) effect on simulated observables</vt:lpstr>
      <vt:lpstr>Interior heating has little (to no) effect on simulated observables</vt:lpstr>
      <vt:lpstr>Interior heating has little (to no) effect on simulated observables</vt:lpstr>
      <vt:lpstr>Interior heating has little (to no) effect on simulated observables</vt:lpstr>
      <vt:lpstr>The modelled T-P profiles are very similar  at and above the photosphere</vt:lpstr>
      <vt:lpstr>Further research is required to understand WASP-76b</vt:lpstr>
      <vt:lpstr>Take home messages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 Allen</dc:creator>
  <cp:lastModifiedBy>John Allen</cp:lastModifiedBy>
  <cp:revision>14</cp:revision>
  <dcterms:created xsi:type="dcterms:W3CDTF">2026-04-09T14:18:39Z</dcterms:created>
  <dcterms:modified xsi:type="dcterms:W3CDTF">2026-04-14T21:54:35Z</dcterms:modified>
</cp:coreProperties>
</file>