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8"/>
  </p:notesMasterIdLst>
  <p:handoutMasterIdLst>
    <p:handoutMasterId r:id="rId69"/>
  </p:handoutMasterIdLst>
  <p:sldIdLst>
    <p:sldId id="256" r:id="rId2"/>
    <p:sldId id="524" r:id="rId3"/>
    <p:sldId id="533" r:id="rId4"/>
    <p:sldId id="523" r:id="rId5"/>
    <p:sldId id="560" r:id="rId6"/>
    <p:sldId id="561" r:id="rId7"/>
    <p:sldId id="557" r:id="rId8"/>
    <p:sldId id="487" r:id="rId9"/>
    <p:sldId id="455" r:id="rId10"/>
    <p:sldId id="527" r:id="rId11"/>
    <p:sldId id="530" r:id="rId12"/>
    <p:sldId id="538" r:id="rId13"/>
    <p:sldId id="490" r:id="rId14"/>
    <p:sldId id="494" r:id="rId15"/>
    <p:sldId id="537" r:id="rId16"/>
    <p:sldId id="512" r:id="rId17"/>
    <p:sldId id="539" r:id="rId18"/>
    <p:sldId id="514" r:id="rId19"/>
    <p:sldId id="548" r:id="rId20"/>
    <p:sldId id="549" r:id="rId21"/>
    <p:sldId id="550" r:id="rId22"/>
    <p:sldId id="551" r:id="rId23"/>
    <p:sldId id="552" r:id="rId24"/>
    <p:sldId id="553" r:id="rId25"/>
    <p:sldId id="540" r:id="rId26"/>
    <p:sldId id="555" r:id="rId27"/>
    <p:sldId id="554" r:id="rId28"/>
    <p:sldId id="541" r:id="rId29"/>
    <p:sldId id="542" r:id="rId30"/>
    <p:sldId id="543" r:id="rId31"/>
    <p:sldId id="544" r:id="rId32"/>
    <p:sldId id="545" r:id="rId33"/>
    <p:sldId id="564" r:id="rId34"/>
    <p:sldId id="547" r:id="rId35"/>
    <p:sldId id="546" r:id="rId36"/>
    <p:sldId id="562" r:id="rId37"/>
    <p:sldId id="563" r:id="rId38"/>
    <p:sldId id="534" r:id="rId39"/>
    <p:sldId id="516" r:id="rId40"/>
    <p:sldId id="517" r:id="rId41"/>
    <p:sldId id="467" r:id="rId42"/>
    <p:sldId id="536" r:id="rId43"/>
    <p:sldId id="468" r:id="rId44"/>
    <p:sldId id="531" r:id="rId45"/>
    <p:sldId id="535" r:id="rId46"/>
    <p:sldId id="556" r:id="rId47"/>
    <p:sldId id="463" r:id="rId48"/>
    <p:sldId id="515" r:id="rId49"/>
    <p:sldId id="492" r:id="rId50"/>
    <p:sldId id="478" r:id="rId51"/>
    <p:sldId id="479" r:id="rId52"/>
    <p:sldId id="466" r:id="rId53"/>
    <p:sldId id="448" r:id="rId54"/>
    <p:sldId id="399" r:id="rId55"/>
    <p:sldId id="438" r:id="rId56"/>
    <p:sldId id="525" r:id="rId57"/>
    <p:sldId id="434" r:id="rId58"/>
    <p:sldId id="376" r:id="rId59"/>
    <p:sldId id="360" r:id="rId60"/>
    <p:sldId id="372" r:id="rId61"/>
    <p:sldId id="532" r:id="rId62"/>
    <p:sldId id="373" r:id="rId63"/>
    <p:sldId id="425" r:id="rId64"/>
    <p:sldId id="406" r:id="rId65"/>
    <p:sldId id="440" r:id="rId66"/>
    <p:sldId id="442" r:id="rId67"/>
  </p:sldIdLst>
  <p:sldSz cx="12192000" cy="6858000"/>
  <p:notesSz cx="6858000" cy="9144000"/>
  <p:custDataLst>
    <p:tags r:id="rId7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0FE333D6-0AA4-4693-9BDF-6DA412F38530}">
          <p14:sldIdLst>
            <p14:sldId id="256"/>
          </p14:sldIdLst>
        </p14:section>
        <p14:section name="Formation in the PSN" id="{8049987A-C397-BD4D-9F71-FA5AC136E950}">
          <p14:sldIdLst>
            <p14:sldId id="524"/>
            <p14:sldId id="533"/>
            <p14:sldId id="523"/>
            <p14:sldId id="560"/>
            <p14:sldId id="561"/>
            <p14:sldId id="557"/>
          </p14:sldIdLst>
        </p14:section>
        <p14:section name="Interior Structure" id="{9F68E8FE-46A4-C14C-8E19-D317C1A9647B}">
          <p14:sldIdLst>
            <p14:sldId id="487"/>
            <p14:sldId id="455"/>
            <p14:sldId id="527"/>
            <p14:sldId id="530"/>
            <p14:sldId id="538"/>
            <p14:sldId id="490"/>
            <p14:sldId id="494"/>
            <p14:sldId id="537"/>
            <p14:sldId id="512"/>
            <p14:sldId id="539"/>
            <p14:sldId id="514"/>
            <p14:sldId id="548"/>
            <p14:sldId id="549"/>
            <p14:sldId id="550"/>
            <p14:sldId id="551"/>
            <p14:sldId id="552"/>
            <p14:sldId id="553"/>
            <p14:sldId id="540"/>
            <p14:sldId id="555"/>
            <p14:sldId id="554"/>
            <p14:sldId id="541"/>
            <p14:sldId id="542"/>
            <p14:sldId id="543"/>
            <p14:sldId id="544"/>
            <p14:sldId id="545"/>
            <p14:sldId id="564"/>
            <p14:sldId id="547"/>
            <p14:sldId id="546"/>
            <p14:sldId id="562"/>
            <p14:sldId id="563"/>
            <p14:sldId id="534"/>
            <p14:sldId id="516"/>
            <p14:sldId id="517"/>
            <p14:sldId id="467"/>
            <p14:sldId id="536"/>
            <p14:sldId id="468"/>
            <p14:sldId id="531"/>
            <p14:sldId id="535"/>
            <p14:sldId id="556"/>
          </p14:sldIdLst>
        </p14:section>
        <p14:section name="Backup" id="{48BD7FC4-8AD9-5A42-9857-2CA932DF7A6F}">
          <p14:sldIdLst>
            <p14:sldId id="463"/>
            <p14:sldId id="515"/>
            <p14:sldId id="492"/>
            <p14:sldId id="478"/>
            <p14:sldId id="479"/>
            <p14:sldId id="466"/>
            <p14:sldId id="448"/>
            <p14:sldId id="399"/>
            <p14:sldId id="438"/>
            <p14:sldId id="525"/>
            <p14:sldId id="434"/>
            <p14:sldId id="376"/>
            <p14:sldId id="360"/>
            <p14:sldId id="372"/>
            <p14:sldId id="532"/>
            <p14:sldId id="373"/>
            <p14:sldId id="425"/>
            <p14:sldId id="406"/>
            <p14:sldId id="440"/>
            <p14:sldId id="44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gress Indicator" initials="pi" lastIdx="2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44EC"/>
    <a:srgbClr val="0700FF"/>
    <a:srgbClr val="00A7E5"/>
    <a:srgbClr val="C07778"/>
    <a:srgbClr val="FFA0A2"/>
    <a:srgbClr val="6AAC90"/>
    <a:srgbClr val="E9F3F3"/>
    <a:srgbClr val="3D1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6" autoAdjust="0"/>
    <p:restoredTop sz="84517" autoAdjust="0"/>
  </p:normalViewPr>
  <p:slideViewPr>
    <p:cSldViewPr snapToGrid="0">
      <p:cViewPr>
        <p:scale>
          <a:sx n="90" d="100"/>
          <a:sy n="90" d="100"/>
        </p:scale>
        <p:origin x="424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63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6T12:08:53.246" idx="1">
    <p:pos x="0" y="0"/>
    <p:text>Progress Indicator: Ignore this slide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6FDA2-BB3C-496E-BAE3-46855A543781}" type="datetimeFigureOut">
              <a:rPr lang="en-US" smtClean="0"/>
              <a:t>4/12/26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FF389-7AF2-4596-97EE-FD738BC5D4F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60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14792-033C-4976-97E5-9E29674866CA}" type="datetimeFigureOut">
              <a:rPr lang="en-US" smtClean="0"/>
              <a:t>4/12/26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4BA76-D207-4A40-991C-023B436D9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4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Hi </a:t>
            </a:r>
            <a:r>
              <a:rPr lang="fr-FR" dirty="0" err="1"/>
              <a:t>everyone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F13B6-C498-BD0A-15B9-3148FB00A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6DDFE47-F552-5F19-3FA9-566CEEF23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5681B4-B3F4-7B49-3F02-BC960E6FF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interior</a:t>
            </a:r>
            <a:r>
              <a:rPr lang="fr-FR" dirty="0"/>
              <a:t> structure model </a:t>
            </a:r>
            <a:r>
              <a:rPr lang="fr-FR" dirty="0" err="1"/>
              <a:t>is</a:t>
            </a:r>
            <a:r>
              <a:rPr lang="fr-FR" dirty="0"/>
              <a:t> to model the </a:t>
            </a:r>
            <a:r>
              <a:rPr lang="fr-FR" dirty="0" err="1"/>
              <a:t>evolution</a:t>
            </a:r>
            <a:r>
              <a:rPr lang="fr-FR" dirty="0"/>
              <a:t> of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Planets</a:t>
            </a:r>
            <a:r>
              <a:rPr lang="fr-FR" dirty="0"/>
              <a:t> </a:t>
            </a:r>
            <a:r>
              <a:rPr lang="fr-FR" dirty="0" err="1"/>
              <a:t>form</a:t>
            </a:r>
            <a:r>
              <a:rPr lang="fr-FR" dirty="0"/>
              <a:t> hot...</a:t>
            </a:r>
          </a:p>
          <a:p>
            <a:endParaRPr lang="fr-FR" dirty="0"/>
          </a:p>
          <a:p>
            <a:r>
              <a:rPr lang="fr-FR" dirty="0"/>
              <a:t>This has been </a:t>
            </a:r>
            <a:r>
              <a:rPr lang="fr-FR" dirty="0" err="1"/>
              <a:t>modeled</a:t>
            </a:r>
            <a:r>
              <a:rPr lang="fr-FR" dirty="0"/>
              <a:t> for the Solar System, and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applying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to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083426-564D-9460-ADC4-D0FF3EC30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9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FE2CF-86EF-2241-1888-C641D8DA3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EFAB76A-CF02-89FF-BC16-443AD91F34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7066FDA-9AC2-E83F-2040-BF031FC84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interior</a:t>
            </a:r>
            <a:r>
              <a:rPr lang="fr-FR" dirty="0"/>
              <a:t> structure model </a:t>
            </a:r>
            <a:r>
              <a:rPr lang="fr-FR" dirty="0" err="1"/>
              <a:t>is</a:t>
            </a:r>
            <a:r>
              <a:rPr lang="fr-FR" dirty="0"/>
              <a:t> to model the </a:t>
            </a:r>
            <a:r>
              <a:rPr lang="fr-FR" dirty="0" err="1"/>
              <a:t>evolution</a:t>
            </a:r>
            <a:r>
              <a:rPr lang="fr-FR" dirty="0"/>
              <a:t> of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Planets</a:t>
            </a:r>
            <a:r>
              <a:rPr lang="fr-FR" dirty="0"/>
              <a:t> </a:t>
            </a:r>
            <a:r>
              <a:rPr lang="fr-FR" dirty="0" err="1"/>
              <a:t>form</a:t>
            </a:r>
            <a:r>
              <a:rPr lang="fr-FR" dirty="0"/>
              <a:t> hot...</a:t>
            </a:r>
          </a:p>
          <a:p>
            <a:endParaRPr lang="fr-FR" dirty="0"/>
          </a:p>
          <a:p>
            <a:r>
              <a:rPr lang="fr-FR" dirty="0"/>
              <a:t>This has been </a:t>
            </a:r>
            <a:r>
              <a:rPr lang="fr-FR" dirty="0" err="1"/>
              <a:t>modeled</a:t>
            </a:r>
            <a:r>
              <a:rPr lang="fr-FR" dirty="0"/>
              <a:t> for the Solar System, and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applying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to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F6F81F-0D12-B915-8004-8F86F5823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15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69C31-C1BD-7F44-44AA-AE389D71E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74D2DFC-A0C1-6FC6-1758-99B82C6B8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99108EA-B3D9-DF9E-2827-0900C1FF7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interior</a:t>
            </a:r>
            <a:r>
              <a:rPr lang="fr-FR" dirty="0"/>
              <a:t> structure model </a:t>
            </a:r>
            <a:r>
              <a:rPr lang="fr-FR" dirty="0" err="1"/>
              <a:t>is</a:t>
            </a:r>
            <a:r>
              <a:rPr lang="fr-FR" dirty="0"/>
              <a:t> to model the </a:t>
            </a:r>
            <a:r>
              <a:rPr lang="fr-FR" dirty="0" err="1"/>
              <a:t>evolution</a:t>
            </a:r>
            <a:r>
              <a:rPr lang="fr-FR" dirty="0"/>
              <a:t> of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Planets</a:t>
            </a:r>
            <a:r>
              <a:rPr lang="fr-FR" dirty="0"/>
              <a:t> </a:t>
            </a:r>
            <a:r>
              <a:rPr lang="fr-FR" dirty="0" err="1"/>
              <a:t>form</a:t>
            </a:r>
            <a:r>
              <a:rPr lang="fr-FR" dirty="0"/>
              <a:t> hot...</a:t>
            </a:r>
          </a:p>
          <a:p>
            <a:endParaRPr lang="fr-FR" dirty="0"/>
          </a:p>
          <a:p>
            <a:r>
              <a:rPr lang="fr-FR" dirty="0"/>
              <a:t>This has been </a:t>
            </a:r>
            <a:r>
              <a:rPr lang="fr-FR" dirty="0" err="1"/>
              <a:t>modeled</a:t>
            </a:r>
            <a:r>
              <a:rPr lang="fr-FR" dirty="0"/>
              <a:t> for the Solar System, and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applying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to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19B8C9-6CE5-F3DB-A39E-0A8FE28C12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4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51B82-1B08-AE7B-8B11-E6D29E64C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C64DEB-0547-4745-1DCD-0F2487A94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D1B17F7-B5AF-F532-44F9-A2B2F8682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Our model </a:t>
            </a:r>
            <a:r>
              <a:rPr lang="fr-FR" dirty="0" err="1"/>
              <a:t>showed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sub</a:t>
            </a:r>
            <a:r>
              <a:rPr lang="fr-FR" dirty="0"/>
              <a:t>-Neptunes,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common</a:t>
            </a:r>
            <a:r>
              <a:rPr lang="fr-FR" dirty="0"/>
              <a:t> type of </a:t>
            </a:r>
            <a:r>
              <a:rPr lang="fr-FR" dirty="0" err="1"/>
              <a:t>exoplanets</a:t>
            </a:r>
            <a:r>
              <a:rPr lang="fr-FR" dirty="0"/>
              <a:t>,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Of course,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picture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complete</a:t>
            </a:r>
            <a:r>
              <a:rPr lang="fr-FR" dirty="0"/>
              <a:t> </a:t>
            </a:r>
            <a:r>
              <a:rPr lang="fr-FR" dirty="0" err="1"/>
              <a:t>yet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15C26C-F26E-2289-775A-458F43615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57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93663-3E37-954D-A20B-4236CD365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976146-F922-BCB6-AC41-06A861AD1E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14C541E-3C0A-712A-0267-F2E033EB7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lead to </a:t>
            </a:r>
            <a:r>
              <a:rPr lang="fr-FR" dirty="0" err="1"/>
              <a:t>slightly</a:t>
            </a:r>
            <a:r>
              <a:rPr lang="fr-FR" dirty="0"/>
              <a:t> </a:t>
            </a:r>
            <a:r>
              <a:rPr lang="fr-FR" dirty="0" err="1"/>
              <a:t>revised</a:t>
            </a:r>
            <a:r>
              <a:rPr lang="fr-FR" dirty="0"/>
              <a:t> mass-radius relations.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196709-B805-018C-58BE-F3F4F3B21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00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C81AA-F1BE-48EB-7735-3F61BDE27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CC67E82-46BE-CC7C-F62C-9DE30F127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AC0D4-3D02-C8E7-F168-F557E53F1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interior</a:t>
            </a:r>
            <a:r>
              <a:rPr lang="fr-FR" dirty="0"/>
              <a:t> structure model </a:t>
            </a:r>
            <a:r>
              <a:rPr lang="fr-FR" dirty="0" err="1"/>
              <a:t>is</a:t>
            </a:r>
            <a:r>
              <a:rPr lang="fr-FR" dirty="0"/>
              <a:t> to model the </a:t>
            </a:r>
            <a:r>
              <a:rPr lang="fr-FR" dirty="0" err="1"/>
              <a:t>evolution</a:t>
            </a:r>
            <a:r>
              <a:rPr lang="fr-FR" dirty="0"/>
              <a:t> of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Planets</a:t>
            </a:r>
            <a:r>
              <a:rPr lang="fr-FR" dirty="0"/>
              <a:t> </a:t>
            </a:r>
            <a:r>
              <a:rPr lang="fr-FR" dirty="0" err="1"/>
              <a:t>form</a:t>
            </a:r>
            <a:r>
              <a:rPr lang="fr-FR" dirty="0"/>
              <a:t> hot...</a:t>
            </a:r>
          </a:p>
          <a:p>
            <a:endParaRPr lang="fr-FR" dirty="0"/>
          </a:p>
          <a:p>
            <a:r>
              <a:rPr lang="fr-FR" dirty="0"/>
              <a:t>This has been </a:t>
            </a:r>
            <a:r>
              <a:rPr lang="fr-FR" dirty="0" err="1"/>
              <a:t>modeled</a:t>
            </a:r>
            <a:r>
              <a:rPr lang="fr-FR" dirty="0"/>
              <a:t> for the Solar System, and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applying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to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E87D9B-AF9F-8100-97EC-3A305C74EA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63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0968F-2925-9388-C198-495FC8B25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59F14AF-52C0-CB05-387E-CD5EA8E11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396096-D01A-550A-D411-13F17A3E2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Our model </a:t>
            </a:r>
            <a:r>
              <a:rPr lang="fr-FR" dirty="0" err="1"/>
              <a:t>showed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sub</a:t>
            </a:r>
            <a:r>
              <a:rPr lang="fr-FR" dirty="0"/>
              <a:t>-Neptunes,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common</a:t>
            </a:r>
            <a:r>
              <a:rPr lang="fr-FR" dirty="0"/>
              <a:t> type of </a:t>
            </a:r>
            <a:r>
              <a:rPr lang="fr-FR" dirty="0" err="1"/>
              <a:t>exoplanets</a:t>
            </a:r>
            <a:r>
              <a:rPr lang="fr-FR" dirty="0"/>
              <a:t>,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Of course,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picture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complete</a:t>
            </a:r>
            <a:r>
              <a:rPr lang="fr-FR" dirty="0"/>
              <a:t> </a:t>
            </a:r>
            <a:r>
              <a:rPr lang="fr-FR" dirty="0" err="1"/>
              <a:t>yet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D5152D-0916-CAB0-BC70-8E39D324AB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72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047C6-8211-25AF-E0F8-F64366AFF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2A7087-9FC9-1469-9DFD-3E5B89F440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CD1C8D-1304-B0AD-7708-C361A09E6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lead to </a:t>
            </a:r>
            <a:r>
              <a:rPr lang="fr-FR" dirty="0" err="1"/>
              <a:t>slightly</a:t>
            </a:r>
            <a:r>
              <a:rPr lang="fr-FR" dirty="0"/>
              <a:t> </a:t>
            </a:r>
            <a:r>
              <a:rPr lang="fr-FR" dirty="0" err="1"/>
              <a:t>revised</a:t>
            </a:r>
            <a:r>
              <a:rPr lang="fr-FR" dirty="0"/>
              <a:t> mass-radius relations.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7C33A3-6FDC-7397-97E3-6BAF0ED0F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78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B8287-F734-1EFD-67D6-C8F3EF00E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25166CC-236E-B510-B0B1-13488ACE9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C4F188-A5DC-7898-14F0-BE8FFBDB6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Degeneracy</a:t>
            </a:r>
            <a:r>
              <a:rPr lang="fr-FR" dirty="0"/>
              <a:t> in composition.</a:t>
            </a:r>
          </a:p>
          <a:p>
            <a:endParaRPr lang="fr-FR" dirty="0"/>
          </a:p>
          <a:p>
            <a:r>
              <a:rPr lang="fr-FR" dirty="0"/>
              <a:t>Breaking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degeneracy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the promise of the JWST.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9AD3F2-4679-4351-8DAB-F3185F765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69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11A0A-FB97-D98F-C7A9-7860B6090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21541E3-FBC7-E76C-30D0-85FFA1898E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E860DF7-EBF5-FE8A-425A-A2DEF0B6E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lead to </a:t>
            </a:r>
            <a:r>
              <a:rPr lang="fr-FR" dirty="0" err="1"/>
              <a:t>slightly</a:t>
            </a:r>
            <a:r>
              <a:rPr lang="fr-FR" dirty="0"/>
              <a:t> </a:t>
            </a:r>
            <a:r>
              <a:rPr lang="fr-FR" dirty="0" err="1"/>
              <a:t>revised</a:t>
            </a:r>
            <a:r>
              <a:rPr lang="fr-FR" dirty="0"/>
              <a:t> mass-radius relations.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1548E2-C6F4-0AA7-9B95-4E5EA7A6E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26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50AEF-FEB2-DA72-EB02-8A1364A93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43188C2-5C2D-3F84-D721-AA31374EE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98FA6CC-25AE-ACE8-B703-1ABF528A2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Kepler </a:t>
            </a:r>
            <a:r>
              <a:rPr lang="fr-FR" dirty="0" err="1"/>
              <a:t>telescope</a:t>
            </a:r>
            <a:r>
              <a:rPr lang="fr-FR" dirty="0"/>
              <a:t> </a:t>
            </a:r>
            <a:r>
              <a:rPr lang="fr-FR" dirty="0" err="1"/>
              <a:t>discovered</a:t>
            </a:r>
            <a:r>
              <a:rPr lang="fr-FR" dirty="0"/>
              <a:t> more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half</a:t>
            </a:r>
            <a:r>
              <a:rPr lang="fr-FR" dirty="0"/>
              <a:t> of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confirmed</a:t>
            </a:r>
            <a:r>
              <a:rPr lang="fr-FR" dirty="0"/>
              <a:t> </a:t>
            </a:r>
            <a:r>
              <a:rPr lang="fr-FR" dirty="0" err="1"/>
              <a:t>exoplanets</a:t>
            </a:r>
            <a:r>
              <a:rPr lang="fr-FR" dirty="0"/>
              <a:t>.</a:t>
            </a:r>
          </a:p>
          <a:p>
            <a:r>
              <a:rPr lang="fr-FR" dirty="0"/>
              <a:t>It </a:t>
            </a:r>
            <a:r>
              <a:rPr lang="fr-FR" dirty="0" err="1"/>
              <a:t>transformed</a:t>
            </a:r>
            <a:r>
              <a:rPr lang="fr-FR" dirty="0"/>
              <a:t> </a:t>
            </a:r>
            <a:r>
              <a:rPr lang="fr-FR" dirty="0" err="1"/>
              <a:t>exoplanet</a:t>
            </a:r>
            <a:r>
              <a:rPr lang="fr-FR" dirty="0"/>
              <a:t> science, </a:t>
            </a:r>
            <a:r>
              <a:rPr lang="fr-FR" dirty="0" err="1"/>
              <a:t>allowing</a:t>
            </a:r>
            <a:r>
              <a:rPr lang="fr-FR" dirty="0"/>
              <a:t>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dirty="0" err="1"/>
              <a:t>exoplanet</a:t>
            </a:r>
            <a:r>
              <a:rPr lang="fr-FR" dirty="0"/>
              <a:t> </a:t>
            </a:r>
            <a:r>
              <a:rPr lang="fr-FR" dirty="0" err="1"/>
              <a:t>demographics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172534-C217-4025-C58C-A3B15ACE9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02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6F68F-4507-DD05-EA25-A3DE06223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6147A19-B7B3-AF15-FDAA-52BF49EF1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D4247E3-651E-68E0-3663-014CE78D4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lead to </a:t>
            </a:r>
            <a:r>
              <a:rPr lang="fr-FR" dirty="0" err="1"/>
              <a:t>slightly</a:t>
            </a:r>
            <a:r>
              <a:rPr lang="fr-FR" dirty="0"/>
              <a:t> </a:t>
            </a:r>
            <a:r>
              <a:rPr lang="fr-FR" dirty="0" err="1"/>
              <a:t>revised</a:t>
            </a:r>
            <a:r>
              <a:rPr lang="fr-FR" dirty="0"/>
              <a:t> mass-radius relations.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F0989F-B346-277E-A097-269C2FA093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59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12D6E-602F-28AD-388B-83A57C926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2217C9E-7BD9-A64A-9F4E-F3A2DB70F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93D8A04-655C-01A4-3BB4-2C703E439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lead to </a:t>
            </a:r>
            <a:r>
              <a:rPr lang="fr-FR" dirty="0" err="1"/>
              <a:t>slightly</a:t>
            </a:r>
            <a:r>
              <a:rPr lang="fr-FR" dirty="0"/>
              <a:t> </a:t>
            </a:r>
            <a:r>
              <a:rPr lang="fr-FR" dirty="0" err="1"/>
              <a:t>revised</a:t>
            </a:r>
            <a:r>
              <a:rPr lang="fr-FR" dirty="0"/>
              <a:t> mass-radius relations.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37A4ED-70F0-DFDE-A857-CD5A861DB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46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529A5-FF1D-581C-165C-6B79ADDFD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EA232D7-1057-4BA6-24AA-DC529B210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1DF6F3-C685-EE15-CC0A-7824B2C9A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lead to </a:t>
            </a:r>
            <a:r>
              <a:rPr lang="fr-FR" dirty="0" err="1"/>
              <a:t>slightly</a:t>
            </a:r>
            <a:r>
              <a:rPr lang="fr-FR" dirty="0"/>
              <a:t> </a:t>
            </a:r>
            <a:r>
              <a:rPr lang="fr-FR" dirty="0" err="1"/>
              <a:t>revised</a:t>
            </a:r>
            <a:r>
              <a:rPr lang="fr-FR" dirty="0"/>
              <a:t> mass-radius relations.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F5834C-F623-68F6-3913-8833ED1030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05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74248-EFA1-A5F8-25A4-2A8B1F3A3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2256B8-B5DA-9C99-5CC7-F6EF7C3E3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04851F-8841-0639-86EF-0554178F2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lead to </a:t>
            </a:r>
            <a:r>
              <a:rPr lang="fr-FR" dirty="0" err="1"/>
              <a:t>slightly</a:t>
            </a:r>
            <a:r>
              <a:rPr lang="fr-FR" dirty="0"/>
              <a:t> </a:t>
            </a:r>
            <a:r>
              <a:rPr lang="fr-FR" dirty="0" err="1"/>
              <a:t>revised</a:t>
            </a:r>
            <a:r>
              <a:rPr lang="fr-FR" dirty="0"/>
              <a:t> mass-radius relations.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FEADCD-ACDB-8718-6887-1CBB72886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52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C68A6-E8B3-3AE1-DF39-48EF05323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05501E-ED9E-5E12-0075-A64616906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7FE0672-CF70-380B-A528-E4FF78AAC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interior</a:t>
            </a:r>
            <a:r>
              <a:rPr lang="fr-FR" dirty="0"/>
              <a:t> structure model </a:t>
            </a:r>
            <a:r>
              <a:rPr lang="fr-FR" dirty="0" err="1"/>
              <a:t>is</a:t>
            </a:r>
            <a:r>
              <a:rPr lang="fr-FR" dirty="0"/>
              <a:t> to model the </a:t>
            </a:r>
            <a:r>
              <a:rPr lang="fr-FR" dirty="0" err="1"/>
              <a:t>evolution</a:t>
            </a:r>
            <a:r>
              <a:rPr lang="fr-FR" dirty="0"/>
              <a:t> of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Planets</a:t>
            </a:r>
            <a:r>
              <a:rPr lang="fr-FR" dirty="0"/>
              <a:t> </a:t>
            </a:r>
            <a:r>
              <a:rPr lang="fr-FR" dirty="0" err="1"/>
              <a:t>form</a:t>
            </a:r>
            <a:r>
              <a:rPr lang="fr-FR" dirty="0"/>
              <a:t> hot...</a:t>
            </a:r>
          </a:p>
          <a:p>
            <a:endParaRPr lang="fr-FR" dirty="0"/>
          </a:p>
          <a:p>
            <a:r>
              <a:rPr lang="fr-FR" dirty="0"/>
              <a:t>This has been </a:t>
            </a:r>
            <a:r>
              <a:rPr lang="fr-FR" dirty="0" err="1"/>
              <a:t>modeled</a:t>
            </a:r>
            <a:r>
              <a:rPr lang="fr-FR" dirty="0"/>
              <a:t> for the Solar System, and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applying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to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A3BCBE-A331-597E-CBFB-7370AF90D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47DF6-95BB-370D-3313-42882A9DF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5D7E286-059A-94D5-8217-2C764D371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DE0963-5772-2193-FFA4-047517EB6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Most </a:t>
            </a:r>
            <a:r>
              <a:rPr lang="fr-FR" dirty="0" err="1"/>
              <a:t>importantly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new addition has the </a:t>
            </a:r>
            <a:r>
              <a:rPr lang="fr-FR" dirty="0" err="1"/>
              <a:t>potential</a:t>
            </a:r>
            <a:r>
              <a:rPr lang="fr-FR" dirty="0"/>
              <a:t> to break the </a:t>
            </a:r>
            <a:r>
              <a:rPr lang="fr-FR" dirty="0" err="1"/>
              <a:t>degeneracy</a:t>
            </a:r>
            <a:r>
              <a:rPr lang="fr-FR" dirty="0"/>
              <a:t> in composition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age</a:t>
            </a:r>
            <a:r>
              <a:rPr lang="fr-FR" dirty="0"/>
              <a:t>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This plot show </a:t>
            </a:r>
            <a:r>
              <a:rPr lang="fr-FR" dirty="0" err="1"/>
              <a:t>exoplanets</a:t>
            </a:r>
            <a:r>
              <a:rPr lang="fr-FR" dirty="0"/>
              <a:t> in the radius-</a:t>
            </a:r>
            <a:r>
              <a:rPr lang="fr-FR" dirty="0" err="1"/>
              <a:t>age</a:t>
            </a:r>
            <a:r>
              <a:rPr lang="fr-FR" dirty="0"/>
              <a:t> </a:t>
            </a:r>
            <a:r>
              <a:rPr lang="fr-FR" dirty="0" err="1"/>
              <a:t>space</a:t>
            </a:r>
            <a:r>
              <a:rPr lang="fr-FR" dirty="0"/>
              <a:t>, and </a:t>
            </a:r>
            <a:r>
              <a:rPr lang="fr-FR" dirty="0" err="1"/>
              <a:t>it</a:t>
            </a:r>
            <a:r>
              <a:rPr lang="fr-FR" dirty="0"/>
              <a:t> shows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although</a:t>
            </a:r>
            <a:r>
              <a:rPr lang="fr-FR" dirty="0"/>
              <a:t> </a:t>
            </a:r>
            <a:r>
              <a:rPr lang="fr-FR" dirty="0" err="1"/>
              <a:t>interior</a:t>
            </a:r>
            <a:r>
              <a:rPr lang="fr-FR" dirty="0"/>
              <a:t> compositions are </a:t>
            </a:r>
            <a:r>
              <a:rPr lang="fr-FR" dirty="0" err="1"/>
              <a:t>degenerate</a:t>
            </a:r>
            <a:r>
              <a:rPr lang="fr-FR" dirty="0"/>
              <a:t>, the rate at </a:t>
            </a:r>
            <a:r>
              <a:rPr lang="fr-FR" dirty="0" err="1"/>
              <a:t>which</a:t>
            </a:r>
            <a:r>
              <a:rPr lang="fr-FR" dirty="0"/>
              <a:t> the radius </a:t>
            </a:r>
            <a:r>
              <a:rPr lang="fr-FR" dirty="0" err="1"/>
              <a:t>decreases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Currently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lack</a:t>
            </a:r>
            <a:r>
              <a:rPr lang="fr-FR" dirty="0"/>
              <a:t> </a:t>
            </a:r>
            <a:r>
              <a:rPr lang="fr-FR" dirty="0" err="1"/>
              <a:t>precise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of </a:t>
            </a:r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/>
              <a:t>ages</a:t>
            </a:r>
            <a:r>
              <a:rPr lang="fr-FR" dirty="0"/>
              <a:t>, but </a:t>
            </a:r>
            <a:r>
              <a:rPr lang="fr-FR" dirty="0" err="1"/>
              <a:t>this</a:t>
            </a:r>
            <a:r>
              <a:rPr lang="fr-FR" dirty="0"/>
              <a:t> plot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filled</a:t>
            </a:r>
            <a:r>
              <a:rPr lang="fr-FR" dirty="0"/>
              <a:t> in the </a:t>
            </a:r>
            <a:r>
              <a:rPr lang="fr-FR" dirty="0" err="1"/>
              <a:t>nearby</a:t>
            </a:r>
            <a:r>
              <a:rPr lang="fr-FR" dirty="0"/>
              <a:t> future </a:t>
            </a:r>
            <a:r>
              <a:rPr lang="fr-FR" dirty="0" err="1"/>
              <a:t>with</a:t>
            </a:r>
            <a:r>
              <a:rPr lang="fr-FR" dirty="0"/>
              <a:t> missions </a:t>
            </a:r>
            <a:r>
              <a:rPr lang="fr-FR" dirty="0" err="1"/>
              <a:t>such</a:t>
            </a:r>
            <a:r>
              <a:rPr lang="fr-FR" dirty="0"/>
              <a:t> as Gaia and PLATO.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74E04E-B927-9EF4-F39B-C620C06F8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7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17636-F1DC-6D79-285B-902F987DD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16644E3-5734-797D-D400-34CC96543E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3ECFF8-C657-2828-8282-6C3FB54B4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 the figure </a:t>
            </a:r>
            <a:r>
              <a:rPr lang="fr-FR" dirty="0" err="1"/>
              <a:t>shown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, I model a population of 100.000 </a:t>
            </a:r>
            <a:r>
              <a:rPr lang="fr-FR" dirty="0" err="1"/>
              <a:t>planets</a:t>
            </a:r>
            <a:r>
              <a:rPr lang="fr-FR" dirty="0"/>
              <a:t> and report the mode of </a:t>
            </a:r>
            <a:r>
              <a:rPr lang="fr-FR" dirty="0" err="1"/>
              <a:t>their</a:t>
            </a:r>
            <a:r>
              <a:rPr lang="fr-FR" dirty="0"/>
              <a:t> radius </a:t>
            </a:r>
            <a:r>
              <a:rPr lang="fr-FR" dirty="0" err="1"/>
              <a:t>assuming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compositions.</a:t>
            </a:r>
          </a:p>
          <a:p>
            <a:endParaRPr lang="fr-FR" dirty="0"/>
          </a:p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steam</a:t>
            </a:r>
            <a:r>
              <a:rPr lang="fr-FR" dirty="0"/>
              <a:t> world </a:t>
            </a:r>
            <a:r>
              <a:rPr lang="fr-FR" dirty="0" err="1"/>
              <a:t>evolution</a:t>
            </a:r>
            <a:r>
              <a:rPr lang="fr-FR" dirty="0"/>
              <a:t> model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self-consistent and up-to-date. This </a:t>
            </a:r>
            <a:r>
              <a:rPr lang="fr-FR" dirty="0" err="1"/>
              <a:t>allows</a:t>
            </a:r>
            <a:r>
              <a:rPr lang="fr-FR" dirty="0"/>
              <a:t> me to </a:t>
            </a:r>
            <a:r>
              <a:rPr lang="fr-FR" dirty="0" err="1"/>
              <a:t>accurately</a:t>
            </a:r>
            <a:r>
              <a:rPr lang="fr-FR" dirty="0"/>
              <a:t> </a:t>
            </a:r>
            <a:r>
              <a:rPr lang="fr-FR" dirty="0" err="1"/>
              <a:t>predict</a:t>
            </a:r>
            <a:r>
              <a:rPr lang="fr-FR" dirty="0"/>
              <a:t> how the radius of an </a:t>
            </a:r>
            <a:r>
              <a:rPr lang="fr-FR" dirty="0" err="1"/>
              <a:t>entire</a:t>
            </a:r>
            <a:r>
              <a:rPr lang="fr-FR" dirty="0"/>
              <a:t> population of </a:t>
            </a:r>
            <a:r>
              <a:rPr lang="fr-FR" dirty="0" err="1"/>
              <a:t>exoplanets</a:t>
            </a:r>
            <a:r>
              <a:rPr lang="fr-FR" dirty="0"/>
              <a:t> </a:t>
            </a:r>
            <a:r>
              <a:rPr lang="fr-FR" dirty="0" err="1"/>
              <a:t>evolves</a:t>
            </a:r>
            <a:r>
              <a:rPr lang="fr-FR" dirty="0"/>
              <a:t> over time.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399E7F-C2F4-7460-1F74-341116CB5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3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7976A-BC1B-3C60-B28F-0C87F05DC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9203531-8AEC-C467-263A-501732F47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3927BFC-F05B-FE1C-0C74-751DD7D35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last aspect I </a:t>
            </a:r>
            <a:r>
              <a:rPr lang="fr-FR" dirty="0" err="1"/>
              <a:t>want</a:t>
            </a:r>
            <a:r>
              <a:rPr lang="fr-FR" dirty="0"/>
              <a:t> to mention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composition can change over time, and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entire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dedicated</a:t>
            </a:r>
            <a:r>
              <a:rPr lang="fr-FR" dirty="0"/>
              <a:t> to the </a:t>
            </a:r>
            <a:r>
              <a:rPr lang="fr-FR" dirty="0" err="1"/>
              <a:t>study</a:t>
            </a:r>
            <a:r>
              <a:rPr lang="fr-FR" dirty="0"/>
              <a:t> of </a:t>
            </a:r>
            <a:r>
              <a:rPr lang="fr-FR" dirty="0" err="1"/>
              <a:t>atmospheric</a:t>
            </a:r>
            <a:r>
              <a:rPr lang="fr-FR" dirty="0"/>
              <a:t> escape. I do not model </a:t>
            </a:r>
            <a:r>
              <a:rPr lang="fr-FR" dirty="0" err="1"/>
              <a:t>atmospheric</a:t>
            </a:r>
            <a:r>
              <a:rPr lang="fr-FR" dirty="0"/>
              <a:t> escape, but </a:t>
            </a:r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effectin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critical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This modeling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by </a:t>
            </a:r>
            <a:r>
              <a:rPr lang="fr-FR" dirty="0" err="1"/>
              <a:t>undergraduate</a:t>
            </a:r>
            <a:r>
              <a:rPr lang="fr-FR" dirty="0"/>
              <a:t> </a:t>
            </a:r>
            <a:r>
              <a:rPr lang="fr-FR" dirty="0" err="1"/>
              <a:t>student</a:t>
            </a:r>
            <a:r>
              <a:rPr lang="fr-FR" dirty="0"/>
              <a:t> Emerson Tao,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presented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at the </a:t>
            </a:r>
            <a:r>
              <a:rPr lang="fr-FR" dirty="0" err="1"/>
              <a:t>Planets</a:t>
            </a:r>
            <a:r>
              <a:rPr lang="fr-FR" dirty="0"/>
              <a:t> on the Edge </a:t>
            </a:r>
            <a:r>
              <a:rPr lang="fr-FR" dirty="0" err="1"/>
              <a:t>conference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held</a:t>
            </a:r>
            <a:r>
              <a:rPr lang="fr-FR" dirty="0"/>
              <a:t> last </a:t>
            </a:r>
            <a:r>
              <a:rPr lang="fr-FR" dirty="0" err="1"/>
              <a:t>week</a:t>
            </a:r>
            <a:r>
              <a:rPr lang="fr-FR" dirty="0"/>
              <a:t> in Santa Barbara.</a:t>
            </a:r>
          </a:p>
          <a:p>
            <a:endParaRPr lang="fr-FR" dirty="0"/>
          </a:p>
          <a:p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shows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 can lose a </a:t>
            </a:r>
            <a:r>
              <a:rPr lang="fr-FR" dirty="0" err="1"/>
              <a:t>significant</a:t>
            </a:r>
            <a:r>
              <a:rPr lang="fr-FR" dirty="0"/>
              <a:t> portion of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envelope</a:t>
            </a:r>
            <a:r>
              <a:rPr lang="fr-FR" dirty="0"/>
              <a:t>, and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visible in the mass-radius </a:t>
            </a:r>
            <a:r>
              <a:rPr lang="fr-FR" dirty="0" err="1"/>
              <a:t>space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13AFC2-1339-D5FA-516E-4A6D88D1E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829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ACA5A-B3EA-B07C-69CF-89C26E490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D05AC5-2337-CDD7-C2FC-3D6BA54C1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0ACD74E-5FDA-04EA-30C2-BDF93E52B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last aspect I </a:t>
            </a:r>
            <a:r>
              <a:rPr lang="fr-FR" dirty="0" err="1"/>
              <a:t>want</a:t>
            </a:r>
            <a:r>
              <a:rPr lang="fr-FR" dirty="0"/>
              <a:t> to mention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composition can change over time, and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entire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dedicated</a:t>
            </a:r>
            <a:r>
              <a:rPr lang="fr-FR" dirty="0"/>
              <a:t> to the </a:t>
            </a:r>
            <a:r>
              <a:rPr lang="fr-FR" dirty="0" err="1"/>
              <a:t>study</a:t>
            </a:r>
            <a:r>
              <a:rPr lang="fr-FR" dirty="0"/>
              <a:t> of </a:t>
            </a:r>
            <a:r>
              <a:rPr lang="fr-FR" dirty="0" err="1"/>
              <a:t>atmospheric</a:t>
            </a:r>
            <a:r>
              <a:rPr lang="fr-FR" dirty="0"/>
              <a:t> escape. I do not model </a:t>
            </a:r>
            <a:r>
              <a:rPr lang="fr-FR" dirty="0" err="1"/>
              <a:t>atmospheric</a:t>
            </a:r>
            <a:r>
              <a:rPr lang="fr-FR" dirty="0"/>
              <a:t> escape, but </a:t>
            </a:r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effectin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critical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This modeling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by </a:t>
            </a:r>
            <a:r>
              <a:rPr lang="fr-FR" dirty="0" err="1"/>
              <a:t>undergraduate</a:t>
            </a:r>
            <a:r>
              <a:rPr lang="fr-FR" dirty="0"/>
              <a:t> </a:t>
            </a:r>
            <a:r>
              <a:rPr lang="fr-FR" dirty="0" err="1"/>
              <a:t>student</a:t>
            </a:r>
            <a:r>
              <a:rPr lang="fr-FR" dirty="0"/>
              <a:t> Emerson Tao,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presented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at the </a:t>
            </a:r>
            <a:r>
              <a:rPr lang="fr-FR" dirty="0" err="1"/>
              <a:t>Planets</a:t>
            </a:r>
            <a:r>
              <a:rPr lang="fr-FR" dirty="0"/>
              <a:t> on the Edge </a:t>
            </a:r>
            <a:r>
              <a:rPr lang="fr-FR" dirty="0" err="1"/>
              <a:t>conference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held</a:t>
            </a:r>
            <a:r>
              <a:rPr lang="fr-FR" dirty="0"/>
              <a:t> last </a:t>
            </a:r>
            <a:r>
              <a:rPr lang="fr-FR" dirty="0" err="1"/>
              <a:t>week</a:t>
            </a:r>
            <a:r>
              <a:rPr lang="fr-FR" dirty="0"/>
              <a:t> in Santa Barbara.</a:t>
            </a:r>
          </a:p>
          <a:p>
            <a:endParaRPr lang="fr-FR" dirty="0"/>
          </a:p>
          <a:p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shows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 can lose a </a:t>
            </a:r>
            <a:r>
              <a:rPr lang="fr-FR" dirty="0" err="1"/>
              <a:t>significant</a:t>
            </a:r>
            <a:r>
              <a:rPr lang="fr-FR" dirty="0"/>
              <a:t> portion of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envelope</a:t>
            </a:r>
            <a:r>
              <a:rPr lang="fr-FR" dirty="0"/>
              <a:t>, and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visible in the mass-radius </a:t>
            </a:r>
            <a:r>
              <a:rPr lang="fr-FR" dirty="0" err="1"/>
              <a:t>space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A86CAF-532B-87B1-CFE2-4BAFC9F52B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03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fact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applies</a:t>
            </a:r>
            <a:r>
              <a:rPr lang="fr-FR" dirty="0"/>
              <a:t> to </a:t>
            </a:r>
            <a:r>
              <a:rPr lang="fr-FR" dirty="0" err="1"/>
              <a:t>rocky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to a </a:t>
            </a:r>
            <a:r>
              <a:rPr lang="fr-FR" dirty="0" err="1"/>
              <a:t>smaller</a:t>
            </a:r>
            <a:r>
              <a:rPr lang="fr-FR" dirty="0"/>
              <a:t> </a:t>
            </a:r>
            <a:r>
              <a:rPr lang="fr-FR" dirty="0" err="1"/>
              <a:t>extent</a:t>
            </a:r>
            <a:r>
              <a:rPr lang="fr-FR" dirty="0"/>
              <a:t>. </a:t>
            </a:r>
            <a:r>
              <a:rPr lang="fr-FR" dirty="0" err="1"/>
              <a:t>When</a:t>
            </a:r>
            <a:r>
              <a:rPr lang="fr-FR" dirty="0"/>
              <a:t> the conditions are right, </a:t>
            </a:r>
            <a:r>
              <a:rPr lang="fr-FR" dirty="0" err="1"/>
              <a:t>rocky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can have the </a:t>
            </a:r>
            <a:r>
              <a:rPr lang="fr-FR" dirty="0" err="1"/>
              <a:t>rocky</a:t>
            </a:r>
            <a:r>
              <a:rPr lang="fr-FR" dirty="0"/>
              <a:t> part </a:t>
            </a:r>
            <a:r>
              <a:rPr lang="fr-FR" dirty="0" err="1"/>
              <a:t>entirely</a:t>
            </a:r>
            <a:r>
              <a:rPr lang="fr-FR" dirty="0"/>
              <a:t> or </a:t>
            </a:r>
            <a:r>
              <a:rPr lang="fr-FR" dirty="0" err="1"/>
              <a:t>partially</a:t>
            </a:r>
            <a:r>
              <a:rPr lang="fr-FR" dirty="0"/>
              <a:t> </a:t>
            </a:r>
            <a:r>
              <a:rPr lang="fr-FR" dirty="0" err="1"/>
              <a:t>molten</a:t>
            </a:r>
            <a:r>
              <a:rPr lang="fr-FR" dirty="0"/>
              <a:t>, and </a:t>
            </a:r>
            <a:r>
              <a:rPr lang="fr-FR" dirty="0" err="1"/>
              <a:t>this</a:t>
            </a:r>
            <a:r>
              <a:rPr lang="fr-FR" dirty="0"/>
              <a:t> phase transition </a:t>
            </a:r>
            <a:r>
              <a:rPr lang="fr-FR" dirty="0" err="1"/>
              <a:t>alters</a:t>
            </a:r>
            <a:r>
              <a:rPr lang="fr-FR" dirty="0"/>
              <a:t> the final radius.</a:t>
            </a:r>
          </a:p>
          <a:p>
            <a:endParaRPr lang="fr-FR" dirty="0"/>
          </a:p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project</a:t>
            </a:r>
            <a:r>
              <a:rPr lang="fr-FR" dirty="0"/>
              <a:t> I </a:t>
            </a:r>
            <a:r>
              <a:rPr lang="fr-FR" dirty="0" err="1"/>
              <a:t>am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 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undergraduate</a:t>
            </a:r>
            <a:r>
              <a:rPr lang="fr-FR" dirty="0"/>
              <a:t> </a:t>
            </a:r>
            <a:r>
              <a:rPr lang="fr-FR" dirty="0" err="1"/>
              <a:t>student</a:t>
            </a:r>
            <a:r>
              <a:rPr lang="fr-FR" dirty="0"/>
              <a:t> Lily </a:t>
            </a:r>
            <a:r>
              <a:rPr lang="fr-FR" dirty="0" err="1"/>
              <a:t>Larkins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investigating</a:t>
            </a:r>
            <a:r>
              <a:rPr lang="fr-FR" dirty="0"/>
              <a:t> thermal </a:t>
            </a:r>
            <a:r>
              <a:rPr lang="fr-FR" dirty="0" err="1"/>
              <a:t>effects</a:t>
            </a:r>
            <a:r>
              <a:rPr lang="fr-FR" dirty="0"/>
              <a:t> on the </a:t>
            </a:r>
            <a:r>
              <a:rPr lang="fr-FR" dirty="0" err="1"/>
              <a:t>equation</a:t>
            </a:r>
            <a:r>
              <a:rPr lang="fr-FR" dirty="0"/>
              <a:t> of state of </a:t>
            </a:r>
            <a:r>
              <a:rPr lang="fr-FR" dirty="0" err="1"/>
              <a:t>molten</a:t>
            </a:r>
            <a:r>
              <a:rPr lang="fr-FR" dirty="0"/>
              <a:t> </a:t>
            </a:r>
            <a:r>
              <a:rPr lang="fr-FR" dirty="0" err="1"/>
              <a:t>minerals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85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150C9-6DAB-F055-6409-14F4C878C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AF1B06F-BF21-650D-AFAD-15785B97A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1FC0AA-111C-3606-4336-5E583D5D4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Kepler </a:t>
            </a:r>
            <a:r>
              <a:rPr lang="fr-FR" dirty="0" err="1"/>
              <a:t>telescope</a:t>
            </a:r>
            <a:r>
              <a:rPr lang="fr-FR" dirty="0"/>
              <a:t> </a:t>
            </a:r>
            <a:r>
              <a:rPr lang="fr-FR" dirty="0" err="1"/>
              <a:t>discovered</a:t>
            </a:r>
            <a:r>
              <a:rPr lang="fr-FR" dirty="0"/>
              <a:t> more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half</a:t>
            </a:r>
            <a:r>
              <a:rPr lang="fr-FR" dirty="0"/>
              <a:t> of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confirmed</a:t>
            </a:r>
            <a:r>
              <a:rPr lang="fr-FR" dirty="0"/>
              <a:t> </a:t>
            </a:r>
            <a:r>
              <a:rPr lang="fr-FR" dirty="0" err="1"/>
              <a:t>exoplanets</a:t>
            </a:r>
            <a:r>
              <a:rPr lang="fr-FR" dirty="0"/>
              <a:t>.</a:t>
            </a:r>
          </a:p>
          <a:p>
            <a:r>
              <a:rPr lang="fr-FR" dirty="0"/>
              <a:t>It </a:t>
            </a:r>
            <a:r>
              <a:rPr lang="fr-FR" dirty="0" err="1"/>
              <a:t>transformed</a:t>
            </a:r>
            <a:r>
              <a:rPr lang="fr-FR" dirty="0"/>
              <a:t> </a:t>
            </a:r>
            <a:r>
              <a:rPr lang="fr-FR" dirty="0" err="1"/>
              <a:t>exoplanet</a:t>
            </a:r>
            <a:r>
              <a:rPr lang="fr-FR" dirty="0"/>
              <a:t> science, </a:t>
            </a:r>
            <a:r>
              <a:rPr lang="fr-FR" dirty="0" err="1"/>
              <a:t>allowing</a:t>
            </a:r>
            <a:r>
              <a:rPr lang="fr-FR" dirty="0"/>
              <a:t>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dirty="0" err="1"/>
              <a:t>exoplanet</a:t>
            </a:r>
            <a:r>
              <a:rPr lang="fr-FR" dirty="0"/>
              <a:t> </a:t>
            </a:r>
            <a:r>
              <a:rPr lang="fr-FR" dirty="0" err="1"/>
              <a:t>demographics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CF383B-4AD3-8F5B-AEA8-31FFD4C00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904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DA808-A81D-F479-A3AE-BA65B9A38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4E941C9-695B-891E-BAB2-FF9A810A3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EE10E03-9427-44E5-4E24-34231CDD1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fact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applies</a:t>
            </a:r>
            <a:r>
              <a:rPr lang="fr-FR" dirty="0"/>
              <a:t> to </a:t>
            </a:r>
            <a:r>
              <a:rPr lang="fr-FR" dirty="0" err="1"/>
              <a:t>rocky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to a </a:t>
            </a:r>
            <a:r>
              <a:rPr lang="fr-FR" dirty="0" err="1"/>
              <a:t>smaller</a:t>
            </a:r>
            <a:r>
              <a:rPr lang="fr-FR" dirty="0"/>
              <a:t> </a:t>
            </a:r>
            <a:r>
              <a:rPr lang="fr-FR" dirty="0" err="1"/>
              <a:t>extent</a:t>
            </a:r>
            <a:r>
              <a:rPr lang="fr-FR" dirty="0"/>
              <a:t>. </a:t>
            </a:r>
            <a:r>
              <a:rPr lang="fr-FR" dirty="0" err="1"/>
              <a:t>When</a:t>
            </a:r>
            <a:r>
              <a:rPr lang="fr-FR" dirty="0"/>
              <a:t> the conditions are right, </a:t>
            </a:r>
            <a:r>
              <a:rPr lang="fr-FR" dirty="0" err="1"/>
              <a:t>rocky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can have the </a:t>
            </a:r>
            <a:r>
              <a:rPr lang="fr-FR" dirty="0" err="1"/>
              <a:t>rocky</a:t>
            </a:r>
            <a:r>
              <a:rPr lang="fr-FR" dirty="0"/>
              <a:t> part </a:t>
            </a:r>
            <a:r>
              <a:rPr lang="fr-FR" dirty="0" err="1"/>
              <a:t>entirely</a:t>
            </a:r>
            <a:r>
              <a:rPr lang="fr-FR" dirty="0"/>
              <a:t> or </a:t>
            </a:r>
            <a:r>
              <a:rPr lang="fr-FR" dirty="0" err="1"/>
              <a:t>partially</a:t>
            </a:r>
            <a:r>
              <a:rPr lang="fr-FR" dirty="0"/>
              <a:t> </a:t>
            </a:r>
            <a:r>
              <a:rPr lang="fr-FR" dirty="0" err="1"/>
              <a:t>molten</a:t>
            </a:r>
            <a:r>
              <a:rPr lang="fr-FR" dirty="0"/>
              <a:t>, and </a:t>
            </a:r>
            <a:r>
              <a:rPr lang="fr-FR" dirty="0" err="1"/>
              <a:t>this</a:t>
            </a:r>
            <a:r>
              <a:rPr lang="fr-FR" dirty="0"/>
              <a:t> phase transition </a:t>
            </a:r>
            <a:r>
              <a:rPr lang="fr-FR" dirty="0" err="1"/>
              <a:t>alters</a:t>
            </a:r>
            <a:r>
              <a:rPr lang="fr-FR" dirty="0"/>
              <a:t> the final radius.</a:t>
            </a:r>
          </a:p>
          <a:p>
            <a:endParaRPr lang="fr-FR" dirty="0"/>
          </a:p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project</a:t>
            </a:r>
            <a:r>
              <a:rPr lang="fr-FR" dirty="0"/>
              <a:t> I </a:t>
            </a:r>
            <a:r>
              <a:rPr lang="fr-FR" dirty="0" err="1"/>
              <a:t>am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 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undergraduate</a:t>
            </a:r>
            <a:r>
              <a:rPr lang="fr-FR" dirty="0"/>
              <a:t> </a:t>
            </a:r>
            <a:r>
              <a:rPr lang="fr-FR" dirty="0" err="1"/>
              <a:t>student</a:t>
            </a:r>
            <a:r>
              <a:rPr lang="fr-FR" dirty="0"/>
              <a:t> Lily </a:t>
            </a:r>
            <a:r>
              <a:rPr lang="fr-FR" dirty="0" err="1"/>
              <a:t>Larkins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investigating</a:t>
            </a:r>
            <a:r>
              <a:rPr lang="fr-FR" dirty="0"/>
              <a:t> thermal </a:t>
            </a:r>
            <a:r>
              <a:rPr lang="fr-FR" dirty="0" err="1"/>
              <a:t>effects</a:t>
            </a:r>
            <a:r>
              <a:rPr lang="fr-FR" dirty="0"/>
              <a:t> on the </a:t>
            </a:r>
            <a:r>
              <a:rPr lang="fr-FR" dirty="0" err="1"/>
              <a:t>equation</a:t>
            </a:r>
            <a:r>
              <a:rPr lang="fr-FR" dirty="0"/>
              <a:t> of state of </a:t>
            </a:r>
            <a:r>
              <a:rPr lang="fr-FR" dirty="0" err="1"/>
              <a:t>molten</a:t>
            </a:r>
            <a:r>
              <a:rPr lang="fr-FR" dirty="0"/>
              <a:t> </a:t>
            </a:r>
            <a:r>
              <a:rPr lang="fr-FR" dirty="0" err="1"/>
              <a:t>minerals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C5E1CD-C878-B10E-A863-4D4445536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344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BAF4E-7672-3C6E-7C56-5920CC7FB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84640BD-AD63-405A-1387-0C3481150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7CF20E4-EE1E-A769-6A0C-AE357ACC4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With</a:t>
            </a:r>
            <a:r>
              <a:rPr lang="fr-FR" dirty="0"/>
              <a:t> a technique </a:t>
            </a:r>
            <a:r>
              <a:rPr lang="fr-FR" dirty="0" err="1"/>
              <a:t>called</a:t>
            </a:r>
            <a:r>
              <a:rPr lang="fr-FR" dirty="0"/>
              <a:t> "transit </a:t>
            </a:r>
            <a:r>
              <a:rPr lang="fr-FR" dirty="0" err="1"/>
              <a:t>spectroscopy</a:t>
            </a:r>
            <a:r>
              <a:rPr lang="fr-FR" dirty="0"/>
              <a:t>", JWST can </a:t>
            </a:r>
            <a:r>
              <a:rPr lang="fr-FR" dirty="0" err="1"/>
              <a:t>take</a:t>
            </a:r>
            <a:r>
              <a:rPr lang="fr-FR" dirty="0"/>
              <a:t> a </a:t>
            </a:r>
            <a:r>
              <a:rPr lang="fr-FR" dirty="0" err="1"/>
              <a:t>spectra</a:t>
            </a:r>
            <a:r>
              <a:rPr lang="fr-FR" dirty="0"/>
              <a:t> of an </a:t>
            </a:r>
            <a:r>
              <a:rPr lang="fr-FR" dirty="0" err="1"/>
              <a:t>exoplanet's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. JWST detectors </a:t>
            </a:r>
            <a:r>
              <a:rPr lang="fr-FR" dirty="0" err="1"/>
              <a:t>work</a:t>
            </a:r>
            <a:r>
              <a:rPr lang="fr-FR" dirty="0"/>
              <a:t> in the </a:t>
            </a:r>
            <a:r>
              <a:rPr lang="fr-FR" dirty="0" err="1"/>
              <a:t>near</a:t>
            </a:r>
            <a:r>
              <a:rPr lang="fr-FR" dirty="0"/>
              <a:t>-IR,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allows</a:t>
            </a:r>
            <a:r>
              <a:rPr lang="fr-FR" dirty="0"/>
              <a:t> to </a:t>
            </a:r>
            <a:r>
              <a:rPr lang="fr-FR" dirty="0" err="1"/>
              <a:t>detect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simple volatiles </a:t>
            </a:r>
            <a:r>
              <a:rPr lang="fr-FR" dirty="0" err="1"/>
              <a:t>such</a:t>
            </a:r>
            <a:r>
              <a:rPr lang="fr-FR" dirty="0"/>
              <a:t> as H2O, CO, CO2, or CH4.</a:t>
            </a:r>
          </a:p>
          <a:p>
            <a:endParaRPr lang="fr-FR" dirty="0"/>
          </a:p>
          <a:p>
            <a:r>
              <a:rPr lang="fr-FR" dirty="0"/>
              <a:t>This technique relies on how </a:t>
            </a:r>
            <a:r>
              <a:rPr lang="fr-FR" dirty="0" err="1"/>
              <a:t>extended</a:t>
            </a:r>
            <a:r>
              <a:rPr lang="fr-FR" dirty="0"/>
              <a:t> the </a:t>
            </a:r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leads to a </a:t>
            </a:r>
            <a:r>
              <a:rPr lang="fr-FR" dirty="0" err="1"/>
              <a:t>counter</a:t>
            </a:r>
            <a:r>
              <a:rPr lang="fr-FR" dirty="0"/>
              <a:t>-intuitive trend: water-</a:t>
            </a:r>
            <a:r>
              <a:rPr lang="fr-FR" dirty="0" err="1"/>
              <a:t>rich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heavy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the </a:t>
            </a:r>
            <a:r>
              <a:rPr lang="fr-FR" dirty="0" err="1"/>
              <a:t>features</a:t>
            </a:r>
            <a:r>
              <a:rPr lang="fr-FR" dirty="0"/>
              <a:t> are </a:t>
            </a:r>
            <a:r>
              <a:rPr lang="fr-FR" dirty="0" err="1"/>
              <a:t>small</a:t>
            </a:r>
            <a:r>
              <a:rPr lang="fr-FR" dirty="0"/>
              <a:t>, but a water-</a:t>
            </a:r>
            <a:r>
              <a:rPr lang="fr-FR" dirty="0" err="1"/>
              <a:t>poor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light and </a:t>
            </a:r>
            <a:r>
              <a:rPr lang="fr-FR" dirty="0" err="1"/>
              <a:t>extended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the </a:t>
            </a:r>
            <a:r>
              <a:rPr lang="fr-FR" dirty="0" err="1"/>
              <a:t>features</a:t>
            </a:r>
            <a:r>
              <a:rPr lang="fr-FR" dirty="0"/>
              <a:t> are big.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5A8949-A301-1974-3028-2A4B3A9E5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09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D19E0-FDE6-D38D-B22E-774623B73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D70B1CF-D588-5E95-3DBF-7B20DCBB5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C65B73F-7AA8-0228-D80A-3B849E360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Degeneracy</a:t>
            </a:r>
            <a:r>
              <a:rPr lang="fr-FR" dirty="0"/>
              <a:t> in composition.</a:t>
            </a:r>
          </a:p>
          <a:p>
            <a:endParaRPr lang="fr-FR" dirty="0"/>
          </a:p>
          <a:p>
            <a:r>
              <a:rPr lang="fr-FR" dirty="0"/>
              <a:t>Breaking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degeneracy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the promise of the JWST.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E66C6F-C5CE-6615-B4C5-8D86A6CDF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66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2B364-1F71-1A59-515D-4EE4B88D8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A146929-C1A8-20DE-4159-EC2DDBDE5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2CF47FF-0294-9D72-590D-CF86FE6F0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have been </a:t>
            </a:r>
            <a:r>
              <a:rPr lang="fr-FR" dirty="0" err="1"/>
              <a:t>invited</a:t>
            </a:r>
            <a:r>
              <a:rPr lang="fr-FR" dirty="0"/>
              <a:t> to </a:t>
            </a:r>
            <a:r>
              <a:rPr lang="fr-FR" dirty="0" err="1"/>
              <a:t>join</a:t>
            </a:r>
            <a:r>
              <a:rPr lang="fr-FR" dirty="0"/>
              <a:t> the COMPASS program,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...</a:t>
            </a:r>
          </a:p>
          <a:p>
            <a:endParaRPr lang="fr-FR" dirty="0"/>
          </a:p>
          <a:p>
            <a:r>
              <a:rPr lang="fr-FR" dirty="0" err="1"/>
              <a:t>My</a:t>
            </a:r>
            <a:r>
              <a:rPr lang="fr-FR" dirty="0"/>
              <a:t> goal </a:t>
            </a:r>
            <a:r>
              <a:rPr lang="fr-FR" dirty="0" err="1"/>
              <a:t>was</a:t>
            </a:r>
            <a:r>
              <a:rPr lang="fr-FR" dirty="0"/>
              <a:t> to </a:t>
            </a:r>
            <a:r>
              <a:rPr lang="fr-FR" dirty="0" err="1"/>
              <a:t>interpret</a:t>
            </a:r>
            <a:r>
              <a:rPr lang="fr-FR" dirty="0"/>
              <a:t> the bulk composition of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spectra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So far, 6 </a:t>
            </a:r>
            <a:r>
              <a:rPr lang="fr-FR" dirty="0" err="1"/>
              <a:t>spectra</a:t>
            </a:r>
            <a:r>
              <a:rPr lang="fr-FR" dirty="0"/>
              <a:t> have been </a:t>
            </a:r>
            <a:r>
              <a:rPr lang="fr-FR" dirty="0" err="1"/>
              <a:t>published</a:t>
            </a:r>
            <a:r>
              <a:rPr lang="fr-FR" dirty="0"/>
              <a:t>, and all of </a:t>
            </a:r>
            <a:r>
              <a:rPr lang="fr-FR" dirty="0" err="1"/>
              <a:t>them</a:t>
            </a:r>
            <a:r>
              <a:rPr lang="fr-FR" dirty="0"/>
              <a:t> are </a:t>
            </a:r>
            <a:r>
              <a:rPr lang="fr-FR" dirty="0" err="1"/>
              <a:t>featureless</a:t>
            </a:r>
            <a:r>
              <a:rPr lang="fr-FR" dirty="0"/>
              <a:t>. This came out as a big surprise at first,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expected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sub</a:t>
            </a:r>
            <a:r>
              <a:rPr lang="fr-FR" dirty="0"/>
              <a:t>-Neptune to have </a:t>
            </a:r>
            <a:r>
              <a:rPr lang="fr-FR" dirty="0" err="1"/>
              <a:t>hydrogen-rich</a:t>
            </a:r>
            <a:r>
              <a:rPr lang="fr-FR" dirty="0"/>
              <a:t> </a:t>
            </a:r>
            <a:r>
              <a:rPr lang="fr-FR" dirty="0" err="1"/>
              <a:t>atmospheres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353B0B-2396-17CD-D52C-C1A8509C2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635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sub</a:t>
            </a:r>
            <a:r>
              <a:rPr lang="fr-FR" dirty="0"/>
              <a:t>-Neptunes have been </a:t>
            </a:r>
            <a:r>
              <a:rPr lang="fr-FR" dirty="0" err="1"/>
              <a:t>observed</a:t>
            </a:r>
            <a:r>
              <a:rPr lang="fr-FR" dirty="0"/>
              <a:t>, </a:t>
            </a:r>
            <a:r>
              <a:rPr lang="fr-FR" dirty="0" err="1"/>
              <a:t>such</a:t>
            </a:r>
            <a:r>
              <a:rPr lang="fr-FR" dirty="0"/>
              <a:t> as TOI-270d by Bjorn </a:t>
            </a:r>
            <a:r>
              <a:rPr lang="fr-FR" dirty="0" err="1"/>
              <a:t>Benneke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This </a:t>
            </a:r>
            <a:r>
              <a:rPr lang="fr-FR" dirty="0" err="1"/>
              <a:t>spectra</a:t>
            </a:r>
            <a:r>
              <a:rPr lang="fr-FR" dirty="0"/>
              <a:t> has </a:t>
            </a:r>
            <a:r>
              <a:rPr lang="fr-FR" dirty="0" err="1"/>
              <a:t>features</a:t>
            </a:r>
            <a:r>
              <a:rPr lang="fr-FR" dirty="0"/>
              <a:t>, but the value of the </a:t>
            </a:r>
            <a:r>
              <a:rPr lang="fr-FR" dirty="0" err="1"/>
              <a:t>metallicity</a:t>
            </a:r>
            <a:r>
              <a:rPr lang="fr-FR" dirty="0"/>
              <a:t> </a:t>
            </a:r>
            <a:r>
              <a:rPr lang="fr-FR" dirty="0" err="1"/>
              <a:t>aligns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findings</a:t>
            </a:r>
            <a:r>
              <a:rPr lang="fr-FR" dirty="0"/>
              <a:t> of the COMPASS program.</a:t>
            </a:r>
          </a:p>
          <a:p>
            <a:endParaRPr lang="fr-FR" dirty="0"/>
          </a:p>
          <a:p>
            <a:r>
              <a:rPr lang="fr-FR" dirty="0"/>
              <a:t>This </a:t>
            </a:r>
            <a:r>
              <a:rPr lang="fr-FR" dirty="0" err="1"/>
              <a:t>suggests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sub</a:t>
            </a:r>
            <a:r>
              <a:rPr lang="fr-FR" dirty="0"/>
              <a:t>-Neptunes are water, or at least volatile, </a:t>
            </a:r>
            <a:r>
              <a:rPr lang="fr-FR" dirty="0" err="1"/>
              <a:t>rich</a:t>
            </a:r>
            <a:r>
              <a:rPr lang="fr-FR" dirty="0"/>
              <a:t>!!!</a:t>
            </a:r>
          </a:p>
          <a:p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spectra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provides</a:t>
            </a:r>
            <a:r>
              <a:rPr lang="fr-FR" dirty="0"/>
              <a:t> the composition of the </a:t>
            </a:r>
            <a:r>
              <a:rPr lang="fr-FR" dirty="0" err="1"/>
              <a:t>atmosphere</a:t>
            </a:r>
            <a:r>
              <a:rPr lang="fr-FR" dirty="0"/>
              <a:t>,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understand</a:t>
            </a:r>
            <a:r>
              <a:rPr lang="fr-FR" dirty="0"/>
              <a:t> if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compatible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interiors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040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Back to the case of </a:t>
            </a:r>
            <a:r>
              <a:rPr lang="fr-FR" dirty="0" err="1"/>
              <a:t>sub</a:t>
            </a:r>
            <a:r>
              <a:rPr lang="fr-FR" dirty="0"/>
              <a:t>-Neptunes, </a:t>
            </a:r>
            <a:r>
              <a:rPr lang="fr-FR" dirty="0" err="1"/>
              <a:t>they</a:t>
            </a:r>
            <a:r>
              <a:rPr lang="fr-FR" dirty="0"/>
              <a:t> are a </a:t>
            </a:r>
            <a:r>
              <a:rPr lang="fr-FR" dirty="0" err="1"/>
              <a:t>rich</a:t>
            </a:r>
            <a:r>
              <a:rPr lang="fr-FR" dirty="0"/>
              <a:t> </a:t>
            </a:r>
            <a:r>
              <a:rPr lang="fr-FR" dirty="0" err="1"/>
              <a:t>laboratory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350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can push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idea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 by </a:t>
            </a:r>
            <a:r>
              <a:rPr lang="fr-FR" dirty="0" err="1"/>
              <a:t>adding</a:t>
            </a:r>
            <a:r>
              <a:rPr lang="fr-FR" dirty="0"/>
              <a:t> more </a:t>
            </a:r>
            <a:r>
              <a:rPr lang="fr-FR" dirty="0" err="1"/>
              <a:t>molecules</a:t>
            </a:r>
            <a:r>
              <a:rPr lang="fr-FR" dirty="0"/>
              <a:t>. This </a:t>
            </a:r>
            <a:r>
              <a:rPr lang="fr-FR" dirty="0" err="1"/>
              <a:t>was</a:t>
            </a:r>
            <a:r>
              <a:rPr lang="fr-FR" dirty="0"/>
              <a:t> the </a:t>
            </a:r>
            <a:r>
              <a:rPr lang="fr-FR" dirty="0" err="1"/>
              <a:t>project</a:t>
            </a:r>
            <a:r>
              <a:rPr lang="fr-FR" dirty="0"/>
              <a:t> of a master </a:t>
            </a:r>
            <a:r>
              <a:rPr lang="fr-FR" dirty="0" err="1"/>
              <a:t>student</a:t>
            </a:r>
            <a:r>
              <a:rPr lang="fr-FR" dirty="0"/>
              <a:t> I </a:t>
            </a:r>
            <a:r>
              <a:rPr lang="fr-FR" dirty="0" err="1"/>
              <a:t>co-mentored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Nadine </a:t>
            </a:r>
            <a:r>
              <a:rPr lang="fr-FR" dirty="0" err="1"/>
              <a:t>Nettelmann</a:t>
            </a:r>
            <a:r>
              <a:rPr lang="fr-FR" dirty="0"/>
              <a:t> and Jonathan </a:t>
            </a:r>
            <a:r>
              <a:rPr lang="fr-FR" dirty="0" err="1"/>
              <a:t>Fortney</a:t>
            </a:r>
            <a:r>
              <a:rPr lang="fr-FR" dirty="0"/>
              <a:t>. This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in </a:t>
            </a:r>
            <a:r>
              <a:rPr lang="fr-FR" dirty="0" err="1"/>
              <a:t>progress</a:t>
            </a:r>
            <a:r>
              <a:rPr lang="fr-FR" dirty="0"/>
              <a:t>, but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direction </a:t>
            </a: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aiming</a:t>
            </a:r>
            <a:r>
              <a:rPr lang="fr-FR" dirty="0"/>
              <a:t> for.</a:t>
            </a:r>
          </a:p>
          <a:p>
            <a:endParaRPr lang="fr-FR" dirty="0"/>
          </a:p>
          <a:p>
            <a:r>
              <a:rPr lang="fr-FR" dirty="0"/>
              <a:t>JF: </a:t>
            </a:r>
            <a:r>
              <a:rPr lang="fr-FR" dirty="0" err="1"/>
              <a:t>take</a:t>
            </a:r>
            <a:r>
              <a:rPr lang="fr-FR" dirty="0"/>
              <a:t> out </a:t>
            </a:r>
            <a:r>
              <a:rPr lang="fr-FR" dirty="0" err="1"/>
              <a:t>this</a:t>
            </a:r>
            <a:r>
              <a:rPr lang="fr-FR" dirty="0"/>
              <a:t> slide, I have </a:t>
            </a:r>
            <a:r>
              <a:rPr lang="fr-FR" dirty="0" err="1"/>
              <a:t>enough</a:t>
            </a:r>
            <a:r>
              <a:rPr lang="fr-FR" dirty="0"/>
              <a:t> </a:t>
            </a:r>
            <a:r>
              <a:rPr lang="fr-FR" dirty="0" err="1"/>
              <a:t>mentorship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557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DBE9B-F6E7-A98C-5ABE-821BC18FB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2075883-80A0-016F-A895-D83CC38BD1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7AB51B5-FE08-FA64-DE4A-673F1C969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determines</a:t>
            </a:r>
            <a:r>
              <a:rPr lang="fr-FR" dirty="0"/>
              <a:t> the transition </a:t>
            </a:r>
            <a:r>
              <a:rPr lang="fr-FR" dirty="0" err="1"/>
              <a:t>is</a:t>
            </a:r>
            <a:r>
              <a:rPr lang="fr-FR" dirty="0"/>
              <a:t> the insolation, or flux </a:t>
            </a:r>
            <a:r>
              <a:rPr lang="fr-FR" dirty="0" err="1"/>
              <a:t>received</a:t>
            </a:r>
            <a:r>
              <a:rPr lang="fr-FR" dirty="0"/>
              <a:t> by the </a:t>
            </a:r>
            <a:r>
              <a:rPr lang="fr-FR" dirty="0" err="1"/>
              <a:t>planet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How do </a:t>
            </a:r>
            <a:r>
              <a:rPr lang="fr-FR" dirty="0" err="1"/>
              <a:t>we</a:t>
            </a:r>
            <a:r>
              <a:rPr lang="fr-FR" dirty="0"/>
              <a:t> model </a:t>
            </a:r>
            <a:r>
              <a:rPr lang="fr-FR" dirty="0" err="1"/>
              <a:t>this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0FD57C-E919-124F-F1F7-4313E3EC64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040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determines</a:t>
            </a:r>
            <a:r>
              <a:rPr lang="fr-FR" dirty="0"/>
              <a:t> the transition </a:t>
            </a:r>
            <a:r>
              <a:rPr lang="fr-FR" dirty="0" err="1"/>
              <a:t>is</a:t>
            </a:r>
            <a:r>
              <a:rPr lang="fr-FR" dirty="0"/>
              <a:t> the insolation, or flux </a:t>
            </a:r>
            <a:r>
              <a:rPr lang="fr-FR" dirty="0" err="1"/>
              <a:t>received</a:t>
            </a:r>
            <a:r>
              <a:rPr lang="fr-FR" dirty="0"/>
              <a:t> by the </a:t>
            </a:r>
            <a:r>
              <a:rPr lang="fr-FR" dirty="0" err="1"/>
              <a:t>planet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How do </a:t>
            </a:r>
            <a:r>
              <a:rPr lang="fr-FR" dirty="0" err="1"/>
              <a:t>we</a:t>
            </a:r>
            <a:r>
              <a:rPr lang="fr-FR" dirty="0"/>
              <a:t> model </a:t>
            </a:r>
            <a:r>
              <a:rPr lang="fr-FR" dirty="0" err="1"/>
              <a:t>this</a:t>
            </a:r>
            <a:r>
              <a:rPr lang="fr-FR" dirty="0"/>
              <a:t>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710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determines</a:t>
            </a:r>
            <a:r>
              <a:rPr lang="fr-FR" dirty="0"/>
              <a:t> the transition </a:t>
            </a:r>
            <a:r>
              <a:rPr lang="fr-FR" dirty="0" err="1"/>
              <a:t>is</a:t>
            </a:r>
            <a:r>
              <a:rPr lang="fr-FR" dirty="0"/>
              <a:t> the insolation, or flux </a:t>
            </a:r>
            <a:r>
              <a:rPr lang="fr-FR" dirty="0" err="1"/>
              <a:t>received</a:t>
            </a:r>
            <a:r>
              <a:rPr lang="fr-FR" dirty="0"/>
              <a:t> by the </a:t>
            </a:r>
            <a:r>
              <a:rPr lang="fr-FR" dirty="0" err="1"/>
              <a:t>planet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How do </a:t>
            </a:r>
            <a:r>
              <a:rPr lang="fr-FR" dirty="0" err="1"/>
              <a:t>we</a:t>
            </a:r>
            <a:r>
              <a:rPr lang="fr-FR" dirty="0"/>
              <a:t> model </a:t>
            </a:r>
            <a:r>
              <a:rPr lang="fr-FR" dirty="0" err="1"/>
              <a:t>this</a:t>
            </a:r>
            <a:r>
              <a:rPr lang="fr-FR" dirty="0"/>
              <a:t>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71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0593D-7C7D-B7F5-CB38-5CC5A04A1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AA908EE-811D-88CD-E0E0-491299534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E02CF7C-675F-A034-C77C-5C798FA65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15B98D-ACC5-C9D5-6E64-CD04D4F4E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186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A67B6-BCFF-B871-FA99-99A9F6BC6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732A799-94AC-8F03-07C4-54CA44226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55E1FB-EB7D-CA4D-B835-4523FA105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 </a:t>
            </a:r>
            <a:r>
              <a:rPr lang="fr-FR" dirty="0" err="1"/>
              <a:t>such</a:t>
            </a:r>
            <a:r>
              <a:rPr lang="fr-FR" dirty="0"/>
              <a:t> high insolations, </a:t>
            </a:r>
            <a:r>
              <a:rPr lang="fr-FR" dirty="0" err="1"/>
              <a:t>most</a:t>
            </a:r>
            <a:r>
              <a:rPr lang="fr-FR" dirty="0"/>
              <a:t> of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exoplanets</a:t>
            </a:r>
            <a:r>
              <a:rPr lang="fr-FR" dirty="0"/>
              <a:t> are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likely</a:t>
            </a:r>
            <a:r>
              <a:rPr lang="fr-FR" dirty="0"/>
              <a:t> in a </a:t>
            </a:r>
            <a:r>
              <a:rPr lang="fr-FR" dirty="0" err="1"/>
              <a:t>runaway</a:t>
            </a:r>
            <a:r>
              <a:rPr lang="fr-FR" dirty="0"/>
              <a:t> </a:t>
            </a:r>
            <a:r>
              <a:rPr lang="fr-FR" dirty="0" err="1"/>
              <a:t>greenhouse</a:t>
            </a:r>
            <a:r>
              <a:rPr lang="fr-FR" dirty="0"/>
              <a:t> </a:t>
            </a:r>
            <a:r>
              <a:rPr lang="fr-FR" dirty="0" err="1"/>
              <a:t>regime</a:t>
            </a:r>
            <a:r>
              <a:rPr lang="fr-FR" dirty="0"/>
              <a:t>, and a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formed</a:t>
            </a:r>
            <a:r>
              <a:rPr lang="fr-FR" dirty="0"/>
              <a:t> </a:t>
            </a:r>
            <a:r>
              <a:rPr lang="fr-FR" dirty="0" err="1"/>
              <a:t>instead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On </a:t>
            </a:r>
            <a:r>
              <a:rPr lang="fr-FR" dirty="0" err="1"/>
              <a:t>this</a:t>
            </a:r>
            <a:r>
              <a:rPr lang="fr-FR" dirty="0"/>
              <a:t> figure, I show </a:t>
            </a:r>
            <a:r>
              <a:rPr lang="fr-FR" dirty="0" err="1"/>
              <a:t>adiabats</a:t>
            </a:r>
            <a:r>
              <a:rPr lang="fr-FR" dirty="0"/>
              <a:t> in 5 </a:t>
            </a:r>
            <a:r>
              <a:rPr lang="fr-FR" dirty="0" err="1"/>
              <a:t>earth</a:t>
            </a:r>
            <a:r>
              <a:rPr lang="fr-FR" dirty="0"/>
              <a:t> masses </a:t>
            </a:r>
            <a:r>
              <a:rPr lang="fr-FR" dirty="0" err="1"/>
              <a:t>spheres</a:t>
            </a:r>
            <a:r>
              <a:rPr lang="fr-FR" dirty="0"/>
              <a:t> made of pure water, and </a:t>
            </a:r>
            <a:r>
              <a:rPr lang="fr-FR" dirty="0" err="1"/>
              <a:t>below</a:t>
            </a:r>
            <a:r>
              <a:rPr lang="fr-FR" dirty="0"/>
              <a:t> the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water </a:t>
            </a:r>
            <a:r>
              <a:rPr lang="fr-FR" dirty="0" err="1"/>
              <a:t>is</a:t>
            </a:r>
            <a:r>
              <a:rPr lang="fr-FR" dirty="0"/>
              <a:t> in </a:t>
            </a:r>
            <a:r>
              <a:rPr lang="fr-FR" dirty="0" err="1"/>
              <a:t>supercritical</a:t>
            </a:r>
            <a:r>
              <a:rPr lang="fr-FR" dirty="0"/>
              <a:t> or plasma state.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BB9EA6-6FBD-DC79-E859-71768E1B9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2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 </a:t>
            </a:r>
            <a:r>
              <a:rPr lang="fr-FR" dirty="0" err="1"/>
              <a:t>such</a:t>
            </a:r>
            <a:r>
              <a:rPr lang="fr-FR" dirty="0"/>
              <a:t> high insolations, </a:t>
            </a:r>
            <a:r>
              <a:rPr lang="fr-FR" dirty="0" err="1"/>
              <a:t>most</a:t>
            </a:r>
            <a:r>
              <a:rPr lang="fr-FR" dirty="0"/>
              <a:t> of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exoplanets</a:t>
            </a:r>
            <a:r>
              <a:rPr lang="fr-FR" dirty="0"/>
              <a:t> are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likely</a:t>
            </a:r>
            <a:r>
              <a:rPr lang="fr-FR" dirty="0"/>
              <a:t> in a </a:t>
            </a:r>
            <a:r>
              <a:rPr lang="fr-FR" dirty="0" err="1"/>
              <a:t>runaway</a:t>
            </a:r>
            <a:r>
              <a:rPr lang="fr-FR" dirty="0"/>
              <a:t> </a:t>
            </a:r>
            <a:r>
              <a:rPr lang="fr-FR" dirty="0" err="1"/>
              <a:t>greenhouse</a:t>
            </a:r>
            <a:r>
              <a:rPr lang="fr-FR" dirty="0"/>
              <a:t> </a:t>
            </a:r>
            <a:r>
              <a:rPr lang="fr-FR" dirty="0" err="1"/>
              <a:t>regime</a:t>
            </a:r>
            <a:r>
              <a:rPr lang="fr-FR" dirty="0"/>
              <a:t>, and a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formed</a:t>
            </a:r>
            <a:r>
              <a:rPr lang="fr-FR" dirty="0"/>
              <a:t> </a:t>
            </a:r>
            <a:r>
              <a:rPr lang="fr-FR" dirty="0" err="1"/>
              <a:t>instead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On </a:t>
            </a:r>
            <a:r>
              <a:rPr lang="fr-FR" dirty="0" err="1"/>
              <a:t>this</a:t>
            </a:r>
            <a:r>
              <a:rPr lang="fr-FR" dirty="0"/>
              <a:t> figure, I show </a:t>
            </a:r>
            <a:r>
              <a:rPr lang="fr-FR" dirty="0" err="1"/>
              <a:t>adiabats</a:t>
            </a:r>
            <a:r>
              <a:rPr lang="fr-FR" dirty="0"/>
              <a:t> in 5 </a:t>
            </a:r>
            <a:r>
              <a:rPr lang="fr-FR" dirty="0" err="1"/>
              <a:t>earth</a:t>
            </a:r>
            <a:r>
              <a:rPr lang="fr-FR" dirty="0"/>
              <a:t> masses </a:t>
            </a:r>
            <a:r>
              <a:rPr lang="fr-FR" dirty="0" err="1"/>
              <a:t>spheres</a:t>
            </a:r>
            <a:r>
              <a:rPr lang="fr-FR" dirty="0"/>
              <a:t> made of pure water, and </a:t>
            </a:r>
            <a:r>
              <a:rPr lang="fr-FR" dirty="0" err="1"/>
              <a:t>below</a:t>
            </a:r>
            <a:r>
              <a:rPr lang="fr-FR" dirty="0"/>
              <a:t> the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water </a:t>
            </a:r>
            <a:r>
              <a:rPr lang="fr-FR" dirty="0" err="1"/>
              <a:t>is</a:t>
            </a:r>
            <a:r>
              <a:rPr lang="fr-FR" dirty="0"/>
              <a:t> in </a:t>
            </a:r>
            <a:r>
              <a:rPr lang="fr-FR" dirty="0" err="1"/>
              <a:t>supercritical</a:t>
            </a:r>
            <a:r>
              <a:rPr lang="fr-FR" dirty="0"/>
              <a:t> or plasma state.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903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B6B3F-2D27-E001-7E28-C2CCACAA0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E2EC1AE-F487-FF99-D0A9-68E99D1B3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B295D85-3E3A-A847-F3E5-B8707318D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CA111E-27C7-121F-6919-57D2EAF0E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181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741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130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E892-1B03-4FFC-DCE7-67759DBAF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9D6EE1-01E3-67B5-1227-434CBC5B9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59F2CDF-413C-70C0-E1D4-AB6EF4C37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E25B4D-D83A-BAA8-121D-5C2923C25C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873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D2E1A-7AE7-C642-84A2-438083E4A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FE891B5-25DA-4EF6-7356-45ECCED41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5BC2ED-E149-1284-70E0-729BD1428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51F0BF-D1A9-1552-41F8-A35FAB4995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271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D2E1A-7AE7-C642-84A2-438083E4A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FE891B5-25DA-4EF6-7356-45ECCED41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5BC2ED-E149-1284-70E0-729BD1428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51F0BF-D1A9-1552-41F8-A35FAB4995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928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First, </a:t>
            </a:r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consider</a:t>
            </a:r>
            <a:r>
              <a:rPr lang="fr-FR" dirty="0"/>
              <a:t> the case of the </a:t>
            </a:r>
            <a:r>
              <a:rPr lang="fr-FR" dirty="0" err="1"/>
              <a:t>Earth</a:t>
            </a:r>
            <a:r>
              <a:rPr lang="fr-FR" dirty="0"/>
              <a:t>. On the </a:t>
            </a:r>
            <a:r>
              <a:rPr lang="fr-FR" dirty="0" err="1"/>
              <a:t>left</a:t>
            </a:r>
            <a:r>
              <a:rPr lang="fr-FR" dirty="0"/>
              <a:t> cross-section of </a:t>
            </a:r>
            <a:r>
              <a:rPr lang="fr-FR" dirty="0" err="1"/>
              <a:t>Earth’s</a:t>
            </a:r>
            <a:r>
              <a:rPr lang="fr-FR" dirty="0"/>
              <a:t> </a:t>
            </a:r>
            <a:r>
              <a:rPr lang="fr-FR" dirty="0" err="1"/>
              <a:t>interior</a:t>
            </a:r>
            <a:r>
              <a:rPr lang="fr-FR" dirty="0"/>
              <a:t>, on the right the </a:t>
            </a:r>
            <a:r>
              <a:rPr lang="fr-FR" dirty="0" err="1"/>
              <a:t>density</a:t>
            </a:r>
            <a:r>
              <a:rPr lang="fr-FR" dirty="0"/>
              <a:t> profile.</a:t>
            </a:r>
          </a:p>
          <a:p>
            <a:endParaRPr lang="fr-FR" dirty="0"/>
          </a:p>
          <a:p>
            <a:r>
              <a:rPr lang="fr-FR" dirty="0" err="1"/>
              <a:t>Describe</a:t>
            </a:r>
            <a:r>
              <a:rPr lang="fr-FR" dirty="0"/>
              <a:t> </a:t>
            </a:r>
            <a:r>
              <a:rPr lang="fr-FR" dirty="0" err="1"/>
              <a:t>density</a:t>
            </a:r>
            <a:r>
              <a:rPr lang="fr-FR" dirty="0"/>
              <a:t> profile. And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the last pixel </a:t>
            </a:r>
            <a:r>
              <a:rPr lang="fr-FR" dirty="0" err="1"/>
              <a:t>corresponding</a:t>
            </a:r>
            <a:r>
              <a:rPr lang="fr-FR" dirty="0"/>
              <a:t> to the </a:t>
            </a:r>
            <a:r>
              <a:rPr lang="fr-FR" dirty="0" err="1"/>
              <a:t>ocean</a:t>
            </a:r>
            <a:r>
              <a:rPr lang="fr-FR" dirty="0"/>
              <a:t> on the surface, the water content on </a:t>
            </a:r>
            <a:r>
              <a:rPr lang="fr-FR" dirty="0" err="1"/>
              <a:t>Earth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ridiculously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This </a:t>
            </a:r>
            <a:r>
              <a:rPr lang="fr-FR" dirty="0" err="1"/>
              <a:t>raises</a:t>
            </a:r>
            <a:r>
              <a:rPr lang="fr-FR" dirty="0"/>
              <a:t> the question: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an </a:t>
            </a:r>
            <a:r>
              <a:rPr lang="fr-FR" dirty="0" err="1"/>
              <a:t>Earth</a:t>
            </a:r>
            <a:r>
              <a:rPr lang="fr-FR" dirty="0"/>
              <a:t> </a:t>
            </a:r>
            <a:r>
              <a:rPr lang="fr-FR" dirty="0" err="1"/>
              <a:t>analog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more water look like?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57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17172-72F4-0572-ED1D-E9DFD738B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44B0CD-2E72-1792-FCE9-23E9F8131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85913C-FFDF-9017-CC28-C9B560756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C1CC22-CC13-3D8F-28B4-9A45E3F25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42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47472-B717-403B-9FB2-3BFFD0DA6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BB54F4-F7B0-5228-30DF-5FCE37E30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EABCA40-F69E-5B8E-9486-268D28C7EC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2A7920-EF02-2A59-91FD-FA3E13DC7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48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E44E5-01DB-8BA5-6F29-772B5005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F78DC68-AD6E-F803-4041-C3BBDE8D7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DCB8F6-CAC6-4D70-80F8-1F7EBF7A1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Our model </a:t>
            </a:r>
            <a:r>
              <a:rPr lang="fr-FR" dirty="0" err="1"/>
              <a:t>showed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sub</a:t>
            </a:r>
            <a:r>
              <a:rPr lang="fr-FR" dirty="0"/>
              <a:t>-Neptunes,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common</a:t>
            </a:r>
            <a:r>
              <a:rPr lang="fr-FR" dirty="0"/>
              <a:t> type of </a:t>
            </a:r>
            <a:r>
              <a:rPr lang="fr-FR" dirty="0" err="1"/>
              <a:t>exoplanets</a:t>
            </a:r>
            <a:r>
              <a:rPr lang="fr-FR" dirty="0"/>
              <a:t>,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Of course,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picture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complete</a:t>
            </a:r>
            <a:r>
              <a:rPr lang="fr-FR" dirty="0"/>
              <a:t> </a:t>
            </a:r>
            <a:r>
              <a:rPr lang="fr-FR" dirty="0" err="1"/>
              <a:t>yet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7637DA-CCB2-5E46-AD26-A63555E4D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56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72B5C-F426-F6B2-7994-6422129E4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A5319C3-BB4A-4F72-44D8-052F7CD86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5CF99EC-9866-A59E-B3A0-E7EE90E3C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one </a:t>
            </a:r>
            <a:r>
              <a:rPr lang="fr-FR" dirty="0" err="1"/>
              <a:t>problem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: </a:t>
            </a:r>
            <a:r>
              <a:rPr lang="fr-FR" dirty="0" err="1"/>
              <a:t>it</a:t>
            </a:r>
            <a:r>
              <a:rPr lang="fr-FR" dirty="0"/>
              <a:t> assumes water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condensed</a:t>
            </a:r>
            <a:r>
              <a:rPr lang="fr-FR" dirty="0"/>
              <a:t> at the surface.</a:t>
            </a:r>
          </a:p>
          <a:p>
            <a:r>
              <a:rPr lang="fr-FR" dirty="0"/>
              <a:t>In reality,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sub</a:t>
            </a:r>
            <a:r>
              <a:rPr lang="fr-FR" dirty="0"/>
              <a:t>-Neptunes have short </a:t>
            </a:r>
            <a:r>
              <a:rPr lang="fr-FR" dirty="0" err="1"/>
              <a:t>periods</a:t>
            </a:r>
            <a:r>
              <a:rPr lang="fr-FR" dirty="0"/>
              <a:t>, and </a:t>
            </a:r>
            <a:r>
              <a:rPr lang="fr-FR" dirty="0" err="1"/>
              <a:t>receive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host star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undergo</a:t>
            </a:r>
            <a:r>
              <a:rPr lang="fr-FR" dirty="0"/>
              <a:t> the </a:t>
            </a:r>
            <a:r>
              <a:rPr lang="fr-FR" dirty="0" err="1"/>
              <a:t>so-called</a:t>
            </a:r>
            <a:r>
              <a:rPr lang="fr-FR" dirty="0"/>
              <a:t> </a:t>
            </a:r>
            <a:r>
              <a:rPr lang="fr-FR" dirty="0" err="1"/>
              <a:t>runaway</a:t>
            </a:r>
            <a:r>
              <a:rPr lang="fr-FR" dirty="0"/>
              <a:t> </a:t>
            </a:r>
            <a:r>
              <a:rPr lang="fr-FR" dirty="0" err="1"/>
              <a:t>greenhouse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.</a:t>
            </a:r>
          </a:p>
          <a:p>
            <a:r>
              <a:rPr lang="fr-FR" dirty="0"/>
              <a:t>Water </a:t>
            </a:r>
            <a:r>
              <a:rPr lang="fr-FR" dirty="0" err="1"/>
              <a:t>cannot</a:t>
            </a:r>
            <a:r>
              <a:rPr lang="fr-FR" dirty="0"/>
              <a:t> </a:t>
            </a:r>
            <a:r>
              <a:rPr lang="fr-FR" dirty="0" err="1"/>
              <a:t>remain</a:t>
            </a:r>
            <a:r>
              <a:rPr lang="fr-FR" dirty="0"/>
              <a:t> in </a:t>
            </a:r>
            <a:r>
              <a:rPr lang="fr-FR" dirty="0" err="1"/>
              <a:t>condensed</a:t>
            </a:r>
            <a:r>
              <a:rPr lang="fr-FR" dirty="0"/>
              <a:t> state and </a:t>
            </a:r>
            <a:r>
              <a:rPr lang="fr-FR" dirty="0" err="1"/>
              <a:t>forms</a:t>
            </a:r>
            <a:r>
              <a:rPr lang="fr-FR" dirty="0"/>
              <a:t> a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instead</a:t>
            </a:r>
            <a:r>
              <a:rPr lang="fr-FR" dirty="0"/>
              <a:t>, on top of a layer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supercritical</a:t>
            </a:r>
            <a:r>
              <a:rPr lang="fr-FR" dirty="0"/>
              <a:t> water.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are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</a:t>
            </a:r>
            <a:r>
              <a:rPr lang="fr-FR" dirty="0" err="1"/>
              <a:t>steam</a:t>
            </a:r>
            <a:r>
              <a:rPr lang="fr-FR" dirty="0"/>
              <a:t> </a:t>
            </a:r>
            <a:r>
              <a:rPr lang="fr-FR" dirty="0" err="1"/>
              <a:t>worlds</a:t>
            </a:r>
            <a:r>
              <a:rPr lang="fr-FR" dirty="0"/>
              <a:t>, and </a:t>
            </a:r>
            <a:r>
              <a:rPr lang="fr-FR" dirty="0" err="1"/>
              <a:t>our</a:t>
            </a:r>
            <a:r>
              <a:rPr lang="fr-FR" dirty="0"/>
              <a:t> group in Marseille </a:t>
            </a:r>
            <a:r>
              <a:rPr lang="fr-FR" dirty="0" err="1"/>
              <a:t>started</a:t>
            </a:r>
            <a:r>
              <a:rPr lang="fr-FR" dirty="0"/>
              <a:t> modeling </a:t>
            </a:r>
            <a:r>
              <a:rPr lang="fr-FR" dirty="0" err="1"/>
              <a:t>them</a:t>
            </a:r>
            <a:r>
              <a:rPr lang="fr-FR" dirty="0"/>
              <a:t> in 2020.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E13CE8-326E-2722-3B44-83306E4D4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92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C4AFC-6A17-7CB4-86DF-546DE793A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21C84B9-C50B-E897-3E10-10AFF9A6C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DA4BB80-48A8-BB6D-B8DA-AC752043B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Steam </a:t>
            </a:r>
            <a:r>
              <a:rPr lang="fr-FR" dirty="0" err="1"/>
              <a:t>atmospheres</a:t>
            </a:r>
            <a:r>
              <a:rPr lang="fr-FR" dirty="0"/>
              <a:t> are more </a:t>
            </a:r>
            <a:r>
              <a:rPr lang="fr-FR" dirty="0" err="1"/>
              <a:t>extended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liquid</a:t>
            </a:r>
            <a:r>
              <a:rPr lang="fr-FR" dirty="0"/>
              <a:t> water </a:t>
            </a:r>
            <a:r>
              <a:rPr lang="fr-FR" dirty="0" err="1"/>
              <a:t>oceans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leads to a re-</a:t>
            </a:r>
            <a:r>
              <a:rPr lang="fr-FR" dirty="0" err="1"/>
              <a:t>interpretation</a:t>
            </a:r>
            <a:r>
              <a:rPr lang="fr-FR" dirty="0"/>
              <a:t> of the composition of </a:t>
            </a:r>
            <a:r>
              <a:rPr lang="fr-FR" dirty="0" err="1"/>
              <a:t>sub</a:t>
            </a:r>
            <a:r>
              <a:rPr lang="fr-FR" dirty="0"/>
              <a:t>-Neptunes.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89F1EB-2767-DA8E-F0CD-F204EC624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BA76-D207-4A40-991C-023B436D9A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78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9AF4-CA72-8C4B-8D08-4FE446667372}" type="datetime1">
              <a:rPr lang="fr-FR" smtClean="0"/>
              <a:t>12/04/2026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BAEM43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E262CC-6513-3DAD-0092-60215023F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8117" y="498474"/>
            <a:ext cx="2743200" cy="365125"/>
          </a:xfrm>
        </p:spPr>
        <p:txBody>
          <a:bodyPr/>
          <a:lstStyle/>
          <a:p>
            <a:fld id="{920F0629-BC56-4558-BAEE-B296AD152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64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DE64-28C3-8340-9EFB-1CCA8CB64812}" type="datetime1">
              <a:rPr lang="fr-FR" smtClean="0"/>
              <a:t>12/04/2026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BAEM43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221A-88FD-9443-8356-7C821FB5316E}" type="datetime1">
              <a:rPr lang="fr-FR" smtClean="0"/>
              <a:t>12/04/2026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BAEM43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69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D977C-0FCD-5C4F-BF73-DF13615B497A}" type="datetime1">
              <a:rPr lang="fr-FR" smtClean="0"/>
              <a:t>12/04/2026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BAEM43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48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AC49-7D88-E243-A382-6B3E90FF2C94}" type="datetime1">
              <a:rPr lang="fr-FR" smtClean="0"/>
              <a:t>12/04/2026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BAEM43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421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3216-5B32-5B4D-BF81-ACBFBD9384EF}" type="datetime1">
              <a:rPr lang="fr-FR" smtClean="0"/>
              <a:t>12/04/2026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BAEM43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73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DD55-8104-D547-972C-530354038289}" type="datetime1">
              <a:rPr lang="fr-FR" smtClean="0"/>
              <a:t>12/04/2026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BAEM43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393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90EB-2EB7-8A45-8E59-6188E2B6AD12}" type="datetime1">
              <a:rPr lang="fr-FR" smtClean="0"/>
              <a:t>12/04/2026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BAEM43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42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3F00-70B7-D442-B30C-B964A30DF48F}" type="datetime1">
              <a:rPr lang="fr-FR" smtClean="0"/>
              <a:t>12/04/2026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BAEM43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72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FE17-BB9D-DD46-842A-2910C8C69841}" type="datetime1">
              <a:rPr lang="fr-FR" smtClean="0"/>
              <a:t>12/04/2026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BAEM43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083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46A83-1391-6A4E-A674-716480B11FEF}" type="datetime1">
              <a:rPr lang="fr-FR" smtClean="0"/>
              <a:t>12/04/2026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BAEM43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52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55694"/>
            <a:ext cx="10515600" cy="4321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48593D3-330D-1843-89DE-580B2EDB1079}" type="datetime1">
              <a:rPr lang="fr-FR" smtClean="0"/>
              <a:t>12/04/2026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BAEM43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8117" y="498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20F0629-BC56-4558-BAEE-B296AD152CA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175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comments" Target="../comments/commen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626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4187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59" y="1922342"/>
            <a:ext cx="10396450" cy="2387600"/>
          </a:xfrm>
        </p:spPr>
        <p:txBody>
          <a:bodyPr anchor="ctr">
            <a:noAutofit/>
          </a:bodyPr>
          <a:lstStyle/>
          <a:p>
            <a:pPr algn="l"/>
            <a: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Volatile content of sub-Neptunes based on interior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266" y="4136752"/>
            <a:ext cx="9761011" cy="209553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FR" dirty="0"/>
              <a:t>Dr. Artem (</a:t>
            </a:r>
            <a:r>
              <a:rPr lang="fr-FR" dirty="0" err="1"/>
              <a:t>Artyom</a:t>
            </a:r>
            <a:r>
              <a:rPr lang="fr-FR" dirty="0"/>
              <a:t>) Aguichine</a:t>
            </a:r>
          </a:p>
          <a:p>
            <a:pPr algn="l"/>
            <a:r>
              <a:rPr lang="fr-FR" dirty="0" err="1"/>
              <a:t>Asst</a:t>
            </a:r>
            <a:r>
              <a:rPr lang="fr-FR" dirty="0"/>
              <a:t>. Prof. at Instituto de </a:t>
            </a:r>
            <a:r>
              <a:rPr lang="fr-FR" dirty="0" err="1"/>
              <a:t>Astronomía</a:t>
            </a:r>
            <a:r>
              <a:rPr lang="fr-FR" dirty="0"/>
              <a:t>, UNAM in Ensenada, Mexico</a:t>
            </a:r>
          </a:p>
          <a:p>
            <a:pPr algn="l"/>
            <a:endParaRPr lang="fr-FR" dirty="0">
              <a:solidFill>
                <a:schemeClr val="accent6"/>
              </a:solidFill>
            </a:endParaRPr>
          </a:p>
          <a:p>
            <a:pPr algn="l"/>
            <a:r>
              <a:rPr lang="fr-FR" sz="2200" u="sng" dirty="0" err="1"/>
              <a:t>Collaborators</a:t>
            </a:r>
            <a:r>
              <a:rPr lang="fr-FR" sz="2200" dirty="0"/>
              <a:t>: Olivier </a:t>
            </a:r>
            <a:r>
              <a:rPr lang="fr-FR" sz="2200" dirty="0" err="1"/>
              <a:t>Mousis</a:t>
            </a:r>
            <a:r>
              <a:rPr lang="fr-FR" sz="2200" dirty="0"/>
              <a:t>, Natalie Batalha, Jonathan J. </a:t>
            </a:r>
            <a:r>
              <a:rPr lang="fr-FR" sz="2200" dirty="0" err="1"/>
              <a:t>Fortney</a:t>
            </a:r>
            <a:r>
              <a:rPr lang="fr-FR" sz="2200" dirty="0"/>
              <a:t>, James E. Owen, </a:t>
            </a:r>
            <a:br>
              <a:rPr lang="fr-FR" sz="2200" dirty="0"/>
            </a:br>
            <a:r>
              <a:rPr lang="fr-FR" sz="2200" dirty="0"/>
              <a:t>Nadine </a:t>
            </a:r>
            <a:r>
              <a:rPr lang="fr-FR" sz="2200" dirty="0" err="1"/>
              <a:t>Nettelmann</a:t>
            </a:r>
            <a:r>
              <a:rPr lang="fr-FR" sz="2200" dirty="0"/>
              <a:t>, Eliza M.-R. </a:t>
            </a:r>
            <a:r>
              <a:rPr lang="fr-FR" sz="2200" dirty="0" err="1"/>
              <a:t>Kempton</a:t>
            </a:r>
            <a:r>
              <a:rPr lang="fr-FR" sz="2200" dirty="0"/>
              <a:t>, Natasha Batalha, Johanna </a:t>
            </a:r>
            <a:r>
              <a:rPr lang="fr-FR" sz="2200" dirty="0" err="1"/>
              <a:t>Teske</a:t>
            </a:r>
            <a:r>
              <a:rPr lang="fr-FR" sz="2200" dirty="0"/>
              <a:t>, Francis </a:t>
            </a:r>
            <a:r>
              <a:rPr lang="fr-FR" sz="2200" dirty="0" err="1"/>
              <a:t>Nimmo</a:t>
            </a:r>
            <a:r>
              <a:rPr lang="fr-FR" sz="2200" dirty="0"/>
              <a:t>, Lily </a:t>
            </a:r>
            <a:r>
              <a:rPr lang="fr-FR" sz="2200" dirty="0" err="1"/>
              <a:t>Larkins</a:t>
            </a:r>
            <a:r>
              <a:rPr lang="fr-FR" sz="2200" dirty="0"/>
              <a:t>*, Emerson Tao*, Hailey Feller*, Madeline Lessard*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75081" y="5063495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dirty="0"/>
              <a:t>April 2026 – </a:t>
            </a:r>
            <a:r>
              <a:rPr lang="fr-FR" sz="1600" dirty="0" err="1"/>
              <a:t>Layers</a:t>
            </a:r>
            <a:r>
              <a:rPr lang="fr-FR" sz="1600" dirty="0"/>
              <a:t> of </a:t>
            </a:r>
            <a:r>
              <a:rPr lang="fr-FR" sz="1600" dirty="0" err="1"/>
              <a:t>Understanding</a:t>
            </a:r>
            <a:endParaRPr lang="fr-FR" sz="16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80005C-36CF-B794-904E-E121BF64DA38}"/>
              </a:ext>
            </a:extLst>
          </p:cNvPr>
          <p:cNvSpPr txBox="1"/>
          <p:nvPr/>
        </p:nvSpPr>
        <p:spPr>
          <a:xfrm>
            <a:off x="0" y="0"/>
            <a:ext cx="1270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r-FR" sz="1200" b="1"/>
              <a:t>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554780C-B701-D79D-9605-DCF1A9A7B666}"/>
              </a:ext>
            </a:extLst>
          </p:cNvPr>
          <p:cNvSpPr txBox="1"/>
          <p:nvPr/>
        </p:nvSpPr>
        <p:spPr>
          <a:xfrm>
            <a:off x="0" y="0"/>
            <a:ext cx="1270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r-FR" sz="1200" b="1"/>
              <a:t>1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5966631-3D42-DE2E-C8D9-D18270AF8630}"/>
              </a:ext>
            </a:extLst>
          </p:cNvPr>
          <p:cNvSpPr txBox="1">
            <a:spLocks/>
          </p:cNvSpPr>
          <p:nvPr/>
        </p:nvSpPr>
        <p:spPr>
          <a:xfrm>
            <a:off x="9489965" y="6355362"/>
            <a:ext cx="2702035" cy="1104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3D6CAE33-C0AB-BA52-D232-683A4CB2A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1</a:t>
            </a:fld>
            <a:endParaRPr lang="fr-FR"/>
          </a:p>
        </p:txBody>
      </p:sp>
      <p:pic>
        <p:nvPicPr>
          <p:cNvPr id="1026" name="Picture 2" descr="Instituto de Astronomía – Universidad Autónoma de México">
            <a:extLst>
              <a:ext uri="{FF2B5EF4-FFF2-40B4-BE49-F238E27FC236}">
                <a16:creationId xmlns:a16="http://schemas.microsoft.com/office/drawing/2014/main" id="{8F38E5B2-9FC5-C510-7222-6221EEEC0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59" y="205772"/>
            <a:ext cx="3454388" cy="17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013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FE5F8-459D-EBEA-F9AC-13B22E5E4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AB869-C9B5-5364-FD9A-2D272FE42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Steam World Evolution (SWE)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270025-FF9C-E658-1955-499ADF8D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2" y="2133600"/>
            <a:ext cx="2192408" cy="40666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D347B92-370E-83B9-6793-4FB86B8E3060}"/>
              </a:ext>
            </a:extLst>
          </p:cNvPr>
          <p:cNvSpPr txBox="1"/>
          <p:nvPr/>
        </p:nvSpPr>
        <p:spPr>
          <a:xfrm>
            <a:off x="342377" y="6273854"/>
            <a:ext cx="165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= 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CA3E61-C716-FF84-2882-4FCCE4D0FCA7}"/>
              </a:ext>
            </a:extLst>
          </p:cNvPr>
          <p:cNvSpPr txBox="1"/>
          <p:nvPr/>
        </p:nvSpPr>
        <p:spPr>
          <a:xfrm>
            <a:off x="1360950" y="2158917"/>
            <a:ext cx="165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n w="3175">
                  <a:solidFill>
                    <a:schemeClr val="tx1"/>
                  </a:solidFill>
                </a:ln>
                <a:solidFill>
                  <a:srgbClr val="F9B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r-FR" sz="3600" baseline="-25000" dirty="0">
                <a:ln w="3175">
                  <a:solidFill>
                    <a:schemeClr val="tx1"/>
                  </a:solidFill>
                </a:ln>
                <a:solidFill>
                  <a:srgbClr val="F9B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endParaRPr lang="fr-FR" sz="3600" baseline="30000" dirty="0">
              <a:ln w="3175">
                <a:solidFill>
                  <a:schemeClr val="tx1"/>
                </a:solidFill>
              </a:ln>
              <a:solidFill>
                <a:srgbClr val="F9BA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7F5F5E-BFF0-64D3-00C1-347DECEE108F}"/>
              </a:ext>
            </a:extLst>
          </p:cNvPr>
          <p:cNvSpPr txBox="1"/>
          <p:nvPr/>
        </p:nvSpPr>
        <p:spPr>
          <a:xfrm>
            <a:off x="1533997" y="3413805"/>
            <a:ext cx="9807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dirty="0" err="1">
                <a:ln w="3175">
                  <a:solidFill>
                    <a:schemeClr val="tx1"/>
                  </a:solidFill>
                </a:ln>
                <a:solidFill>
                  <a:srgbClr val="EE22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r-FR" sz="3600" baseline="-25000" dirty="0" err="1">
                <a:ln w="3175">
                  <a:solidFill>
                    <a:schemeClr val="tx1"/>
                  </a:solidFill>
                </a:ln>
                <a:solidFill>
                  <a:srgbClr val="EE22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endParaRPr lang="fr-FR" sz="3600" baseline="30000" dirty="0">
              <a:ln w="3175">
                <a:solidFill>
                  <a:schemeClr val="tx1"/>
                </a:solidFill>
              </a:ln>
              <a:solidFill>
                <a:srgbClr val="EE22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1383E02-9C3E-B2DB-8F4E-7B4E2672C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433" y="2133600"/>
            <a:ext cx="2027880" cy="414025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7E04DF8-2CCC-BFE6-F37D-EBD5D450FE20}"/>
              </a:ext>
            </a:extLst>
          </p:cNvPr>
          <p:cNvSpPr txBox="1"/>
          <p:nvPr/>
        </p:nvSpPr>
        <p:spPr>
          <a:xfrm>
            <a:off x="2760204" y="6283631"/>
            <a:ext cx="165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Gyr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F31A0C9-B90C-0B37-FB8A-04E6B1298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001" y="2423131"/>
            <a:ext cx="1955318" cy="38605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DB02D79-3693-7493-AB79-49CDC94BD916}"/>
              </a:ext>
            </a:extLst>
          </p:cNvPr>
          <p:cNvSpPr txBox="1"/>
          <p:nvPr/>
        </p:nvSpPr>
        <p:spPr>
          <a:xfrm>
            <a:off x="5067196" y="6273854"/>
            <a:ext cx="1991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= +∞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6DEDAFE-9960-0C4B-7CDB-BD663DA966AB}"/>
              </a:ext>
            </a:extLst>
          </p:cNvPr>
          <p:cNvSpPr txBox="1"/>
          <p:nvPr/>
        </p:nvSpPr>
        <p:spPr>
          <a:xfrm>
            <a:off x="3926502" y="5258191"/>
            <a:ext cx="1927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Jupiter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out /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~1.8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0440F8C-41B6-E4EA-642B-6765076E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10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13AE0B-17ED-8885-0EC6-C2E05C1C1258}"/>
              </a:ext>
            </a:extLst>
          </p:cNvPr>
          <p:cNvSpPr txBox="1"/>
          <p:nvPr/>
        </p:nvSpPr>
        <p:spPr>
          <a:xfrm>
            <a:off x="8671093" y="3815892"/>
            <a:ext cx="3159580" cy="1046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Envelope</a:t>
            </a:r>
            <a:endParaRPr lang="fr-FR" sz="2000" b="1" dirty="0"/>
          </a:p>
          <a:p>
            <a:r>
              <a:rPr lang="fr-FR" sz="1400" i="1" dirty="0" err="1"/>
              <a:t>Supercritical</a:t>
            </a:r>
            <a:r>
              <a:rPr lang="fr-FR" sz="1400" i="1" dirty="0"/>
              <a:t> H</a:t>
            </a:r>
            <a:r>
              <a:rPr lang="fr-FR" sz="1400" i="1" baseline="-25000" dirty="0"/>
              <a:t>2</a:t>
            </a:r>
            <a:r>
              <a:rPr lang="fr-FR" sz="1400" i="1" dirty="0"/>
              <a:t>O </a:t>
            </a:r>
            <a:r>
              <a:rPr lang="fr-FR" sz="1400" i="1" dirty="0" err="1"/>
              <a:t>envelope</a:t>
            </a:r>
            <a:endParaRPr lang="fr-FR" sz="1400" i="1" dirty="0"/>
          </a:p>
          <a:p>
            <a:r>
              <a:rPr lang="fr-FR" sz="1400" dirty="0"/>
              <a:t>Thermal and </a:t>
            </a:r>
            <a:r>
              <a:rPr lang="fr-FR" sz="1400" dirty="0" err="1"/>
              <a:t>gravitational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endParaRPr lang="fr-FR" sz="1400" dirty="0"/>
          </a:p>
          <a:p>
            <a:r>
              <a:rPr lang="fr-FR" sz="1400" dirty="0">
                <a:solidFill>
                  <a:srgbClr val="0070C0"/>
                </a:solidFill>
              </a:rPr>
              <a:t>Aguichine+2021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2D51613-9C14-FFC0-AEC5-0E5D0C270D52}"/>
              </a:ext>
            </a:extLst>
          </p:cNvPr>
          <p:cNvSpPr txBox="1"/>
          <p:nvPr/>
        </p:nvSpPr>
        <p:spPr>
          <a:xfrm>
            <a:off x="8671093" y="2582097"/>
            <a:ext cx="3398714" cy="1046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Atmosphere</a:t>
            </a:r>
            <a:endParaRPr lang="fr-FR" sz="2000" b="1" dirty="0"/>
          </a:p>
          <a:p>
            <a:r>
              <a:rPr lang="fr-FR" sz="1400" i="1" dirty="0"/>
              <a:t>Pure </a:t>
            </a:r>
            <a:r>
              <a:rPr lang="fr-FR" sz="1400" i="1" dirty="0" err="1"/>
              <a:t>steam</a:t>
            </a:r>
            <a:r>
              <a:rPr lang="fr-FR" sz="1400" i="1" dirty="0"/>
              <a:t> </a:t>
            </a:r>
            <a:r>
              <a:rPr lang="fr-FR" sz="1400" i="1" dirty="0" err="1"/>
              <a:t>atmosphere</a:t>
            </a:r>
            <a:endParaRPr lang="fr-FR" sz="1400" i="1" dirty="0"/>
          </a:p>
          <a:p>
            <a:r>
              <a:rPr lang="fr-FR" sz="1400" dirty="0"/>
              <a:t>Controls </a:t>
            </a:r>
            <a:r>
              <a:rPr lang="fr-FR" sz="1400" dirty="0" err="1"/>
              <a:t>heat</a:t>
            </a:r>
            <a:r>
              <a:rPr lang="fr-FR" sz="1400" dirty="0"/>
              <a:t> </a:t>
            </a:r>
            <a:r>
              <a:rPr lang="fr-FR" sz="1400" dirty="0" err="1"/>
              <a:t>evacuation</a:t>
            </a:r>
            <a:r>
              <a:rPr lang="fr-FR" sz="1400" dirty="0"/>
              <a:t> rate</a:t>
            </a:r>
          </a:p>
          <a:p>
            <a:r>
              <a:rPr lang="fr-FR" sz="1400" dirty="0">
                <a:solidFill>
                  <a:srgbClr val="0070C0"/>
                </a:solidFill>
              </a:rPr>
              <a:t>Kempton+2023</a:t>
            </a: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941093FB-89DF-C900-79CD-12B406B3100C}"/>
              </a:ext>
            </a:extLst>
          </p:cNvPr>
          <p:cNvSpPr/>
          <p:nvPr/>
        </p:nvSpPr>
        <p:spPr>
          <a:xfrm>
            <a:off x="7886700" y="2805248"/>
            <a:ext cx="514350" cy="866640"/>
          </a:xfrm>
          <a:prstGeom prst="rightBrace">
            <a:avLst>
              <a:gd name="adj1" fmla="val 25000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AB75555F-1152-0D04-008C-8CE179931233}"/>
              </a:ext>
            </a:extLst>
          </p:cNvPr>
          <p:cNvSpPr/>
          <p:nvPr/>
        </p:nvSpPr>
        <p:spPr>
          <a:xfrm>
            <a:off x="7886700" y="3714750"/>
            <a:ext cx="514350" cy="1261883"/>
          </a:xfrm>
          <a:prstGeom prst="rightBrace">
            <a:avLst>
              <a:gd name="adj1" fmla="val 25000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5F2EF409-EFD1-83F4-1C7D-A5C418781233}"/>
              </a:ext>
            </a:extLst>
          </p:cNvPr>
          <p:cNvSpPr txBox="1"/>
          <p:nvPr/>
        </p:nvSpPr>
        <p:spPr>
          <a:xfrm>
            <a:off x="7852470" y="935038"/>
            <a:ext cx="1667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D262108-510B-D707-0192-673B07319097}"/>
              </a:ext>
            </a:extLst>
          </p:cNvPr>
          <p:cNvSpPr txBox="1"/>
          <p:nvPr/>
        </p:nvSpPr>
        <p:spPr>
          <a:xfrm>
            <a:off x="8658060" y="5015301"/>
            <a:ext cx="2919174" cy="1261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Core</a:t>
            </a:r>
            <a:r>
              <a:rPr lang="fr-FR" sz="2000" b="1" dirty="0"/>
              <a:t> (IOP model)</a:t>
            </a:r>
          </a:p>
          <a:p>
            <a:r>
              <a:rPr lang="fr-FR" sz="1400" i="1" dirty="0" err="1"/>
              <a:t>Earth</a:t>
            </a:r>
            <a:r>
              <a:rPr lang="fr-FR" sz="1400" i="1" dirty="0"/>
              <a:t>-like </a:t>
            </a:r>
            <a:r>
              <a:rPr lang="fr-FR" sz="1400" i="1" dirty="0" err="1"/>
              <a:t>core</a:t>
            </a:r>
            <a:r>
              <a:rPr lang="fr-FR" sz="1400" i="1" dirty="0"/>
              <a:t>, but hotter</a:t>
            </a:r>
          </a:p>
          <a:p>
            <a:r>
              <a:rPr lang="fr-FR" sz="1400" dirty="0"/>
              <a:t>Thermal, </a:t>
            </a:r>
            <a:r>
              <a:rPr lang="fr-FR" sz="1400" dirty="0" err="1"/>
              <a:t>gravitational</a:t>
            </a:r>
            <a:r>
              <a:rPr lang="fr-FR" sz="1400" dirty="0"/>
              <a:t>, and </a:t>
            </a:r>
            <a:r>
              <a:rPr lang="fr-FR" sz="1400" dirty="0" err="1"/>
              <a:t>radiogenic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endParaRPr lang="fr-FR" sz="1400" dirty="0"/>
          </a:p>
          <a:p>
            <a:r>
              <a:rPr lang="fr-FR" sz="1400" dirty="0">
                <a:solidFill>
                  <a:srgbClr val="0070C0"/>
                </a:solidFill>
              </a:rPr>
              <a:t>Brugger+2016,Aguichine+2021</a:t>
            </a:r>
          </a:p>
        </p:txBody>
      </p:sp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F90F2A85-C15F-F684-6E7F-624D0017F765}"/>
              </a:ext>
            </a:extLst>
          </p:cNvPr>
          <p:cNvSpPr/>
          <p:nvPr/>
        </p:nvSpPr>
        <p:spPr>
          <a:xfrm>
            <a:off x="7886700" y="5021748"/>
            <a:ext cx="514350" cy="1261883"/>
          </a:xfrm>
          <a:prstGeom prst="rightBrace">
            <a:avLst>
              <a:gd name="adj1" fmla="val 25000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96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79950-FD5F-7BCD-5FC8-10E36E752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D6F4EF2-1D0A-6F23-C0D8-EF9744875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9983" r="2786" b="13038"/>
          <a:stretch>
            <a:fillRect/>
          </a:stretch>
        </p:blipFill>
        <p:spPr>
          <a:xfrm>
            <a:off x="3079376" y="2460811"/>
            <a:ext cx="4583305" cy="40584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8AD128-7D5E-D051-2E9B-221973A03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Steam World Evolution (SWE)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B5753C6-B250-BD8C-0BF9-4A999CF9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11</a:t>
            </a:fld>
            <a:endParaRPr lang="fr-FR"/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DD50464D-10E0-491A-5DE1-7C655EB5AAD6}"/>
              </a:ext>
            </a:extLst>
          </p:cNvPr>
          <p:cNvSpPr/>
          <p:nvPr/>
        </p:nvSpPr>
        <p:spPr>
          <a:xfrm>
            <a:off x="7886700" y="2805248"/>
            <a:ext cx="514350" cy="866640"/>
          </a:xfrm>
          <a:prstGeom prst="rightBrace">
            <a:avLst>
              <a:gd name="adj1" fmla="val 25000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F89172EB-F995-1931-A016-5A5C74386FB6}"/>
              </a:ext>
            </a:extLst>
          </p:cNvPr>
          <p:cNvSpPr/>
          <p:nvPr/>
        </p:nvSpPr>
        <p:spPr>
          <a:xfrm>
            <a:off x="7886700" y="3714750"/>
            <a:ext cx="514350" cy="1261883"/>
          </a:xfrm>
          <a:prstGeom prst="rightBrace">
            <a:avLst>
              <a:gd name="adj1" fmla="val 25000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93B5B5D3-2F51-6CBA-3FBC-453877F30F02}"/>
              </a:ext>
            </a:extLst>
          </p:cNvPr>
          <p:cNvSpPr/>
          <p:nvPr/>
        </p:nvSpPr>
        <p:spPr>
          <a:xfrm>
            <a:off x="7886700" y="5021748"/>
            <a:ext cx="514350" cy="1261883"/>
          </a:xfrm>
          <a:prstGeom prst="rightBrace">
            <a:avLst>
              <a:gd name="adj1" fmla="val 25000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123261-874A-EFCB-4669-368C3FB5F5B3}"/>
              </a:ext>
            </a:extLst>
          </p:cNvPr>
          <p:cNvSpPr txBox="1"/>
          <p:nvPr/>
        </p:nvSpPr>
        <p:spPr>
          <a:xfrm>
            <a:off x="3939887" y="5405828"/>
            <a:ext cx="17412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n w="6350" cap="flat"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fr-FR" b="1" dirty="0">
                <a:ln w="6350" cap="flat"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n w="6350" cap="flat"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endParaRPr lang="fr-FR" b="1" dirty="0">
              <a:ln w="6350" cap="flat">
                <a:noFill/>
              </a:ln>
              <a:solidFill>
                <a:schemeClr val="bg2">
                  <a:lumMod val="50000"/>
                </a:schemeClr>
              </a:solidFill>
              <a:effectLst>
                <a:glow rad="76200">
                  <a:schemeClr val="bg1"/>
                </a:glow>
                <a:outerShdw blurRad="203200" dir="2700000" algn="tl" rotWithShape="0">
                  <a:schemeClr val="bg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F89EBB-630C-8328-7706-56563B3FF6A4}"/>
              </a:ext>
            </a:extLst>
          </p:cNvPr>
          <p:cNvSpPr txBox="1"/>
          <p:nvPr/>
        </p:nvSpPr>
        <p:spPr>
          <a:xfrm>
            <a:off x="3702161" y="4780445"/>
            <a:ext cx="22166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n w="6350" cap="flat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silicate </a:t>
            </a:r>
            <a:r>
              <a:rPr lang="fr-FR" b="1" dirty="0" err="1">
                <a:ln w="6350" cap="flat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mantle</a:t>
            </a:r>
            <a:endParaRPr lang="fr-FR" b="1" dirty="0">
              <a:ln w="6350" cap="flat"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76200">
                  <a:schemeClr val="bg1"/>
                </a:glow>
                <a:outerShdw blurRad="203200" dir="2700000" algn="tl" rotWithShape="0">
                  <a:schemeClr val="bg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DE18C5-0E1E-3865-A4D3-C7F67D4FF712}"/>
              </a:ext>
            </a:extLst>
          </p:cNvPr>
          <p:cNvSpPr txBox="1"/>
          <p:nvPr/>
        </p:nvSpPr>
        <p:spPr>
          <a:xfrm>
            <a:off x="3702160" y="3841567"/>
            <a:ext cx="22166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ln w="6350" cap="flat">
                  <a:noFill/>
                </a:ln>
                <a:solidFill>
                  <a:schemeClr val="accent5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supercritical</a:t>
            </a:r>
            <a:r>
              <a:rPr lang="fr-FR" sz="2000" b="1" dirty="0">
                <a:ln w="6350" cap="flat">
                  <a:noFill/>
                </a:ln>
                <a:solidFill>
                  <a:schemeClr val="accent5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fr-FR" sz="2000" b="1" baseline="-25000" dirty="0">
                <a:ln w="6350" cap="flat">
                  <a:noFill/>
                </a:ln>
                <a:solidFill>
                  <a:schemeClr val="accent5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000" b="1" dirty="0">
                <a:ln w="6350" cap="flat">
                  <a:noFill/>
                </a:ln>
                <a:solidFill>
                  <a:schemeClr val="accent5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10F4FE25-3705-46CE-EF2B-5DFBAD6082B5}"/>
              </a:ext>
            </a:extLst>
          </p:cNvPr>
          <p:cNvSpPr txBox="1"/>
          <p:nvPr/>
        </p:nvSpPr>
        <p:spPr>
          <a:xfrm>
            <a:off x="7886700" y="896001"/>
            <a:ext cx="2058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2495EB-3BE3-4DB2-A2F9-64C555B5BAE5}"/>
              </a:ext>
            </a:extLst>
          </p:cNvPr>
          <p:cNvSpPr txBox="1"/>
          <p:nvPr/>
        </p:nvSpPr>
        <p:spPr>
          <a:xfrm>
            <a:off x="59258" y="2460811"/>
            <a:ext cx="2914484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Full </a:t>
            </a:r>
            <a:r>
              <a:rPr lang="fr-FR" dirty="0" err="1"/>
              <a:t>grids</a:t>
            </a:r>
            <a:r>
              <a:rPr lang="fr-FR" dirty="0"/>
              <a:t> of radius as a </a:t>
            </a:r>
            <a:r>
              <a:rPr lang="fr-FR" dirty="0" err="1"/>
              <a:t>function</a:t>
            </a:r>
            <a:r>
              <a:rPr lang="fr-FR" dirty="0"/>
              <a:t> of mass, </a:t>
            </a:r>
            <a:r>
              <a:rPr lang="fr-FR" dirty="0" err="1"/>
              <a:t>Teq</a:t>
            </a:r>
            <a:r>
              <a:rPr lang="fr-FR" dirty="0"/>
              <a:t>, </a:t>
            </a:r>
            <a:r>
              <a:rPr lang="fr-FR" dirty="0" err="1"/>
              <a:t>age</a:t>
            </a:r>
            <a:r>
              <a:rPr lang="fr-FR" dirty="0"/>
              <a:t>, composition </a:t>
            </a:r>
            <a:r>
              <a:rPr lang="fr-FR" dirty="0" err="1"/>
              <a:t>available</a:t>
            </a:r>
            <a:r>
              <a:rPr lang="fr-FR" dirty="0"/>
              <a:t> in </a:t>
            </a:r>
            <a:r>
              <a:rPr lang="fr-FR" dirty="0">
                <a:solidFill>
                  <a:schemeClr val="accent5"/>
                </a:solidFill>
              </a:rPr>
              <a:t>Aguichine+2025</a:t>
            </a:r>
          </a:p>
        </p:txBody>
      </p:sp>
      <p:pic>
        <p:nvPicPr>
          <p:cNvPr id="17" name="Image 16" descr="Une image contenant motif, Graphique, pixel, conception&#10;&#10;Le contenu généré par l’IA peut être incorrect.">
            <a:extLst>
              <a:ext uri="{FF2B5EF4-FFF2-40B4-BE49-F238E27FC236}">
                <a16:creationId xmlns:a16="http://schemas.microsoft.com/office/drawing/2014/main" id="{A3258CD4-7487-6A45-87FC-DA9C05E7F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" y="5324907"/>
            <a:ext cx="1249466" cy="124946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4D83598-1D6F-D84C-5924-D81687E5F5D7}"/>
              </a:ext>
            </a:extLst>
          </p:cNvPr>
          <p:cNvSpPr txBox="1"/>
          <p:nvPr/>
        </p:nvSpPr>
        <p:spPr>
          <a:xfrm>
            <a:off x="111599" y="4551645"/>
            <a:ext cx="1049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Evolution </a:t>
            </a:r>
            <a:r>
              <a:rPr lang="fr-FR" sz="1400" dirty="0" err="1"/>
              <a:t>tracks</a:t>
            </a:r>
            <a:r>
              <a:rPr lang="fr-FR" sz="1400" dirty="0"/>
              <a:t> on </a:t>
            </a:r>
            <a:r>
              <a:rPr lang="fr-FR" sz="1400" dirty="0" err="1"/>
              <a:t>Zenodo</a:t>
            </a:r>
            <a:endParaRPr lang="fr-FR" sz="1400" dirty="0"/>
          </a:p>
        </p:txBody>
      </p:sp>
      <p:pic>
        <p:nvPicPr>
          <p:cNvPr id="21" name="Image 20" descr="Une image contenant motif, carré, pixel, conception&#10;&#10;Le contenu généré par l’IA peut être incorrect.">
            <a:extLst>
              <a:ext uri="{FF2B5EF4-FFF2-40B4-BE49-F238E27FC236}">
                <a16:creationId xmlns:a16="http://schemas.microsoft.com/office/drawing/2014/main" id="{45204A2C-AFE6-91AF-C345-7C053521D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41" y="5324907"/>
            <a:ext cx="1250033" cy="125003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F628C68-C23D-F3FC-D087-0B3FB7039ED3}"/>
              </a:ext>
            </a:extLst>
          </p:cNvPr>
          <p:cNvSpPr txBox="1"/>
          <p:nvPr/>
        </p:nvSpPr>
        <p:spPr>
          <a:xfrm>
            <a:off x="1595486" y="4551645"/>
            <a:ext cx="1226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Visualise MR </a:t>
            </a:r>
            <a:r>
              <a:rPr lang="fr-FR" sz="1400" dirty="0" err="1"/>
              <a:t>curves</a:t>
            </a:r>
            <a:r>
              <a:rPr lang="fr-FR" sz="1400" dirty="0"/>
              <a:t> in </a:t>
            </a:r>
            <a:r>
              <a:rPr lang="fr-FR" sz="1400" dirty="0" err="1"/>
              <a:t>mardigras</a:t>
            </a:r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E2A339-264E-9D04-31E8-751491F165DC}"/>
              </a:ext>
            </a:extLst>
          </p:cNvPr>
          <p:cNvSpPr txBox="1"/>
          <p:nvPr/>
        </p:nvSpPr>
        <p:spPr>
          <a:xfrm>
            <a:off x="8671093" y="3815892"/>
            <a:ext cx="3159580" cy="1046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Envelope</a:t>
            </a:r>
            <a:endParaRPr lang="fr-FR" sz="2000" b="1" dirty="0"/>
          </a:p>
          <a:p>
            <a:r>
              <a:rPr lang="fr-FR" sz="1400" i="1" dirty="0" err="1"/>
              <a:t>Supercritical</a:t>
            </a:r>
            <a:r>
              <a:rPr lang="fr-FR" sz="1400" i="1" dirty="0"/>
              <a:t> H</a:t>
            </a:r>
            <a:r>
              <a:rPr lang="fr-FR" sz="1400" i="1" baseline="-25000" dirty="0"/>
              <a:t>2</a:t>
            </a:r>
            <a:r>
              <a:rPr lang="fr-FR" sz="1400" i="1" dirty="0"/>
              <a:t>O </a:t>
            </a:r>
            <a:r>
              <a:rPr lang="fr-FR" sz="1400" i="1" dirty="0" err="1"/>
              <a:t>envelope</a:t>
            </a:r>
            <a:endParaRPr lang="fr-FR" sz="1400" i="1" dirty="0"/>
          </a:p>
          <a:p>
            <a:r>
              <a:rPr lang="fr-FR" sz="1400" dirty="0"/>
              <a:t>Thermal and </a:t>
            </a:r>
            <a:r>
              <a:rPr lang="fr-FR" sz="1400" dirty="0" err="1"/>
              <a:t>gravitational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endParaRPr lang="fr-FR" sz="1400" dirty="0"/>
          </a:p>
          <a:p>
            <a:r>
              <a:rPr lang="fr-FR" sz="1400" dirty="0">
                <a:solidFill>
                  <a:srgbClr val="0070C0"/>
                </a:solidFill>
              </a:rPr>
              <a:t>Aguichine+2021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37C791-6FC6-62E2-E0C9-75C5845EE61D}"/>
              </a:ext>
            </a:extLst>
          </p:cNvPr>
          <p:cNvSpPr txBox="1"/>
          <p:nvPr/>
        </p:nvSpPr>
        <p:spPr>
          <a:xfrm>
            <a:off x="8671093" y="2582097"/>
            <a:ext cx="3398714" cy="1046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Atmosphere</a:t>
            </a:r>
            <a:endParaRPr lang="fr-FR" sz="2000" b="1" dirty="0"/>
          </a:p>
          <a:p>
            <a:r>
              <a:rPr lang="fr-FR" sz="1400" i="1" dirty="0"/>
              <a:t>Pure </a:t>
            </a:r>
            <a:r>
              <a:rPr lang="fr-FR" sz="1400" i="1" dirty="0" err="1"/>
              <a:t>steam</a:t>
            </a:r>
            <a:r>
              <a:rPr lang="fr-FR" sz="1400" i="1" dirty="0"/>
              <a:t> </a:t>
            </a:r>
            <a:r>
              <a:rPr lang="fr-FR" sz="1400" i="1" dirty="0" err="1"/>
              <a:t>atmosphere</a:t>
            </a:r>
            <a:endParaRPr lang="fr-FR" sz="1400" i="1" dirty="0"/>
          </a:p>
          <a:p>
            <a:r>
              <a:rPr lang="fr-FR" sz="1400" dirty="0"/>
              <a:t>Controls </a:t>
            </a:r>
            <a:r>
              <a:rPr lang="fr-FR" sz="1400" dirty="0" err="1"/>
              <a:t>heat</a:t>
            </a:r>
            <a:r>
              <a:rPr lang="fr-FR" sz="1400" dirty="0"/>
              <a:t> </a:t>
            </a:r>
            <a:r>
              <a:rPr lang="fr-FR" sz="1400" dirty="0" err="1"/>
              <a:t>evacuation</a:t>
            </a:r>
            <a:r>
              <a:rPr lang="fr-FR" sz="1400" dirty="0"/>
              <a:t> rate</a:t>
            </a:r>
          </a:p>
          <a:p>
            <a:r>
              <a:rPr lang="fr-FR" sz="1400" dirty="0">
                <a:solidFill>
                  <a:srgbClr val="0070C0"/>
                </a:solidFill>
              </a:rPr>
              <a:t>Kempton+2023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5CDF8F0-703C-36E0-D535-49B83DF5837D}"/>
              </a:ext>
            </a:extLst>
          </p:cNvPr>
          <p:cNvSpPr txBox="1"/>
          <p:nvPr/>
        </p:nvSpPr>
        <p:spPr>
          <a:xfrm>
            <a:off x="8658060" y="5015301"/>
            <a:ext cx="2919174" cy="1261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Core</a:t>
            </a:r>
            <a:r>
              <a:rPr lang="fr-FR" sz="2000" b="1" dirty="0"/>
              <a:t> (IOP model)</a:t>
            </a:r>
          </a:p>
          <a:p>
            <a:r>
              <a:rPr lang="fr-FR" sz="1400" i="1" dirty="0" err="1"/>
              <a:t>Earth</a:t>
            </a:r>
            <a:r>
              <a:rPr lang="fr-FR" sz="1400" i="1" dirty="0"/>
              <a:t>-like </a:t>
            </a:r>
            <a:r>
              <a:rPr lang="fr-FR" sz="1400" i="1" dirty="0" err="1"/>
              <a:t>core</a:t>
            </a:r>
            <a:r>
              <a:rPr lang="fr-FR" sz="1400" i="1" dirty="0"/>
              <a:t>, but hotter</a:t>
            </a:r>
          </a:p>
          <a:p>
            <a:r>
              <a:rPr lang="fr-FR" sz="1400" dirty="0"/>
              <a:t>Thermal, </a:t>
            </a:r>
            <a:r>
              <a:rPr lang="fr-FR" sz="1400" dirty="0" err="1"/>
              <a:t>gravitational</a:t>
            </a:r>
            <a:r>
              <a:rPr lang="fr-FR" sz="1400" dirty="0"/>
              <a:t>, and </a:t>
            </a:r>
            <a:r>
              <a:rPr lang="fr-FR" sz="1400" dirty="0" err="1"/>
              <a:t>radiogenic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endParaRPr lang="fr-FR" sz="1400" dirty="0"/>
          </a:p>
          <a:p>
            <a:r>
              <a:rPr lang="fr-FR" sz="1400" dirty="0">
                <a:solidFill>
                  <a:srgbClr val="0070C0"/>
                </a:solidFill>
              </a:rPr>
              <a:t>Brugger+2016,Aguichine+2021</a:t>
            </a:r>
          </a:p>
        </p:txBody>
      </p:sp>
    </p:spTree>
    <p:extLst>
      <p:ext uri="{BB962C8B-B14F-4D97-AF65-F5344CB8AC3E}">
        <p14:creationId xmlns:p14="http://schemas.microsoft.com/office/powerpoint/2010/main" val="4128315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7BFFC-6FCE-F76A-81EF-E70A30CC4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310746-018A-A832-AC8D-4222DA19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Steam World Evolution (SWE)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37ABEB-186F-3ACB-2BF3-E78AAB40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12</a:t>
            </a:fld>
            <a:endParaRPr lang="fr-FR"/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1F46D355-A93E-FF46-6391-7CC5A4776151}"/>
              </a:ext>
            </a:extLst>
          </p:cNvPr>
          <p:cNvSpPr txBox="1"/>
          <p:nvPr/>
        </p:nvSpPr>
        <p:spPr>
          <a:xfrm>
            <a:off x="7852470" y="935038"/>
            <a:ext cx="1667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BCB6EC-C521-7A2E-88ED-B06715B87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04" y="1847851"/>
            <a:ext cx="5819776" cy="43648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514108-CA01-BD53-D22C-FA042B894E7C}"/>
              </a:ext>
            </a:extLst>
          </p:cNvPr>
          <p:cNvSpPr txBox="1"/>
          <p:nvPr/>
        </p:nvSpPr>
        <p:spPr>
          <a:xfrm>
            <a:off x="6752388" y="2512330"/>
            <a:ext cx="4554621" cy="3139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Bulk composition of TOI-270d (« vodka </a:t>
            </a:r>
            <a:r>
              <a:rPr lang="fr-FR" dirty="0" err="1"/>
              <a:t>planet</a:t>
            </a:r>
            <a:r>
              <a:rPr lang="fr-FR" dirty="0"/>
              <a:t> », </a:t>
            </a:r>
            <a:r>
              <a:rPr lang="fr-FR" dirty="0">
                <a:solidFill>
                  <a:srgbClr val="0070C0"/>
                </a:solidFill>
              </a:rPr>
              <a:t>Benneke+2024</a:t>
            </a:r>
            <a:r>
              <a:rPr lang="fr-FR" dirty="0"/>
              <a:t>)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 H</a:t>
            </a:r>
            <a:r>
              <a:rPr lang="fr-FR" baseline="-25000" dirty="0"/>
              <a:t>2</a:t>
            </a:r>
            <a:r>
              <a:rPr lang="fr-FR" dirty="0"/>
              <a:t>O </a:t>
            </a:r>
            <a:r>
              <a:rPr lang="fr-FR" dirty="0" err="1"/>
              <a:t>atmosphere</a:t>
            </a:r>
            <a:r>
              <a:rPr lang="fr-FR" dirty="0"/>
              <a:t> mode (e.g. Zeng+2019): </a:t>
            </a:r>
            <a:r>
              <a:rPr lang="fr-FR" dirty="0" err="1"/>
              <a:t>overestimates</a:t>
            </a:r>
            <a:r>
              <a:rPr lang="fr-FR" dirty="0"/>
              <a:t> WMF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700FF"/>
                </a:solidFill>
              </a:rPr>
              <a:t>« hot </a:t>
            </a:r>
            <a:r>
              <a:rPr lang="fr-FR" dirty="0" err="1">
                <a:solidFill>
                  <a:srgbClr val="0700FF"/>
                </a:solidFill>
              </a:rPr>
              <a:t>interior</a:t>
            </a:r>
            <a:r>
              <a:rPr lang="fr-FR" dirty="0">
                <a:solidFill>
                  <a:srgbClr val="0700FF"/>
                </a:solidFill>
              </a:rPr>
              <a:t> », Aguichine+2021: </a:t>
            </a:r>
            <a:r>
              <a:rPr lang="fr-FR" dirty="0" err="1">
                <a:solidFill>
                  <a:srgbClr val="0700FF"/>
                </a:solidFill>
              </a:rPr>
              <a:t>underestimates</a:t>
            </a:r>
            <a:r>
              <a:rPr lang="fr-FR" dirty="0">
                <a:solidFill>
                  <a:srgbClr val="0700FF"/>
                </a:solidFill>
              </a:rPr>
              <a:t> WMF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7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Evolution model, Aguichine+2025: more </a:t>
            </a:r>
            <a:r>
              <a:rPr lang="fr-FR" dirty="0" err="1">
                <a:solidFill>
                  <a:srgbClr val="FF0000"/>
                </a:solidFill>
              </a:rPr>
              <a:t>accurate</a:t>
            </a:r>
            <a:r>
              <a:rPr lang="fr-FR" dirty="0">
                <a:solidFill>
                  <a:srgbClr val="FF0000"/>
                </a:solidFill>
              </a:rPr>
              <a:t> WMF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FE713B-ED63-653D-9239-7C637A853293}"/>
              </a:ext>
            </a:extLst>
          </p:cNvPr>
          <p:cNvSpPr txBox="1"/>
          <p:nvPr/>
        </p:nvSpPr>
        <p:spPr>
          <a:xfrm>
            <a:off x="5081171" y="3201284"/>
            <a:ext cx="140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Zeng+2019</a:t>
            </a:r>
            <a:endParaRPr lang="fr-FR" dirty="0">
              <a:solidFill>
                <a:srgbClr val="07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20F4BF-1AAE-DB89-6F21-0B2F8F369FFD}"/>
              </a:ext>
            </a:extLst>
          </p:cNvPr>
          <p:cNvSpPr txBox="1"/>
          <p:nvPr/>
        </p:nvSpPr>
        <p:spPr>
          <a:xfrm>
            <a:off x="1204497" y="2279795"/>
            <a:ext cx="121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700FF"/>
                </a:solidFill>
              </a:rPr>
              <a:t>Aguichine+2021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7F48AB8-C688-2332-F7AF-691006DD115A}"/>
              </a:ext>
            </a:extLst>
          </p:cNvPr>
          <p:cNvSpPr txBox="1"/>
          <p:nvPr/>
        </p:nvSpPr>
        <p:spPr>
          <a:xfrm>
            <a:off x="3406441" y="2520173"/>
            <a:ext cx="121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Aguichine+2025</a:t>
            </a:r>
          </a:p>
        </p:txBody>
      </p:sp>
    </p:spTree>
    <p:extLst>
      <p:ext uri="{BB962C8B-B14F-4D97-AF65-F5344CB8AC3E}">
        <p14:creationId xmlns:p14="http://schemas.microsoft.com/office/powerpoint/2010/main" val="2773686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56FD2A9-C768-7AD7-B3D9-649CEC59E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157033A-CCE9-C574-4A88-55633067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69883" r="24845" b="1821"/>
          <a:stretch/>
        </p:blipFill>
        <p:spPr bwMode="auto">
          <a:xfrm>
            <a:off x="2005348" y="1441032"/>
            <a:ext cx="7462989" cy="52546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5B8CBF2-4489-BC07-B08B-51CD999B3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Reinterpretation</a:t>
            </a:r>
            <a:r>
              <a:rPr lang="fr-FR" dirty="0"/>
              <a:t> of </a:t>
            </a:r>
            <a:r>
              <a:rPr lang="fr-FR" dirty="0" err="1"/>
              <a:t>sub-Neptune’s</a:t>
            </a:r>
            <a:r>
              <a:rPr lang="fr-FR" dirty="0"/>
              <a:t> </a:t>
            </a:r>
            <a:r>
              <a:rPr lang="fr-FR" dirty="0" err="1"/>
              <a:t>interiors</a:t>
            </a:r>
            <a:endParaRPr lang="fr-FR" dirty="0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5B9A587-35B2-EE20-32B5-3A8E9D9C4011}"/>
              </a:ext>
            </a:extLst>
          </p:cNvPr>
          <p:cNvCxnSpPr>
            <a:cxnSpLocks/>
          </p:cNvCxnSpPr>
          <p:nvPr/>
        </p:nvCxnSpPr>
        <p:spPr>
          <a:xfrm flipV="1">
            <a:off x="5349652" y="3815530"/>
            <a:ext cx="0" cy="731502"/>
          </a:xfrm>
          <a:prstGeom prst="straightConnector1">
            <a:avLst/>
          </a:prstGeom>
          <a:noFill/>
          <a:ln w="63500">
            <a:solidFill>
              <a:srgbClr val="0070C0"/>
            </a:solidFill>
            <a:tailEnd type="triangle"/>
          </a:ln>
          <a:effectLst>
            <a:outerShdw blurRad="50800" dist="508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73504BF-74B1-53CC-F2D1-005654838E61}"/>
              </a:ext>
            </a:extLst>
          </p:cNvPr>
          <p:cNvSpPr txBox="1"/>
          <p:nvPr/>
        </p:nvSpPr>
        <p:spPr>
          <a:xfrm>
            <a:off x="2723663" y="4547032"/>
            <a:ext cx="22629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50% </a:t>
            </a:r>
            <a:r>
              <a:rPr lang="fr-FR" sz="2400" b="1" dirty="0" err="1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liquid</a:t>
            </a:r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fr-FR" sz="2400" b="1" baseline="-25000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8C95A1-EAA5-76BC-4D25-111B8740D3CA}"/>
              </a:ext>
            </a:extLst>
          </p:cNvPr>
          <p:cNvSpPr txBox="1"/>
          <p:nvPr/>
        </p:nvSpPr>
        <p:spPr>
          <a:xfrm>
            <a:off x="5204133" y="5355112"/>
            <a:ext cx="2797690" cy="461665"/>
          </a:xfrm>
          <a:prstGeom prst="rect">
            <a:avLst/>
          </a:prstGeom>
          <a:noFill/>
          <a:effectLst>
            <a:outerShdw blurRad="1270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Earth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-like line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867E245-2251-6C4E-104D-72D6BA2A4E9C}"/>
              </a:ext>
            </a:extLst>
          </p:cNvPr>
          <p:cNvSpPr txBox="1"/>
          <p:nvPr/>
        </p:nvSpPr>
        <p:spPr>
          <a:xfrm>
            <a:off x="4041330" y="3047380"/>
            <a:ext cx="25616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50% </a:t>
            </a:r>
            <a:r>
              <a:rPr lang="fr-FR" sz="2400" b="1" dirty="0" err="1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steam</a:t>
            </a:r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fr-FR" sz="2400" b="1" baseline="-25000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E885F0D6-8C06-80F9-2F17-F005581EAA62}"/>
              </a:ext>
            </a:extLst>
          </p:cNvPr>
          <p:cNvSpPr txBox="1">
            <a:spLocks/>
          </p:cNvSpPr>
          <p:nvPr/>
        </p:nvSpPr>
        <p:spPr>
          <a:xfrm>
            <a:off x="9824174" y="2262275"/>
            <a:ext cx="2082701" cy="2515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err="1"/>
              <a:t>Sub</a:t>
            </a:r>
            <a:r>
              <a:rPr lang="fr-FR" dirty="0"/>
              <a:t>-Neptunes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b="1" u="sng" dirty="0" err="1">
                <a:solidFill>
                  <a:srgbClr val="FF0000"/>
                </a:solidFill>
              </a:rPr>
              <a:t>steam</a:t>
            </a:r>
            <a:r>
              <a:rPr lang="fr-FR" b="1" u="sng" dirty="0">
                <a:solidFill>
                  <a:srgbClr val="FF0000"/>
                </a:solidFill>
              </a:rPr>
              <a:t> </a:t>
            </a:r>
            <a:r>
              <a:rPr lang="fr-FR" b="1" u="sng" dirty="0" err="1">
                <a:solidFill>
                  <a:srgbClr val="FF0000"/>
                </a:solidFill>
              </a:rPr>
              <a:t>worlds</a:t>
            </a:r>
            <a:r>
              <a:rPr lang="fr-FR" dirty="0"/>
              <a:t>.</a:t>
            </a:r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7B790BF0-06FB-2032-DBAE-CAAFEEAD85C7}"/>
              </a:ext>
            </a:extLst>
          </p:cNvPr>
          <p:cNvSpPr/>
          <p:nvPr/>
        </p:nvSpPr>
        <p:spPr>
          <a:xfrm>
            <a:off x="3823855" y="2133600"/>
            <a:ext cx="5223163" cy="3186545"/>
          </a:xfrm>
          <a:custGeom>
            <a:avLst/>
            <a:gdLst>
              <a:gd name="connsiteX0" fmla="*/ 0 w 5223163"/>
              <a:gd name="connsiteY0" fmla="*/ 3186545 h 3186545"/>
              <a:gd name="connsiteX1" fmla="*/ 1981200 w 5223163"/>
              <a:gd name="connsiteY1" fmla="*/ 2299855 h 3186545"/>
              <a:gd name="connsiteX2" fmla="*/ 3754581 w 5223163"/>
              <a:gd name="connsiteY2" fmla="*/ 1302327 h 3186545"/>
              <a:gd name="connsiteX3" fmla="*/ 5209309 w 5223163"/>
              <a:gd name="connsiteY3" fmla="*/ 290945 h 3186545"/>
              <a:gd name="connsiteX4" fmla="*/ 5223163 w 5223163"/>
              <a:gd name="connsiteY4" fmla="*/ 0 h 3186545"/>
              <a:gd name="connsiteX5" fmla="*/ 4322618 w 5223163"/>
              <a:gd name="connsiteY5" fmla="*/ 554182 h 3186545"/>
              <a:gd name="connsiteX6" fmla="*/ 3574472 w 5223163"/>
              <a:gd name="connsiteY6" fmla="*/ 942109 h 3186545"/>
              <a:gd name="connsiteX7" fmla="*/ 2937163 w 5223163"/>
              <a:gd name="connsiteY7" fmla="*/ 1205345 h 3186545"/>
              <a:gd name="connsiteX8" fmla="*/ 2286000 w 5223163"/>
              <a:gd name="connsiteY8" fmla="*/ 1454727 h 3186545"/>
              <a:gd name="connsiteX9" fmla="*/ 1593272 w 5223163"/>
              <a:gd name="connsiteY9" fmla="*/ 1620982 h 3186545"/>
              <a:gd name="connsiteX10" fmla="*/ 900545 w 5223163"/>
              <a:gd name="connsiteY10" fmla="*/ 1662545 h 3186545"/>
              <a:gd name="connsiteX11" fmla="*/ 457200 w 5223163"/>
              <a:gd name="connsiteY11" fmla="*/ 1593273 h 3186545"/>
              <a:gd name="connsiteX12" fmla="*/ 0 w 5223163"/>
              <a:gd name="connsiteY12" fmla="*/ 1330036 h 3186545"/>
              <a:gd name="connsiteX13" fmla="*/ 0 w 5223163"/>
              <a:gd name="connsiteY13" fmla="*/ 3186545 h 318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23163" h="3186545">
                <a:moveTo>
                  <a:pt x="0" y="3186545"/>
                </a:moveTo>
                <a:lnTo>
                  <a:pt x="1981200" y="2299855"/>
                </a:lnTo>
                <a:lnTo>
                  <a:pt x="3754581" y="1302327"/>
                </a:lnTo>
                <a:lnTo>
                  <a:pt x="5209309" y="290945"/>
                </a:lnTo>
                <a:lnTo>
                  <a:pt x="5223163" y="0"/>
                </a:lnTo>
                <a:lnTo>
                  <a:pt x="4322618" y="554182"/>
                </a:lnTo>
                <a:lnTo>
                  <a:pt x="3574472" y="942109"/>
                </a:lnTo>
                <a:lnTo>
                  <a:pt x="2937163" y="1205345"/>
                </a:lnTo>
                <a:lnTo>
                  <a:pt x="2286000" y="1454727"/>
                </a:lnTo>
                <a:lnTo>
                  <a:pt x="1593272" y="1620982"/>
                </a:lnTo>
                <a:lnTo>
                  <a:pt x="900545" y="1662545"/>
                </a:lnTo>
                <a:lnTo>
                  <a:pt x="457200" y="1593273"/>
                </a:lnTo>
                <a:lnTo>
                  <a:pt x="0" y="1330036"/>
                </a:lnTo>
                <a:lnTo>
                  <a:pt x="0" y="3186545"/>
                </a:lnTo>
                <a:close/>
              </a:path>
            </a:pathLst>
          </a:custGeom>
          <a:solidFill>
            <a:srgbClr val="FF0000">
              <a:alpha val="3529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B9987E3-EF54-3E94-AE78-561B74307478}"/>
              </a:ext>
            </a:extLst>
          </p:cNvPr>
          <p:cNvSpPr txBox="1"/>
          <p:nvPr/>
        </p:nvSpPr>
        <p:spPr>
          <a:xfrm>
            <a:off x="55023" y="3146648"/>
            <a:ext cx="18854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H</a:t>
            </a:r>
            <a:r>
              <a:rPr lang="en-US" sz="20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O: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Aguichine+2021</a:t>
            </a:r>
          </a:p>
          <a:p>
            <a:endParaRPr lang="en-US" sz="2000" dirty="0">
              <a:solidFill>
                <a:srgbClr val="07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H</a:t>
            </a:r>
            <a:r>
              <a:rPr lang="en-US" sz="2000" baseline="-25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O: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Zeng+2016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8864436-9FF7-9498-BF69-4730BE8F21DD}"/>
              </a:ext>
            </a:extLst>
          </p:cNvPr>
          <p:cNvSpPr txBox="1"/>
          <p:nvPr/>
        </p:nvSpPr>
        <p:spPr>
          <a:xfrm>
            <a:off x="9144000" y="-69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2BEC93-98EE-ED91-4FDE-8DB677027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463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1CFCB5-2CF9-35D2-D720-1B517D4D1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diagramm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CF99CE65-6D5A-5492-5FC5-DFA79E231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1" t="69668" r="26790" b="1380"/>
          <a:stretch/>
        </p:blipFill>
        <p:spPr>
          <a:xfrm>
            <a:off x="2169459" y="1325563"/>
            <a:ext cx="7298878" cy="55324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422DCC-D8D4-5377-0267-6748B7A3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Steam World Evolution (SWE)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2FC0F3-391F-31D2-661F-82DB37FEF516}"/>
              </a:ext>
            </a:extLst>
          </p:cNvPr>
          <p:cNvSpPr txBox="1"/>
          <p:nvPr/>
        </p:nvSpPr>
        <p:spPr>
          <a:xfrm>
            <a:off x="2555319" y="4952690"/>
            <a:ext cx="22629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50% </a:t>
            </a:r>
            <a:r>
              <a:rPr lang="fr-FR" sz="2400" b="1" dirty="0" err="1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liquid</a:t>
            </a:r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fr-FR" sz="2400" b="1" baseline="-25000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D07F91-7E7C-60F1-25BA-88D0AF1CCD02}"/>
              </a:ext>
            </a:extLst>
          </p:cNvPr>
          <p:cNvSpPr txBox="1"/>
          <p:nvPr/>
        </p:nvSpPr>
        <p:spPr>
          <a:xfrm>
            <a:off x="5204133" y="5355112"/>
            <a:ext cx="2797690" cy="461665"/>
          </a:xfrm>
          <a:prstGeom prst="rect">
            <a:avLst/>
          </a:prstGeom>
          <a:noFill/>
          <a:effectLst>
            <a:outerShdw blurRad="1270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Earth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-like line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BE4F966-1411-8802-E588-88864D6C434B}"/>
              </a:ext>
            </a:extLst>
          </p:cNvPr>
          <p:cNvSpPr txBox="1"/>
          <p:nvPr/>
        </p:nvSpPr>
        <p:spPr>
          <a:xfrm>
            <a:off x="2911776" y="2988294"/>
            <a:ext cx="300492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50% </a:t>
            </a:r>
            <a:r>
              <a:rPr lang="fr-FR" sz="2400" b="1" dirty="0" err="1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steam</a:t>
            </a:r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fr-FR" sz="2400" b="1" baseline="-25000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  <a:p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fr-FR" sz="2400" b="1" dirty="0" err="1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Myr</a:t>
            </a:r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to 20 </a:t>
            </a:r>
            <a:r>
              <a:rPr lang="fr-FR" sz="2400" b="1" dirty="0" err="1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Gyr</a:t>
            </a:r>
            <a:endParaRPr lang="fr-FR" sz="2400" b="1" dirty="0">
              <a:ln w="6350" cap="flat">
                <a:noFill/>
              </a:ln>
              <a:solidFill>
                <a:srgbClr val="FF0000"/>
              </a:solidFill>
              <a:effectLst>
                <a:glow rad="76200">
                  <a:schemeClr val="bg1"/>
                </a:glow>
                <a:outerShdw blurRad="203200" dir="2700000" algn="tl" rotWithShape="0">
                  <a:schemeClr val="bg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0B0135E-1C37-78C4-70C7-BEB3CB4EA67A}"/>
              </a:ext>
            </a:extLst>
          </p:cNvPr>
          <p:cNvSpPr txBox="1"/>
          <p:nvPr/>
        </p:nvSpPr>
        <p:spPr>
          <a:xfrm>
            <a:off x="146092" y="3646952"/>
            <a:ext cx="1885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H</a:t>
            </a:r>
            <a:r>
              <a:rPr lang="en-US" sz="20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O: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Aguichine+2025</a:t>
            </a:r>
          </a:p>
          <a:p>
            <a:endParaRPr lang="en-US" sz="2000" dirty="0">
              <a:solidFill>
                <a:srgbClr val="07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rgbClr val="07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H</a:t>
            </a:r>
            <a:r>
              <a:rPr lang="en-US" sz="2000" b="1" baseline="-25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Zeng+2016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5BEC92F-CB7A-AD42-D217-044298332E2B}"/>
              </a:ext>
            </a:extLst>
          </p:cNvPr>
          <p:cNvSpPr txBox="1"/>
          <p:nvPr/>
        </p:nvSpPr>
        <p:spPr>
          <a:xfrm>
            <a:off x="9144000" y="-69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610B9F8-C2B9-B4FE-BA64-A7CFB708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14</a:t>
            </a:fld>
            <a:endParaRPr lang="fr-FR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35484BE-06DB-0835-7C18-AB1633A7118A}"/>
              </a:ext>
            </a:extLst>
          </p:cNvPr>
          <p:cNvSpPr txBox="1"/>
          <p:nvPr/>
        </p:nvSpPr>
        <p:spPr>
          <a:xfrm>
            <a:off x="7852470" y="935038"/>
            <a:ext cx="1667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5B7E3F-493C-ED59-8B57-03ECD5D97508}"/>
              </a:ext>
            </a:extLst>
          </p:cNvPr>
          <p:cNvSpPr txBox="1"/>
          <p:nvPr/>
        </p:nvSpPr>
        <p:spPr>
          <a:xfrm>
            <a:off x="10092387" y="4190184"/>
            <a:ext cx="1888220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Full </a:t>
            </a:r>
            <a:r>
              <a:rPr lang="fr-FR" sz="1400" dirty="0" err="1"/>
              <a:t>grids</a:t>
            </a:r>
            <a:r>
              <a:rPr lang="fr-FR" sz="1400" dirty="0"/>
              <a:t> of radius(</a:t>
            </a:r>
            <a:r>
              <a:rPr lang="fr-FR" sz="1400" dirty="0" err="1"/>
              <a:t>mass,Teq,age,composition</a:t>
            </a:r>
            <a:r>
              <a:rPr lang="fr-FR" sz="1400" dirty="0"/>
              <a:t>) </a:t>
            </a:r>
            <a:r>
              <a:rPr lang="fr-FR" sz="1400" dirty="0" err="1"/>
              <a:t>available</a:t>
            </a:r>
            <a:r>
              <a:rPr lang="fr-FR" sz="1400" dirty="0"/>
              <a:t> in </a:t>
            </a:r>
            <a:r>
              <a:rPr lang="fr-FR" sz="1400" dirty="0">
                <a:solidFill>
                  <a:schemeClr val="accent5"/>
                </a:solidFill>
              </a:rPr>
              <a:t>Aguichine+2025</a:t>
            </a:r>
          </a:p>
        </p:txBody>
      </p:sp>
      <p:pic>
        <p:nvPicPr>
          <p:cNvPr id="5" name="Image 4" descr="Une image contenant motif, carré, pixel, conception&#10;&#10;Le contenu généré par l’IA peut être incorrect.">
            <a:extLst>
              <a:ext uri="{FF2B5EF4-FFF2-40B4-BE49-F238E27FC236}">
                <a16:creationId xmlns:a16="http://schemas.microsoft.com/office/drawing/2014/main" id="{445C15B6-FD61-6A23-0C8A-FE99A8732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47" y="5953365"/>
            <a:ext cx="861312" cy="8613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FB56CEE-3CC4-A09F-733E-8A0BDBD26C1A}"/>
              </a:ext>
            </a:extLst>
          </p:cNvPr>
          <p:cNvSpPr txBox="1"/>
          <p:nvPr/>
        </p:nvSpPr>
        <p:spPr>
          <a:xfrm>
            <a:off x="9553779" y="5424242"/>
            <a:ext cx="85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Arxiv</a:t>
            </a:r>
            <a:r>
              <a:rPr lang="fr-FR" sz="1400" dirty="0"/>
              <a:t> </a:t>
            </a:r>
            <a:r>
              <a:rPr lang="fr-FR" sz="1400" dirty="0" err="1"/>
              <a:t>paper</a:t>
            </a:r>
            <a:endParaRPr lang="fr-FR" sz="1400" dirty="0">
              <a:solidFill>
                <a:schemeClr val="accent5"/>
              </a:solidFill>
            </a:endParaRPr>
          </a:p>
        </p:txBody>
      </p:sp>
      <p:pic>
        <p:nvPicPr>
          <p:cNvPr id="7" name="Image 6" descr="Une image contenant motif, Graphique, pixel, conception&#10;&#10;Le contenu généré par l’IA peut être incorrect.">
            <a:extLst>
              <a:ext uri="{FF2B5EF4-FFF2-40B4-BE49-F238E27FC236}">
                <a16:creationId xmlns:a16="http://schemas.microsoft.com/office/drawing/2014/main" id="{063AD17A-0FF1-CF3F-3051-A3513BBC5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854" y="5953365"/>
            <a:ext cx="861312" cy="86131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40B4908-E38B-B672-87B0-28E4D05243B8}"/>
              </a:ext>
            </a:extLst>
          </p:cNvPr>
          <p:cNvSpPr txBox="1"/>
          <p:nvPr/>
        </p:nvSpPr>
        <p:spPr>
          <a:xfrm>
            <a:off x="10392099" y="5418339"/>
            <a:ext cx="854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Zenodo</a:t>
            </a:r>
            <a:r>
              <a:rPr lang="fr-FR" sz="1400" dirty="0"/>
              <a:t> </a:t>
            </a:r>
            <a:r>
              <a:rPr lang="fr-FR" sz="1400" dirty="0" err="1"/>
              <a:t>grids</a:t>
            </a:r>
            <a:endParaRPr lang="fr-FR" sz="1400" dirty="0"/>
          </a:p>
        </p:txBody>
      </p:sp>
      <p:pic>
        <p:nvPicPr>
          <p:cNvPr id="16" name="Image 15" descr="Une image contenant motif, carré, pixel, conception&#10;&#10;Le contenu généré par l’IA peut être incorrect.">
            <a:extLst>
              <a:ext uri="{FF2B5EF4-FFF2-40B4-BE49-F238E27FC236}">
                <a16:creationId xmlns:a16="http://schemas.microsoft.com/office/drawing/2014/main" id="{77C99626-EDC5-428C-D995-31BEC0DAE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515" y="5941559"/>
            <a:ext cx="861312" cy="86131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BDA346A-B116-3D18-0BEE-351724AF6BF2}"/>
              </a:ext>
            </a:extLst>
          </p:cNvPr>
          <p:cNvSpPr txBox="1"/>
          <p:nvPr/>
        </p:nvSpPr>
        <p:spPr>
          <a:xfrm>
            <a:off x="11300691" y="5418339"/>
            <a:ext cx="1049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GitHub </a:t>
            </a:r>
            <a:r>
              <a:rPr lang="fr-FR" sz="1400" dirty="0" err="1"/>
              <a:t>mardigras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31293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5FD8187-445B-925E-C035-E818C3B0F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9271DD-7E16-5649-1F8D-7F0DA47D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Steam World Evolution (SWE)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B497AC8-44A6-010F-9A0F-46A58402A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15</a:t>
            </a:fld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78F4FE-7EA4-143C-18B5-F9521FCC2C43}"/>
              </a:ext>
            </a:extLst>
          </p:cNvPr>
          <p:cNvSpPr txBox="1"/>
          <p:nvPr/>
        </p:nvSpPr>
        <p:spPr>
          <a:xfrm>
            <a:off x="8671093" y="3815892"/>
            <a:ext cx="3159580" cy="1046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Envelope</a:t>
            </a:r>
            <a:endParaRPr lang="fr-FR" sz="2000" b="1" dirty="0"/>
          </a:p>
          <a:p>
            <a:r>
              <a:rPr lang="fr-FR" sz="1400" i="1" dirty="0" err="1"/>
              <a:t>Supercritical</a:t>
            </a:r>
            <a:r>
              <a:rPr lang="fr-FR" sz="1400" i="1" dirty="0"/>
              <a:t> H</a:t>
            </a:r>
            <a:r>
              <a:rPr lang="fr-FR" sz="1400" i="1" baseline="-25000" dirty="0"/>
              <a:t>2</a:t>
            </a:r>
            <a:r>
              <a:rPr lang="fr-FR" sz="1400" i="1" dirty="0"/>
              <a:t>O </a:t>
            </a:r>
            <a:r>
              <a:rPr lang="fr-FR" sz="1400" i="1" dirty="0" err="1"/>
              <a:t>envelope</a:t>
            </a:r>
            <a:endParaRPr lang="fr-FR" sz="1400" i="1" dirty="0"/>
          </a:p>
          <a:p>
            <a:r>
              <a:rPr lang="fr-FR" sz="1400" dirty="0"/>
              <a:t>Thermal and </a:t>
            </a:r>
            <a:r>
              <a:rPr lang="fr-FR" sz="1400" dirty="0" err="1"/>
              <a:t>gravitational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endParaRPr lang="fr-FR" sz="1400" dirty="0"/>
          </a:p>
          <a:p>
            <a:r>
              <a:rPr lang="fr-FR" sz="1400" dirty="0">
                <a:solidFill>
                  <a:srgbClr val="0070C0"/>
                </a:solidFill>
              </a:rPr>
              <a:t>Aguichine+2021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E3A3660-6E03-646E-435D-A5FD9A107676}"/>
              </a:ext>
            </a:extLst>
          </p:cNvPr>
          <p:cNvSpPr txBox="1"/>
          <p:nvPr/>
        </p:nvSpPr>
        <p:spPr>
          <a:xfrm>
            <a:off x="8671093" y="2582097"/>
            <a:ext cx="3398714" cy="1046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Atmosphere</a:t>
            </a:r>
            <a:endParaRPr lang="fr-FR" sz="2000" b="1" dirty="0"/>
          </a:p>
          <a:p>
            <a:r>
              <a:rPr lang="fr-FR" sz="1400" i="1" dirty="0"/>
              <a:t>Pure </a:t>
            </a:r>
            <a:r>
              <a:rPr lang="fr-FR" sz="1400" i="1" dirty="0" err="1"/>
              <a:t>steam</a:t>
            </a:r>
            <a:r>
              <a:rPr lang="fr-FR" sz="1400" i="1" dirty="0"/>
              <a:t> </a:t>
            </a:r>
            <a:r>
              <a:rPr lang="fr-FR" sz="1400" i="1" dirty="0" err="1"/>
              <a:t>atmosphere</a:t>
            </a:r>
            <a:endParaRPr lang="fr-FR" sz="1400" i="1" dirty="0"/>
          </a:p>
          <a:p>
            <a:r>
              <a:rPr lang="fr-FR" sz="1400" dirty="0"/>
              <a:t>Controls </a:t>
            </a:r>
            <a:r>
              <a:rPr lang="fr-FR" sz="1400" dirty="0" err="1"/>
              <a:t>heat</a:t>
            </a:r>
            <a:r>
              <a:rPr lang="fr-FR" sz="1400" dirty="0"/>
              <a:t> </a:t>
            </a:r>
            <a:r>
              <a:rPr lang="fr-FR" sz="1400" dirty="0" err="1"/>
              <a:t>evacuation</a:t>
            </a:r>
            <a:r>
              <a:rPr lang="fr-FR" sz="1400" dirty="0"/>
              <a:t> rate</a:t>
            </a:r>
          </a:p>
          <a:p>
            <a:r>
              <a:rPr lang="fr-FR" sz="1400" dirty="0">
                <a:solidFill>
                  <a:srgbClr val="0070C0"/>
                </a:solidFill>
              </a:rPr>
              <a:t>Kempton+2023</a:t>
            </a: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175F2BCF-D208-467B-81C8-A6BFC6EDFF1D}"/>
              </a:ext>
            </a:extLst>
          </p:cNvPr>
          <p:cNvSpPr/>
          <p:nvPr/>
        </p:nvSpPr>
        <p:spPr>
          <a:xfrm>
            <a:off x="7886700" y="1318707"/>
            <a:ext cx="514350" cy="2353181"/>
          </a:xfrm>
          <a:prstGeom prst="rightBrace">
            <a:avLst>
              <a:gd name="adj1" fmla="val 25000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8B3A7B7D-99FD-4F7B-8C6C-870E4FE5D847}"/>
              </a:ext>
            </a:extLst>
          </p:cNvPr>
          <p:cNvSpPr/>
          <p:nvPr/>
        </p:nvSpPr>
        <p:spPr>
          <a:xfrm>
            <a:off x="7886700" y="3714750"/>
            <a:ext cx="514350" cy="1261883"/>
          </a:xfrm>
          <a:prstGeom prst="rightBrace">
            <a:avLst>
              <a:gd name="adj1" fmla="val 25000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A42D8EAB-DF04-3FD7-9CFA-ACBD8E7F3A69}"/>
              </a:ext>
            </a:extLst>
          </p:cNvPr>
          <p:cNvSpPr txBox="1"/>
          <p:nvPr/>
        </p:nvSpPr>
        <p:spPr>
          <a:xfrm>
            <a:off x="7852470" y="935038"/>
            <a:ext cx="1667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1F79079-D45D-04FC-91F7-C3ACFBDE45BF}"/>
              </a:ext>
            </a:extLst>
          </p:cNvPr>
          <p:cNvSpPr txBox="1"/>
          <p:nvPr/>
        </p:nvSpPr>
        <p:spPr>
          <a:xfrm>
            <a:off x="8658060" y="5015301"/>
            <a:ext cx="2919174" cy="1261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Core</a:t>
            </a:r>
            <a:r>
              <a:rPr lang="fr-FR" sz="2000" b="1" dirty="0"/>
              <a:t> (IOP model)</a:t>
            </a:r>
          </a:p>
          <a:p>
            <a:r>
              <a:rPr lang="fr-FR" sz="1400" i="1" dirty="0" err="1"/>
              <a:t>Earth</a:t>
            </a:r>
            <a:r>
              <a:rPr lang="fr-FR" sz="1400" i="1" dirty="0"/>
              <a:t>-like </a:t>
            </a:r>
            <a:r>
              <a:rPr lang="fr-FR" sz="1400" i="1" dirty="0" err="1"/>
              <a:t>core</a:t>
            </a:r>
            <a:r>
              <a:rPr lang="fr-FR" sz="1400" i="1" dirty="0"/>
              <a:t>, but hotter</a:t>
            </a:r>
          </a:p>
          <a:p>
            <a:r>
              <a:rPr lang="fr-FR" sz="1400" dirty="0"/>
              <a:t>Thermal, </a:t>
            </a:r>
            <a:r>
              <a:rPr lang="fr-FR" sz="1400" dirty="0" err="1"/>
              <a:t>gravitational</a:t>
            </a:r>
            <a:r>
              <a:rPr lang="fr-FR" sz="1400" dirty="0"/>
              <a:t>, and </a:t>
            </a:r>
            <a:r>
              <a:rPr lang="fr-FR" sz="1400" dirty="0" err="1"/>
              <a:t>radiogenic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endParaRPr lang="fr-FR" sz="1400" dirty="0"/>
          </a:p>
          <a:p>
            <a:r>
              <a:rPr lang="fr-FR" sz="1400" dirty="0">
                <a:solidFill>
                  <a:srgbClr val="0070C0"/>
                </a:solidFill>
              </a:rPr>
              <a:t>Brugger+2016,Aguichine+2021</a:t>
            </a:r>
          </a:p>
        </p:txBody>
      </p:sp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3DFDBE2C-18ED-E948-708A-619D485827D8}"/>
              </a:ext>
            </a:extLst>
          </p:cNvPr>
          <p:cNvSpPr/>
          <p:nvPr/>
        </p:nvSpPr>
        <p:spPr>
          <a:xfrm>
            <a:off x="7886700" y="5021748"/>
            <a:ext cx="514350" cy="1261883"/>
          </a:xfrm>
          <a:prstGeom prst="rightBrace">
            <a:avLst>
              <a:gd name="adj1" fmla="val 25000"/>
              <a:gd name="adj2" fmla="val 50000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D1EE21-22C2-2725-459A-72CF3E4C3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312" y="1210204"/>
            <a:ext cx="6529387" cy="434780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9ED65D2-162C-B35E-0071-C414498DB388}"/>
              </a:ext>
            </a:extLst>
          </p:cNvPr>
          <p:cNvCxnSpPr>
            <a:cxnSpLocks/>
          </p:cNvCxnSpPr>
          <p:nvPr/>
        </p:nvCxnSpPr>
        <p:spPr>
          <a:xfrm>
            <a:off x="3243263" y="1871663"/>
            <a:ext cx="0" cy="3150085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7ADAB756-7D8F-9493-A813-968F63BC2930}"/>
              </a:ext>
            </a:extLst>
          </p:cNvPr>
          <p:cNvSpPr txBox="1"/>
          <p:nvPr/>
        </p:nvSpPr>
        <p:spPr>
          <a:xfrm>
            <a:off x="1569954" y="5803443"/>
            <a:ext cx="3346617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Zeng+2019: </a:t>
            </a:r>
            <a:r>
              <a:rPr lang="fr-FR" sz="1400" dirty="0" err="1"/>
              <a:t>underestimates</a:t>
            </a:r>
            <a:r>
              <a:rPr lang="fr-FR" sz="1400" dirty="0"/>
              <a:t> radius</a:t>
            </a:r>
          </a:p>
          <a:p>
            <a:r>
              <a:rPr lang="fr-FR" sz="1400" dirty="0">
                <a:solidFill>
                  <a:srgbClr val="0700FF"/>
                </a:solidFill>
              </a:rPr>
              <a:t>Aguichine+2021: </a:t>
            </a:r>
            <a:r>
              <a:rPr lang="fr-FR" sz="1400" dirty="0" err="1">
                <a:solidFill>
                  <a:srgbClr val="0700FF"/>
                </a:solidFill>
              </a:rPr>
              <a:t>overestimates</a:t>
            </a:r>
            <a:r>
              <a:rPr lang="fr-FR" sz="1400" dirty="0">
                <a:solidFill>
                  <a:srgbClr val="0700FF"/>
                </a:solidFill>
              </a:rPr>
              <a:t> radius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2FFC082-5D69-B1E4-2B7A-FB5115FFE5B3}"/>
              </a:ext>
            </a:extLst>
          </p:cNvPr>
          <p:cNvCxnSpPr>
            <a:cxnSpLocks/>
          </p:cNvCxnSpPr>
          <p:nvPr/>
        </p:nvCxnSpPr>
        <p:spPr>
          <a:xfrm>
            <a:off x="945354" y="5950750"/>
            <a:ext cx="623888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7866BDC-3ECC-BF30-14AF-0665E65A9A78}"/>
              </a:ext>
            </a:extLst>
          </p:cNvPr>
          <p:cNvCxnSpPr>
            <a:cxnSpLocks/>
          </p:cNvCxnSpPr>
          <p:nvPr/>
        </p:nvCxnSpPr>
        <p:spPr>
          <a:xfrm>
            <a:off x="945354" y="6165272"/>
            <a:ext cx="623888" cy="0"/>
          </a:xfrm>
          <a:prstGeom prst="line">
            <a:avLst/>
          </a:prstGeom>
          <a:ln w="34925">
            <a:solidFill>
              <a:srgbClr val="07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322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1B69BE6-EB17-8933-7CFB-7557E3404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C639F0D-8AB6-DAF7-180B-9B5EFF06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69883" r="24845" b="1821"/>
          <a:stretch/>
        </p:blipFill>
        <p:spPr bwMode="auto">
          <a:xfrm>
            <a:off x="2005348" y="1441032"/>
            <a:ext cx="7462989" cy="52546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E5B242-7E3B-2130-DD0E-454667F2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Reinterpretation</a:t>
            </a:r>
            <a:r>
              <a:rPr lang="fr-FR" dirty="0"/>
              <a:t> of </a:t>
            </a:r>
            <a:r>
              <a:rPr lang="fr-FR" dirty="0" err="1"/>
              <a:t>sub-Neptune’s</a:t>
            </a:r>
            <a:r>
              <a:rPr lang="fr-FR" dirty="0"/>
              <a:t> </a:t>
            </a:r>
            <a:r>
              <a:rPr lang="fr-FR" dirty="0" err="1"/>
              <a:t>interiors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B7D924-CB36-C211-0C76-CA5C7F85F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" r="-642" b="2680"/>
          <a:stretch>
            <a:fillRect/>
          </a:stretch>
        </p:blipFill>
        <p:spPr bwMode="auto">
          <a:xfrm>
            <a:off x="2005347" y="1441032"/>
            <a:ext cx="7462989" cy="5254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EFB3440-EB14-4E86-F1E1-ED255E663EB4}"/>
              </a:ext>
            </a:extLst>
          </p:cNvPr>
          <p:cNvSpPr txBox="1"/>
          <p:nvPr/>
        </p:nvSpPr>
        <p:spPr>
          <a:xfrm>
            <a:off x="5204133" y="5355112"/>
            <a:ext cx="2797690" cy="461665"/>
          </a:xfrm>
          <a:prstGeom prst="rect">
            <a:avLst/>
          </a:prstGeom>
          <a:noFill/>
          <a:effectLst>
            <a:outerShdw blurRad="1270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Earth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-like line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C9D628-8491-D969-8ADD-E829C2125405}"/>
              </a:ext>
            </a:extLst>
          </p:cNvPr>
          <p:cNvSpPr txBox="1"/>
          <p:nvPr/>
        </p:nvSpPr>
        <p:spPr>
          <a:xfrm>
            <a:off x="2956449" y="3719616"/>
            <a:ext cx="25616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50% </a:t>
            </a:r>
            <a:r>
              <a:rPr lang="fr-FR" sz="2400" b="1" dirty="0" err="1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steam</a:t>
            </a:r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fr-FR" sz="2400" b="1" baseline="-25000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53D434FA-868C-31FB-C89A-19D315D0F8A4}"/>
              </a:ext>
            </a:extLst>
          </p:cNvPr>
          <p:cNvSpPr txBox="1">
            <a:spLocks/>
          </p:cNvSpPr>
          <p:nvPr/>
        </p:nvSpPr>
        <p:spPr>
          <a:xfrm>
            <a:off x="9824174" y="2262275"/>
            <a:ext cx="2082701" cy="2515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err="1"/>
              <a:t>Sub</a:t>
            </a:r>
            <a:r>
              <a:rPr lang="fr-FR" dirty="0"/>
              <a:t>-Neptunes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b="1" u="sng" dirty="0" err="1">
                <a:solidFill>
                  <a:srgbClr val="FF0000"/>
                </a:solidFill>
              </a:rPr>
              <a:t>steam</a:t>
            </a:r>
            <a:r>
              <a:rPr lang="fr-FR" b="1" u="sng" dirty="0">
                <a:solidFill>
                  <a:srgbClr val="FF0000"/>
                </a:solidFill>
              </a:rPr>
              <a:t> </a:t>
            </a:r>
            <a:r>
              <a:rPr lang="fr-FR" b="1" u="sng" dirty="0" err="1">
                <a:solidFill>
                  <a:srgbClr val="FF0000"/>
                </a:solidFill>
              </a:rPr>
              <a:t>worlds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or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gas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dwarf</a:t>
            </a:r>
            <a:r>
              <a:rPr lang="fr-FR" dirty="0"/>
              <a:t>??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A4733C-2A38-366D-2E0D-792BEBBE14E3}"/>
              </a:ext>
            </a:extLst>
          </p:cNvPr>
          <p:cNvSpPr txBox="1"/>
          <p:nvPr/>
        </p:nvSpPr>
        <p:spPr>
          <a:xfrm>
            <a:off x="55023" y="3146648"/>
            <a:ext cx="18854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H</a:t>
            </a:r>
            <a:r>
              <a:rPr lang="en-US" sz="20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O: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Aguichine+2021</a:t>
            </a:r>
          </a:p>
          <a:p>
            <a:endParaRPr lang="en-US" sz="2000" dirty="0">
              <a:solidFill>
                <a:srgbClr val="07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H</a:t>
            </a:r>
            <a:r>
              <a:rPr lang="en-US" sz="2000" baseline="-25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O: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Zeng+2016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F0EC1E-3344-CF48-015E-9F13BBBE4D86}"/>
              </a:ext>
            </a:extLst>
          </p:cNvPr>
          <p:cNvSpPr txBox="1"/>
          <p:nvPr/>
        </p:nvSpPr>
        <p:spPr>
          <a:xfrm>
            <a:off x="9144000" y="-69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268A5B-06BF-32C0-7883-7B6E6827B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16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DB06BD-F611-1953-ED76-62B0E6A0122F}"/>
              </a:ext>
            </a:extLst>
          </p:cNvPr>
          <p:cNvSpPr txBox="1"/>
          <p:nvPr/>
        </p:nvSpPr>
        <p:spPr>
          <a:xfrm>
            <a:off x="4041330" y="2633686"/>
            <a:ext cx="25616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2% H</a:t>
            </a:r>
            <a:r>
              <a:rPr lang="fr-FR" sz="2400" b="1" baseline="-25000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b="1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-He</a:t>
            </a:r>
          </a:p>
        </p:txBody>
      </p:sp>
    </p:spTree>
    <p:extLst>
      <p:ext uri="{BB962C8B-B14F-4D97-AF65-F5344CB8AC3E}">
        <p14:creationId xmlns:p14="http://schemas.microsoft.com/office/powerpoint/2010/main" val="3332001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E5BC5-7C02-BEBB-EB81-211D950F6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F0A065-D8E6-9CDC-9A51-E6F51B660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Extension of </a:t>
            </a:r>
            <a:r>
              <a:rPr lang="fr-FR" dirty="0" err="1"/>
              <a:t>parameter</a:t>
            </a:r>
            <a:r>
              <a:rPr lang="fr-FR" dirty="0"/>
              <a:t> range</a:t>
            </a: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225B7C77-9EA6-4C4A-5EE6-7412734F7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SWE (</a:t>
            </a:r>
            <a:r>
              <a:rPr lang="fr-FR" dirty="0">
                <a:solidFill>
                  <a:schemeClr val="accent5"/>
                </a:solidFill>
              </a:rPr>
              <a:t>Aguichine+2025</a:t>
            </a:r>
            <a:r>
              <a:rPr lang="fr-FR" dirty="0"/>
              <a:t>) </a:t>
            </a:r>
            <a:r>
              <a:rPr lang="fr-FR" dirty="0" err="1"/>
              <a:t>validity</a:t>
            </a:r>
            <a:r>
              <a:rPr lang="fr-FR" dirty="0"/>
              <a:t> range: </a:t>
            </a:r>
            <a:br>
              <a:rPr lang="fr-FR" dirty="0"/>
            </a:br>
            <a:r>
              <a:rPr lang="fr-FR" dirty="0"/>
              <a:t>	</a:t>
            </a:r>
            <a:r>
              <a:rPr lang="fr-FR" dirty="0" err="1"/>
              <a:t>T</a:t>
            </a:r>
            <a:r>
              <a:rPr lang="fr-FR" baseline="-25000" dirty="0" err="1"/>
              <a:t>eq</a:t>
            </a:r>
            <a:r>
              <a:rPr lang="fr-FR" dirty="0"/>
              <a:t> = 500-700 K </a:t>
            </a:r>
            <a:br>
              <a:rPr lang="fr-FR" dirty="0"/>
            </a:br>
            <a:endParaRPr lang="fr-FR" dirty="0"/>
          </a:p>
          <a:p>
            <a:r>
              <a:rPr lang="fr-FR" dirty="0"/>
              <a:t>Follow-up </a:t>
            </a:r>
            <a:r>
              <a:rPr lang="fr-FR" dirty="0" err="1"/>
              <a:t>work</a:t>
            </a:r>
            <a:r>
              <a:rPr lang="fr-FR" dirty="0"/>
              <a:t>: </a:t>
            </a:r>
            <a:r>
              <a:rPr lang="fr-FR" b="1" dirty="0">
                <a:solidFill>
                  <a:srgbClr val="FF0000"/>
                </a:solidFill>
              </a:rPr>
              <a:t>Steam World Evolution Extended in </a:t>
            </a:r>
            <a:r>
              <a:rPr lang="fr-FR" b="1" dirty="0" err="1">
                <a:solidFill>
                  <a:srgbClr val="FF0000"/>
                </a:solidFill>
              </a:rPr>
              <a:t>Temperature</a:t>
            </a:r>
            <a:r>
              <a:rPr lang="fr-FR" b="1" dirty="0">
                <a:solidFill>
                  <a:srgbClr val="FF0000"/>
                </a:solidFill>
              </a:rPr>
              <a:t> (SWEET)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/>
              <a:t>Extended </a:t>
            </a:r>
            <a:r>
              <a:rPr lang="fr-FR" dirty="0" err="1"/>
              <a:t>validity</a:t>
            </a:r>
            <a:r>
              <a:rPr lang="fr-FR" dirty="0"/>
              <a:t> range:</a:t>
            </a:r>
            <a:br>
              <a:rPr lang="fr-FR" dirty="0"/>
            </a:br>
            <a:r>
              <a:rPr lang="fr-FR" dirty="0"/>
              <a:t>	</a:t>
            </a:r>
            <a:r>
              <a:rPr lang="fr-FR" dirty="0" err="1"/>
              <a:t>T</a:t>
            </a:r>
            <a:r>
              <a:rPr lang="fr-FR" baseline="-25000" dirty="0" err="1"/>
              <a:t>eq</a:t>
            </a:r>
            <a:r>
              <a:rPr lang="fr-FR" dirty="0"/>
              <a:t> = 400-1500 K</a:t>
            </a:r>
            <a:br>
              <a:rPr lang="fr-FR" dirty="0"/>
            </a:br>
            <a:r>
              <a:rPr lang="fr-FR" dirty="0"/>
              <a:t>	T</a:t>
            </a:r>
            <a:r>
              <a:rPr lang="fr-FR" baseline="-25000" dirty="0"/>
              <a:t>int</a:t>
            </a:r>
            <a:r>
              <a:rPr lang="fr-FR" dirty="0"/>
              <a:t> </a:t>
            </a:r>
            <a:r>
              <a:rPr lang="fr-FR" dirty="0" err="1"/>
              <a:t>upper</a:t>
            </a:r>
            <a:r>
              <a:rPr lang="fr-FR" dirty="0"/>
              <a:t> </a:t>
            </a:r>
            <a:r>
              <a:rPr lang="fr-FR" dirty="0" err="1"/>
              <a:t>lim</a:t>
            </a:r>
            <a:r>
              <a:rPr lang="fr-FR" dirty="0"/>
              <a:t>: 400K -&gt; 800K.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	Added to </a:t>
            </a:r>
            <a:r>
              <a:rPr lang="fr-FR" dirty="0" err="1"/>
              <a:t>Zenodo</a:t>
            </a:r>
            <a:r>
              <a:rPr lang="fr-FR" dirty="0"/>
              <a:t> and </a:t>
            </a:r>
            <a:r>
              <a:rPr lang="fr-FR" dirty="0" err="1"/>
              <a:t>mardigras</a:t>
            </a:r>
            <a:endParaRPr lang="fr-FR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E9280CE-F8F3-60EE-8B54-53F59908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17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7579F6-4F3C-3E65-8AC9-B11DA3E318B1}"/>
              </a:ext>
            </a:extLst>
          </p:cNvPr>
          <p:cNvSpPr txBox="1"/>
          <p:nvPr/>
        </p:nvSpPr>
        <p:spPr>
          <a:xfrm>
            <a:off x="9144000" y="-69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motif, Graphique, pixel, conception&#10;&#10;Le contenu généré par l’IA peut être incorrect.">
            <a:extLst>
              <a:ext uri="{FF2B5EF4-FFF2-40B4-BE49-F238E27FC236}">
                <a16:creationId xmlns:a16="http://schemas.microsoft.com/office/drawing/2014/main" id="{A69EDF87-61B1-5A32-703B-665339EE2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67" y="5208244"/>
            <a:ext cx="1249466" cy="1249466"/>
          </a:xfrm>
          <a:prstGeom prst="rect">
            <a:avLst/>
          </a:prstGeom>
        </p:spPr>
      </p:pic>
      <p:pic>
        <p:nvPicPr>
          <p:cNvPr id="6" name="Image 5" descr="Une image contenant motif, carré, pixel, conception&#10;&#10;Le contenu généré par l’IA peut être incorrect.">
            <a:extLst>
              <a:ext uri="{FF2B5EF4-FFF2-40B4-BE49-F238E27FC236}">
                <a16:creationId xmlns:a16="http://schemas.microsoft.com/office/drawing/2014/main" id="{E8811915-BF73-FD7B-81BB-090EA66E5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26" y="5242842"/>
            <a:ext cx="1250033" cy="125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75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B9ADB-FFFA-0468-3869-52A921FFD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e 39">
            <a:extLst>
              <a:ext uri="{FF2B5EF4-FFF2-40B4-BE49-F238E27FC236}">
                <a16:creationId xmlns:a16="http://schemas.microsoft.com/office/drawing/2014/main" id="{1BAFAF0F-4EC0-6A3F-574A-92B8AC0FACC1}"/>
              </a:ext>
            </a:extLst>
          </p:cNvPr>
          <p:cNvGrpSpPr/>
          <p:nvPr/>
        </p:nvGrpSpPr>
        <p:grpSpPr>
          <a:xfrm>
            <a:off x="8776211" y="2752962"/>
            <a:ext cx="3194177" cy="831995"/>
            <a:chOff x="8775927" y="2165122"/>
            <a:chExt cx="3194177" cy="831995"/>
          </a:xfrm>
        </p:grpSpPr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7EB06F9F-AE87-919D-9CA0-655916F3FEB5}"/>
                </a:ext>
              </a:extLst>
            </p:cNvPr>
            <p:cNvSpPr txBox="1"/>
            <p:nvPr/>
          </p:nvSpPr>
          <p:spPr>
            <a:xfrm>
              <a:off x="8775927" y="2165122"/>
              <a:ext cx="1503810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u="sng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Gas Dwarf</a:t>
              </a:r>
            </a:p>
          </p:txBody>
        </p:sp>
        <p:sp>
          <p:nvSpPr>
            <p:cNvPr id="52" name="TextBox 59">
              <a:extLst>
                <a:ext uri="{FF2B5EF4-FFF2-40B4-BE49-F238E27FC236}">
                  <a16:creationId xmlns:a16="http://schemas.microsoft.com/office/drawing/2014/main" id="{94B78F32-3675-82E5-E0F1-EEF129D23E25}"/>
                </a:ext>
              </a:extLst>
            </p:cNvPr>
            <p:cNvSpPr txBox="1"/>
            <p:nvPr/>
          </p:nvSpPr>
          <p:spPr>
            <a:xfrm>
              <a:off x="8775927" y="2627785"/>
              <a:ext cx="31941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H</a:t>
              </a:r>
              <a:r>
                <a:rPr lang="en-US" baseline="-25000" dirty="0"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2</a:t>
              </a:r>
              <a:r>
                <a:rPr lang="en-US" dirty="0"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-He (1x solar): </a:t>
              </a:r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Tang+2025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4BE37F0D-1DCB-4359-F940-FA63A19BA8D5}"/>
              </a:ext>
            </a:extLst>
          </p:cNvPr>
          <p:cNvGrpSpPr/>
          <p:nvPr/>
        </p:nvGrpSpPr>
        <p:grpSpPr>
          <a:xfrm>
            <a:off x="396418" y="2752580"/>
            <a:ext cx="2909255" cy="1111790"/>
            <a:chOff x="414985" y="2161409"/>
            <a:chExt cx="2909255" cy="1111790"/>
          </a:xfrm>
        </p:grpSpPr>
        <p:sp>
          <p:nvSpPr>
            <p:cNvPr id="7" name="TextBox 23">
              <a:extLst>
                <a:ext uri="{FF2B5EF4-FFF2-40B4-BE49-F238E27FC236}">
                  <a16:creationId xmlns:a16="http://schemas.microsoft.com/office/drawing/2014/main" id="{DA4D91D0-7C06-4D94-744B-E9241D6786DD}"/>
                </a:ext>
              </a:extLst>
            </p:cNvPr>
            <p:cNvSpPr txBox="1"/>
            <p:nvPr/>
          </p:nvSpPr>
          <p:spPr>
            <a:xfrm>
              <a:off x="414985" y="2161409"/>
              <a:ext cx="2834387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u="sng" dirty="0">
                  <a:solidFill>
                    <a:srgbClr val="FF0000"/>
                  </a:solidFill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Steam World</a:t>
              </a:r>
            </a:p>
          </p:txBody>
        </p:sp>
        <p:sp>
          <p:nvSpPr>
            <p:cNvPr id="56" name="TextBox 61">
              <a:extLst>
                <a:ext uri="{FF2B5EF4-FFF2-40B4-BE49-F238E27FC236}">
                  <a16:creationId xmlns:a16="http://schemas.microsoft.com/office/drawing/2014/main" id="{44A6009D-FDA8-B4D3-86B7-8F97504D3315}"/>
                </a:ext>
              </a:extLst>
            </p:cNvPr>
            <p:cNvSpPr txBox="1"/>
            <p:nvPr/>
          </p:nvSpPr>
          <p:spPr>
            <a:xfrm>
              <a:off x="414985" y="2626868"/>
              <a:ext cx="2909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Pure H</a:t>
              </a:r>
              <a:r>
                <a:rPr lang="en-US" baseline="-25000" dirty="0"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2</a:t>
              </a:r>
              <a:r>
                <a:rPr lang="en-US" dirty="0"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O envelope: </a:t>
              </a:r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Aguichine+2025</a:t>
              </a:r>
              <a:endParaRPr lang="en-US" b="1" dirty="0">
                <a:solidFill>
                  <a:srgbClr val="0700FF"/>
                </a:solidFill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779F7C7A-C952-3448-050A-8FCADEA268DA}"/>
              </a:ext>
            </a:extLst>
          </p:cNvPr>
          <p:cNvSpPr txBox="1">
            <a:spLocks/>
          </p:cNvSpPr>
          <p:nvPr/>
        </p:nvSpPr>
        <p:spPr>
          <a:xfrm>
            <a:off x="838199" y="512739"/>
            <a:ext cx="11093117" cy="11779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fr-FR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mass</a:t>
            </a:r>
            <a:r>
              <a:rPr lang="fr-FR" sz="4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fr-FR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radius</a:t>
            </a:r>
            <a:r>
              <a:rPr lang="fr-FR" sz="4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fr-FR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composition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1BB07A96-1FC4-A29E-5F49-671598ABD0EF}"/>
              </a:ext>
            </a:extLst>
          </p:cNvPr>
          <p:cNvGrpSpPr/>
          <p:nvPr/>
        </p:nvGrpSpPr>
        <p:grpSpPr>
          <a:xfrm>
            <a:off x="3148991" y="1510536"/>
            <a:ext cx="5894018" cy="372958"/>
            <a:chOff x="3119842" y="1107883"/>
            <a:chExt cx="5894018" cy="372958"/>
          </a:xfrm>
        </p:grpSpPr>
        <p:grpSp>
          <p:nvGrpSpPr>
            <p:cNvPr id="33" name="Group 40">
              <a:extLst>
                <a:ext uri="{FF2B5EF4-FFF2-40B4-BE49-F238E27FC236}">
                  <a16:creationId xmlns:a16="http://schemas.microsoft.com/office/drawing/2014/main" id="{B4C1D57C-06E0-EBF9-766F-C0E181F21E9A}"/>
                </a:ext>
              </a:extLst>
            </p:cNvPr>
            <p:cNvGrpSpPr/>
            <p:nvPr/>
          </p:nvGrpSpPr>
          <p:grpSpPr>
            <a:xfrm>
              <a:off x="8132709" y="1111509"/>
              <a:ext cx="881151" cy="369332"/>
              <a:chOff x="5314646" y="1266406"/>
              <a:chExt cx="881151" cy="369332"/>
            </a:xfrm>
          </p:grpSpPr>
          <p:sp>
            <p:nvSpPr>
              <p:cNvPr id="34" name="Oval 41">
                <a:extLst>
                  <a:ext uri="{FF2B5EF4-FFF2-40B4-BE49-F238E27FC236}">
                    <a16:creationId xmlns:a16="http://schemas.microsoft.com/office/drawing/2014/main" id="{B8D00A99-6326-5A7C-E237-336F5268FC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4646" y="1320161"/>
                <a:ext cx="274320" cy="274320"/>
              </a:xfrm>
              <a:prstGeom prst="ellipse">
                <a:avLst/>
              </a:prstGeom>
              <a:solidFill>
                <a:srgbClr val="8E4E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TextBox 42">
                <a:extLst>
                  <a:ext uri="{FF2B5EF4-FFF2-40B4-BE49-F238E27FC236}">
                    <a16:creationId xmlns:a16="http://schemas.microsoft.com/office/drawing/2014/main" id="{D2AD0B7C-87D1-074D-A3F3-D7F1EA736AF7}"/>
                  </a:ext>
                </a:extLst>
              </p:cNvPr>
              <p:cNvSpPr txBox="1"/>
              <p:nvPr/>
            </p:nvSpPr>
            <p:spPr>
              <a:xfrm>
                <a:off x="5567035" y="1266406"/>
                <a:ext cx="6287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ea typeface="Helvetica Neue Light" panose="02000403000000020004" pitchFamily="2" charset="0"/>
                    <a:cs typeface="Calibri" panose="020F0502020204030204" pitchFamily="34" charset="0"/>
                  </a:rPr>
                  <a:t>Rock</a:t>
                </a:r>
              </a:p>
            </p:txBody>
          </p: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3164DCDB-2B4A-19E4-9413-859E80D7F88D}"/>
                </a:ext>
              </a:extLst>
            </p:cNvPr>
            <p:cNvGrpSpPr/>
            <p:nvPr/>
          </p:nvGrpSpPr>
          <p:grpSpPr>
            <a:xfrm>
              <a:off x="3119842" y="1107883"/>
              <a:ext cx="4734572" cy="372156"/>
              <a:chOff x="3119842" y="1107883"/>
              <a:chExt cx="4734572" cy="372156"/>
            </a:xfrm>
          </p:grpSpPr>
          <p:sp>
            <p:nvSpPr>
              <p:cNvPr id="45" name="TextBox 52">
                <a:extLst>
                  <a:ext uri="{FF2B5EF4-FFF2-40B4-BE49-F238E27FC236}">
                    <a16:creationId xmlns:a16="http://schemas.microsoft.com/office/drawing/2014/main" id="{E37A7A0E-99F8-60FB-683D-17EA36DACE62}"/>
                  </a:ext>
                </a:extLst>
              </p:cNvPr>
              <p:cNvSpPr txBox="1"/>
              <p:nvPr/>
            </p:nvSpPr>
            <p:spPr>
              <a:xfrm>
                <a:off x="6739493" y="1107883"/>
                <a:ext cx="11149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ea typeface="Helvetica Neue Light" panose="02000403000000020004" pitchFamily="2" charset="0"/>
                    <a:cs typeface="Calibri" panose="020F0502020204030204" pitchFamily="34" charset="0"/>
                  </a:rPr>
                  <a:t>H</a:t>
                </a:r>
                <a:r>
                  <a:rPr lang="en-US" baseline="-25000" dirty="0">
                    <a:latin typeface="Calibri" panose="020F0502020204030204" pitchFamily="34" charset="0"/>
                    <a:ea typeface="Helvetica Neue Light" panose="02000403000000020004" pitchFamily="2" charset="0"/>
                    <a:cs typeface="Calibri" panose="020F0502020204030204" pitchFamily="34" charset="0"/>
                  </a:rPr>
                  <a:t>2</a:t>
                </a:r>
                <a:r>
                  <a:rPr lang="en-US" dirty="0">
                    <a:latin typeface="Calibri" panose="020F0502020204030204" pitchFamily="34" charset="0"/>
                    <a:ea typeface="Helvetica Neue Light" panose="02000403000000020004" pitchFamily="2" charset="0"/>
                    <a:cs typeface="Calibri" panose="020F0502020204030204" pitchFamily="34" charset="0"/>
                  </a:rPr>
                  <a:t>/He gas</a:t>
                </a:r>
              </a:p>
            </p:txBody>
          </p:sp>
          <p:sp>
            <p:nvSpPr>
              <p:cNvPr id="41" name="TextBox 48">
                <a:extLst>
                  <a:ext uri="{FF2B5EF4-FFF2-40B4-BE49-F238E27FC236}">
                    <a16:creationId xmlns:a16="http://schemas.microsoft.com/office/drawing/2014/main" id="{8A556864-30E7-2835-1DB0-0900ED4BAE42}"/>
                  </a:ext>
                </a:extLst>
              </p:cNvPr>
              <p:cNvSpPr txBox="1"/>
              <p:nvPr/>
            </p:nvSpPr>
            <p:spPr>
              <a:xfrm>
                <a:off x="3119842" y="1110707"/>
                <a:ext cx="24156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ea typeface="Helvetica Neue Light" panose="02000403000000020004" pitchFamily="2" charset="0"/>
                    <a:cs typeface="Calibri" panose="020F0502020204030204" pitchFamily="34" charset="0"/>
                  </a:rPr>
                  <a:t>H</a:t>
                </a:r>
                <a:r>
                  <a:rPr lang="en-US" baseline="-25000" dirty="0">
                    <a:latin typeface="Calibri" panose="020F0502020204030204" pitchFamily="34" charset="0"/>
                    <a:ea typeface="Helvetica Neue Light" panose="02000403000000020004" pitchFamily="2" charset="0"/>
                    <a:cs typeface="Calibri" panose="020F0502020204030204" pitchFamily="34" charset="0"/>
                  </a:rPr>
                  <a:t>2</a:t>
                </a:r>
                <a:r>
                  <a:rPr lang="en-US" dirty="0">
                    <a:latin typeface="Calibri" panose="020F0502020204030204" pitchFamily="34" charset="0"/>
                    <a:ea typeface="Helvetica Neue Light" panose="02000403000000020004" pitchFamily="2" charset="0"/>
                    <a:cs typeface="Calibri" panose="020F0502020204030204" pitchFamily="34" charset="0"/>
                  </a:rPr>
                  <a:t>O steam/supercritical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778D4DC-AC46-9D7D-81AB-D0376F519E21}"/>
                  </a:ext>
                </a:extLst>
              </p:cNvPr>
              <p:cNvSpPr/>
              <p:nvPr/>
            </p:nvSpPr>
            <p:spPr>
              <a:xfrm>
                <a:off x="5485967" y="1168620"/>
                <a:ext cx="1234869" cy="275111"/>
              </a:xfrm>
              <a:prstGeom prst="rect">
                <a:avLst/>
              </a:prstGeom>
              <a:gradFill>
                <a:gsLst>
                  <a:gs pos="0">
                    <a:srgbClr val="0070C0"/>
                  </a:gs>
                  <a:gs pos="100000">
                    <a:schemeClr val="bg2">
                      <a:lumMod val="75000"/>
                    </a:schemeClr>
                  </a:gs>
                </a:gsLst>
                <a:lin ang="0" scaled="0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92FA1ED1-9957-6BA5-21F0-0D66FE6E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18</a:t>
            </a:fld>
            <a:endParaRPr lang="fr-FR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2785BD2-ED43-0412-76A0-0502C3CB5FEF}"/>
              </a:ext>
            </a:extLst>
          </p:cNvPr>
          <p:cNvGrpSpPr/>
          <p:nvPr/>
        </p:nvGrpSpPr>
        <p:grpSpPr>
          <a:xfrm>
            <a:off x="2459993" y="2647453"/>
            <a:ext cx="7661488" cy="6337635"/>
            <a:chOff x="3094336" y="1602031"/>
            <a:chExt cx="6003327" cy="4965993"/>
          </a:xfrm>
        </p:grpSpPr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F285A6B1-3826-C252-4BF2-0A3EF7E891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4432" y="1763411"/>
              <a:ext cx="5023150" cy="4700454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Pie 10">
              <a:extLst>
                <a:ext uri="{FF2B5EF4-FFF2-40B4-BE49-F238E27FC236}">
                  <a16:creationId xmlns:a16="http://schemas.microsoft.com/office/drawing/2014/main" id="{21EB5883-825D-B499-C4D5-359480B913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7047" y="1762412"/>
              <a:ext cx="5020535" cy="4698007"/>
            </a:xfrm>
            <a:prstGeom prst="pie">
              <a:avLst>
                <a:gd name="adj1" fmla="val 10799699"/>
                <a:gd name="adj2" fmla="val 1620000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Pie 4">
              <a:extLst>
                <a:ext uri="{FF2B5EF4-FFF2-40B4-BE49-F238E27FC236}">
                  <a16:creationId xmlns:a16="http://schemas.microsoft.com/office/drawing/2014/main" id="{789AD782-10A6-7E98-29A2-BC6F981A0CF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371296" y="2499725"/>
              <a:ext cx="3449420" cy="3227823"/>
            </a:xfrm>
            <a:prstGeom prst="pie">
              <a:avLst>
                <a:gd name="adj1" fmla="val 10799699"/>
                <a:gd name="adj2" fmla="val 16200000"/>
              </a:avLst>
            </a:prstGeom>
            <a:solidFill>
              <a:srgbClr val="8E4E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Pie 5">
              <a:extLst>
                <a:ext uri="{FF2B5EF4-FFF2-40B4-BE49-F238E27FC236}">
                  <a16:creationId xmlns:a16="http://schemas.microsoft.com/office/drawing/2014/main" id="{995DBFB8-2F72-42E7-97AD-A03F1E23497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4888788" y="2823541"/>
              <a:ext cx="2414434" cy="2580190"/>
            </a:xfrm>
            <a:prstGeom prst="pie">
              <a:avLst>
                <a:gd name="adj1" fmla="val 10799699"/>
                <a:gd name="adj2" fmla="val 16200000"/>
              </a:avLst>
            </a:prstGeom>
            <a:solidFill>
              <a:srgbClr val="8E4E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7">
              <a:extLst>
                <a:ext uri="{FF2B5EF4-FFF2-40B4-BE49-F238E27FC236}">
                  <a16:creationId xmlns:a16="http://schemas.microsoft.com/office/drawing/2014/main" id="{57C52EBE-F914-F22F-5BA7-A56327A2EAA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602031"/>
              <a:ext cx="0" cy="25116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53">
              <a:extLst>
                <a:ext uri="{FF2B5EF4-FFF2-40B4-BE49-F238E27FC236}">
                  <a16:creationId xmlns:a16="http://schemas.microsoft.com/office/drawing/2014/main" id="{64E045DC-41A1-D884-FA18-B43B5111E576}"/>
                </a:ext>
              </a:extLst>
            </p:cNvPr>
            <p:cNvSpPr txBox="1"/>
            <p:nvPr/>
          </p:nvSpPr>
          <p:spPr>
            <a:xfrm>
              <a:off x="4320104" y="2585233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ln w="12700">
                    <a:noFill/>
                  </a:ln>
                  <a:effectLst>
                    <a:glow rad="101600">
                      <a:schemeClr val="bg1"/>
                    </a:glow>
                  </a:effectLst>
                  <a:latin typeface="Helvetica Neue Light" panose="02000403000000020004" pitchFamily="2" charset="0"/>
                  <a:ea typeface="Helvetica Neue Light" panose="02000403000000020004" pitchFamily="2" charset="0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63" name="TextBox 29">
              <a:extLst>
                <a:ext uri="{FF2B5EF4-FFF2-40B4-BE49-F238E27FC236}">
                  <a16:creationId xmlns:a16="http://schemas.microsoft.com/office/drawing/2014/main" id="{146C6658-72A5-2184-D4D3-821C270A0669}"/>
                </a:ext>
              </a:extLst>
            </p:cNvPr>
            <p:cNvSpPr txBox="1"/>
            <p:nvPr/>
          </p:nvSpPr>
          <p:spPr>
            <a:xfrm>
              <a:off x="5158440" y="3515536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ln w="12700">
                    <a:noFill/>
                  </a:ln>
                  <a:effectLst>
                    <a:glow rad="101600">
                      <a:schemeClr val="accent2">
                        <a:lumMod val="60000"/>
                        <a:lumOff val="40000"/>
                      </a:schemeClr>
                    </a:glow>
                  </a:effectLst>
                  <a:latin typeface="Helvetica Neue Light" panose="02000403000000020004" pitchFamily="2" charset="0"/>
                  <a:ea typeface="Helvetica Neue Light" panose="02000403000000020004" pitchFamily="2" charset="0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8" name="TextBox 57">
              <a:extLst>
                <a:ext uri="{FF2B5EF4-FFF2-40B4-BE49-F238E27FC236}">
                  <a16:creationId xmlns:a16="http://schemas.microsoft.com/office/drawing/2014/main" id="{F0E6E6D0-8FF9-E6D6-4B1F-FB30ECEE06C0}"/>
                </a:ext>
              </a:extLst>
            </p:cNvPr>
            <p:cNvSpPr txBox="1"/>
            <p:nvPr/>
          </p:nvSpPr>
          <p:spPr>
            <a:xfrm>
              <a:off x="4281585" y="2948942"/>
              <a:ext cx="7585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ln w="12700">
                    <a:noFill/>
                  </a:ln>
                  <a:effectLst>
                    <a:glow rad="101600">
                      <a:schemeClr val="bg1"/>
                    </a:glow>
                  </a:effectLst>
                  <a:latin typeface="Helvetica Neue Light" panose="02000403000000020004" pitchFamily="2" charset="0"/>
                  <a:ea typeface="Helvetica Neue Light" panose="02000403000000020004" pitchFamily="2" charset="0"/>
                </a:defRPr>
              </a:lvl1pPr>
            </a:lstStyle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(H</a:t>
              </a:r>
              <a:r>
                <a:rPr 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O)</a:t>
              </a:r>
            </a:p>
          </p:txBody>
        </p:sp>
        <p:sp>
          <p:nvSpPr>
            <p:cNvPr id="5" name="TextBox 54">
              <a:extLst>
                <a:ext uri="{FF2B5EF4-FFF2-40B4-BE49-F238E27FC236}">
                  <a16:creationId xmlns:a16="http://schemas.microsoft.com/office/drawing/2014/main" id="{4D3E9FF3-6F26-9903-0C1A-C4AEE453399C}"/>
                </a:ext>
              </a:extLst>
            </p:cNvPr>
            <p:cNvSpPr txBox="1"/>
            <p:nvPr/>
          </p:nvSpPr>
          <p:spPr>
            <a:xfrm>
              <a:off x="7238212" y="2488689"/>
              <a:ext cx="1100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n w="12700">
                    <a:noFill/>
                  </a:ln>
                  <a:effectLst>
                    <a:glow rad="101600">
                      <a:schemeClr val="bg1"/>
                    </a:glow>
                  </a:effectLst>
                  <a:latin typeface="Helvetica Neue Light" panose="02000403000000020004" pitchFamily="2" charset="0"/>
                  <a:ea typeface="Helvetica Neue Light" panose="02000403000000020004" pitchFamily="2" charset="0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0.43%</a:t>
              </a: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6A44D48B-4775-B161-DFF0-922A517F1764}"/>
                </a:ext>
              </a:extLst>
            </p:cNvPr>
            <p:cNvSpPr txBox="1"/>
            <p:nvPr/>
          </p:nvSpPr>
          <p:spPr>
            <a:xfrm>
              <a:off x="6184947" y="3515535"/>
              <a:ext cx="1103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ln w="12700">
                    <a:noFill/>
                  </a:ln>
                  <a:effectLst>
                    <a:glow rad="101600">
                      <a:schemeClr val="accent2">
                        <a:lumMod val="60000"/>
                        <a:lumOff val="40000"/>
                      </a:schemeClr>
                    </a:glow>
                  </a:effectLst>
                  <a:latin typeface="Helvetica Neue Light" panose="02000403000000020004" pitchFamily="2" charset="0"/>
                  <a:ea typeface="Helvetica Neue Light" panose="02000403000000020004" pitchFamily="2" charset="0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99.57%</a:t>
              </a:r>
            </a:p>
          </p:txBody>
        </p:sp>
        <p:sp>
          <p:nvSpPr>
            <p:cNvPr id="12" name="TextBox 54">
              <a:extLst>
                <a:ext uri="{FF2B5EF4-FFF2-40B4-BE49-F238E27FC236}">
                  <a16:creationId xmlns:a16="http://schemas.microsoft.com/office/drawing/2014/main" id="{65B14922-6E32-42E5-7E56-C0982D7DA56D}"/>
                </a:ext>
              </a:extLst>
            </p:cNvPr>
            <p:cNvSpPr txBox="1"/>
            <p:nvPr/>
          </p:nvSpPr>
          <p:spPr>
            <a:xfrm>
              <a:off x="7238212" y="2836505"/>
              <a:ext cx="11001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n w="12700">
                    <a:noFill/>
                  </a:ln>
                  <a:effectLst>
                    <a:glow rad="101600">
                      <a:schemeClr val="bg1"/>
                    </a:glow>
                  </a:effectLst>
                  <a:latin typeface="Helvetica Neue Light" panose="02000403000000020004" pitchFamily="2" charset="0"/>
                  <a:ea typeface="Helvetica Neue Light" panose="02000403000000020004" pitchFamily="2" charset="0"/>
                </a:defRPr>
              </a:lvl1pPr>
            </a:lstStyle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(H</a:t>
              </a:r>
              <a:r>
                <a:rPr 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-He)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6BF8384-903A-6529-9A8E-5F39008120A1}"/>
                </a:ext>
              </a:extLst>
            </p:cNvPr>
            <p:cNvSpPr/>
            <p:nvPr/>
          </p:nvSpPr>
          <p:spPr>
            <a:xfrm>
              <a:off x="3324240" y="4113675"/>
              <a:ext cx="5451687" cy="24543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F45C2BD5-272B-D6F2-0E5A-B3101136DA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4336" y="4113675"/>
              <a:ext cx="60033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65">
            <a:extLst>
              <a:ext uri="{FF2B5EF4-FFF2-40B4-BE49-F238E27FC236}">
                <a16:creationId xmlns:a16="http://schemas.microsoft.com/office/drawing/2014/main" id="{79023AF7-540A-3660-19D0-DA38CC8F7ECE}"/>
              </a:ext>
            </a:extLst>
          </p:cNvPr>
          <p:cNvSpPr txBox="1"/>
          <p:nvPr/>
        </p:nvSpPr>
        <p:spPr>
          <a:xfrm>
            <a:off x="241300" y="6460419"/>
            <a:ext cx="3388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Image Credit: </a:t>
            </a:r>
            <a:r>
              <a:rPr lang="en-US" dirty="0" err="1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Aguichine</a:t>
            </a:r>
            <a:r>
              <a: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 &amp; Batalha</a:t>
            </a:r>
          </a:p>
        </p:txBody>
      </p:sp>
    </p:spTree>
    <p:extLst>
      <p:ext uri="{BB962C8B-B14F-4D97-AF65-F5344CB8AC3E}">
        <p14:creationId xmlns:p14="http://schemas.microsoft.com/office/powerpoint/2010/main" val="2199182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9698A07-FC6E-392A-83A5-F80F61610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Volatile content of </a:t>
            </a:r>
            <a:r>
              <a:rPr lang="fr-FR" dirty="0" err="1"/>
              <a:t>sub</a:t>
            </a:r>
            <a:r>
              <a:rPr lang="fr-FR" dirty="0"/>
              <a:t>-Neptunes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12A00B-C455-F385-ADFE-E78C220D6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Methodology</a:t>
            </a:r>
            <a:r>
              <a:rPr lang="fr-FR" dirty="0"/>
              <a:t>:</a:t>
            </a:r>
          </a:p>
          <a:p>
            <a:r>
              <a:rPr lang="fr-FR" dirty="0" err="1"/>
              <a:t>Interior</a:t>
            </a:r>
            <a:r>
              <a:rPr lang="fr-FR" dirty="0"/>
              <a:t> model </a:t>
            </a:r>
            <a:r>
              <a:rPr lang="fr-FR" dirty="0" err="1"/>
              <a:t>grids</a:t>
            </a:r>
            <a:r>
              <a:rPr lang="fr-FR" dirty="0"/>
              <a:t>: </a:t>
            </a:r>
            <a:r>
              <a:rPr lang="fr-FR" dirty="0" err="1"/>
              <a:t>planet</a:t>
            </a:r>
            <a:r>
              <a:rPr lang="fr-FR" dirty="0"/>
              <a:t> radius </a:t>
            </a:r>
            <a:r>
              <a:rPr lang="fr-FR" dirty="0" err="1"/>
              <a:t>R</a:t>
            </a:r>
            <a:r>
              <a:rPr lang="fr-FR" baseline="-25000" dirty="0" err="1"/>
              <a:t>p</a:t>
            </a:r>
            <a:r>
              <a:rPr lang="fr-FR" dirty="0"/>
              <a:t> as a </a:t>
            </a:r>
            <a:r>
              <a:rPr lang="fr-FR" dirty="0" err="1"/>
              <a:t>function</a:t>
            </a:r>
            <a:r>
              <a:rPr lang="fr-FR" dirty="0"/>
              <a:t> of </a:t>
            </a:r>
            <a:r>
              <a:rPr lang="fr-FR" dirty="0" err="1"/>
              <a:t>M</a:t>
            </a:r>
            <a:r>
              <a:rPr lang="fr-FR" baseline="-25000" dirty="0" err="1"/>
              <a:t>p</a:t>
            </a:r>
            <a:r>
              <a:rPr lang="fr-FR" dirty="0"/>
              <a:t>, </a:t>
            </a:r>
            <a:r>
              <a:rPr lang="fr-FR" dirty="0" err="1"/>
              <a:t>T</a:t>
            </a:r>
            <a:r>
              <a:rPr lang="fr-FR" baseline="-25000" dirty="0" err="1"/>
              <a:t>eq</a:t>
            </a:r>
            <a:r>
              <a:rPr lang="fr-FR" dirty="0"/>
              <a:t>, Age and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.</a:t>
            </a:r>
          </a:p>
          <a:p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Gas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dwarf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dirty="0"/>
              <a:t>model: </a:t>
            </a:r>
            <a:r>
              <a:rPr lang="fr-FR" dirty="0">
                <a:solidFill>
                  <a:srgbClr val="0070C0"/>
                </a:solidFill>
              </a:rPr>
              <a:t>Tang+2025 </a:t>
            </a:r>
            <a:r>
              <a:rPr lang="fr-FR" dirty="0"/>
              <a:t>; </a:t>
            </a:r>
            <a:r>
              <a:rPr lang="fr-FR" b="1" u="sng" dirty="0">
                <a:solidFill>
                  <a:srgbClr val="FF0000"/>
                </a:solidFill>
              </a:rPr>
              <a:t>Steam world </a:t>
            </a:r>
            <a:r>
              <a:rPr lang="fr-FR" dirty="0"/>
              <a:t>model: </a:t>
            </a:r>
            <a:r>
              <a:rPr lang="fr-FR" dirty="0">
                <a:solidFill>
                  <a:srgbClr val="0070C0"/>
                </a:solidFill>
              </a:rPr>
              <a:t>Aguichine+2025</a:t>
            </a:r>
          </a:p>
          <a:p>
            <a:r>
              <a:rPr lang="fr-FR" dirty="0"/>
              <a:t>Method: use </a:t>
            </a:r>
            <a:r>
              <a:rPr lang="fr-FR" dirty="0" err="1"/>
              <a:t>R</a:t>
            </a:r>
            <a:r>
              <a:rPr lang="fr-FR" baseline="-25000" dirty="0" err="1"/>
              <a:t>p</a:t>
            </a:r>
            <a:r>
              <a:rPr lang="fr-FR" dirty="0" err="1"/>
              <a:t>,M</a:t>
            </a:r>
            <a:r>
              <a:rPr lang="fr-FR" baseline="-25000" dirty="0" err="1"/>
              <a:t>p</a:t>
            </a:r>
            <a:r>
              <a:rPr lang="fr-FR" dirty="0"/>
              <a:t>, </a:t>
            </a:r>
            <a:r>
              <a:rPr lang="fr-FR" dirty="0" err="1"/>
              <a:t>T</a:t>
            </a:r>
            <a:r>
              <a:rPr lang="fr-FR" baseline="-25000" dirty="0" err="1"/>
              <a:t>eq</a:t>
            </a:r>
            <a:r>
              <a:rPr lang="fr-FR" dirty="0"/>
              <a:t>, and Age to </a:t>
            </a:r>
            <a:r>
              <a:rPr lang="fr-FR" dirty="0" err="1"/>
              <a:t>infer</a:t>
            </a:r>
            <a:r>
              <a:rPr lang="fr-FR" dirty="0"/>
              <a:t>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MCMC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err="1"/>
              <a:t>Two</a:t>
            </a:r>
            <a:r>
              <a:rPr lang="fr-FR" dirty="0"/>
              <a:t> key points:</a:t>
            </a:r>
          </a:p>
          <a:p>
            <a:r>
              <a:rPr lang="fr-FR" dirty="0"/>
              <a:t>1: in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dwarf</a:t>
            </a:r>
            <a:r>
              <a:rPr lang="fr-FR" dirty="0"/>
              <a:t>, </a:t>
            </a:r>
            <a:r>
              <a:rPr lang="fr-FR" dirty="0" err="1"/>
              <a:t>R</a:t>
            </a:r>
            <a:r>
              <a:rPr lang="fr-FR" baseline="-25000" dirty="0" err="1"/>
              <a:t>p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sensitive to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small</a:t>
            </a:r>
            <a:endParaRPr lang="fr-FR" dirty="0"/>
          </a:p>
          <a:p>
            <a:r>
              <a:rPr lang="fr-FR" dirty="0"/>
              <a:t>2: MCMC </a:t>
            </a:r>
            <a:r>
              <a:rPr lang="fr-FR" dirty="0" err="1"/>
              <a:t>prior</a:t>
            </a:r>
            <a:r>
              <a:rPr lang="fr-FR" dirty="0"/>
              <a:t> on composition </a:t>
            </a:r>
            <a:r>
              <a:rPr lang="fr-FR" dirty="0" err="1"/>
              <a:t>matters</a:t>
            </a:r>
            <a:r>
              <a:rPr lang="fr-FR" dirty="0"/>
              <a:t> (a lot)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5F08417-3A80-693C-22AB-738DEA6C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811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EF32704-9C57-C23C-23D6-D0AD0FA8C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B28225-AC27-1C8A-45E6-F6A218EE4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3117" cy="1325563"/>
          </a:xfrm>
        </p:spPr>
        <p:txBody>
          <a:bodyPr>
            <a:normAutofit/>
          </a:bodyPr>
          <a:lstStyle/>
          <a:p>
            <a:r>
              <a:rPr lang="fr-FR" sz="4000" dirty="0"/>
              <a:t>The </a:t>
            </a:r>
            <a:r>
              <a:rPr lang="fr-FR" sz="4000" dirty="0" err="1"/>
              <a:t>era</a:t>
            </a:r>
            <a:r>
              <a:rPr lang="fr-FR" sz="4000" dirty="0"/>
              <a:t> of </a:t>
            </a:r>
            <a:r>
              <a:rPr lang="fr-FR" sz="4000" dirty="0" err="1"/>
              <a:t>exoplanet</a:t>
            </a:r>
            <a:r>
              <a:rPr lang="fr-FR" sz="4000" dirty="0"/>
              <a:t> </a:t>
            </a:r>
            <a:r>
              <a:rPr lang="fr-FR" sz="4000" dirty="0" err="1"/>
              <a:t>demographics</a:t>
            </a:r>
            <a:endParaRPr lang="fr-FR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8B7184-CF9C-6D41-5D9E-662ADCF02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8" y="1957680"/>
            <a:ext cx="6011702" cy="3657309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1DBEA93-C445-534B-BE8C-5F94022755C4}"/>
              </a:ext>
            </a:extLst>
          </p:cNvPr>
          <p:cNvSpPr txBox="1">
            <a:spLocks/>
          </p:cNvSpPr>
          <p:nvPr/>
        </p:nvSpPr>
        <p:spPr>
          <a:xfrm>
            <a:off x="2522451" y="3124219"/>
            <a:ext cx="1161509" cy="552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800" b="1" dirty="0">
                <a:ln w="6350" cap="flat">
                  <a:noFill/>
                </a:ln>
                <a:solidFill>
                  <a:srgbClr val="0700FF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Kepler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644B9A76-B193-9D32-EBD1-C7020DBD959A}"/>
              </a:ext>
            </a:extLst>
          </p:cNvPr>
          <p:cNvCxnSpPr>
            <a:cxnSpLocks/>
          </p:cNvCxnSpPr>
          <p:nvPr/>
        </p:nvCxnSpPr>
        <p:spPr>
          <a:xfrm>
            <a:off x="3384974" y="3597991"/>
            <a:ext cx="917920" cy="328734"/>
          </a:xfrm>
          <a:prstGeom prst="straightConnector1">
            <a:avLst/>
          </a:prstGeom>
          <a:ln w="38100">
            <a:solidFill>
              <a:srgbClr val="07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D5E0CB8-7447-603E-2801-DF1DBBD6AC8F}"/>
              </a:ext>
            </a:extLst>
          </p:cNvPr>
          <p:cNvCxnSpPr>
            <a:cxnSpLocks/>
          </p:cNvCxnSpPr>
          <p:nvPr/>
        </p:nvCxnSpPr>
        <p:spPr>
          <a:xfrm>
            <a:off x="3384974" y="3597991"/>
            <a:ext cx="597973" cy="1031566"/>
          </a:xfrm>
          <a:prstGeom prst="straightConnector1">
            <a:avLst/>
          </a:prstGeom>
          <a:ln w="38100">
            <a:solidFill>
              <a:srgbClr val="07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442EF65D-C544-693F-FE6D-59258924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2</a:t>
            </a:fld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E253669-E7D7-3D3C-60DC-4453C63D0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69" y="1972761"/>
            <a:ext cx="5788695" cy="43415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942EA146-17A9-0ABE-62CC-46A00529C378}"/>
              </a:ext>
            </a:extLst>
          </p:cNvPr>
          <p:cNvSpPr txBox="1"/>
          <p:nvPr/>
        </p:nvSpPr>
        <p:spPr>
          <a:xfrm>
            <a:off x="8380999" y="1610689"/>
            <a:ext cx="3678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Credit: Artem Aguichine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3687C088-9CA0-60FC-329D-3CAE90EEAAAC}"/>
              </a:ext>
            </a:extLst>
          </p:cNvPr>
          <p:cNvSpPr txBox="1"/>
          <p:nvPr/>
        </p:nvSpPr>
        <p:spPr>
          <a:xfrm>
            <a:off x="2427452" y="1619126"/>
            <a:ext cx="3678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Credit: NASA Exoplanet Archive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7E4825B3-E9ED-9C96-A685-707EB4638797}"/>
              </a:ext>
            </a:extLst>
          </p:cNvPr>
          <p:cNvSpPr txBox="1"/>
          <p:nvPr/>
        </p:nvSpPr>
        <p:spPr>
          <a:xfrm>
            <a:off x="84298" y="5674017"/>
            <a:ext cx="389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Transit: planet radius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Radial Velocity: planet mass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356C679-7AB5-6020-64AA-9009A427CAB6}"/>
              </a:ext>
            </a:extLst>
          </p:cNvPr>
          <p:cNvCxnSpPr>
            <a:cxnSpLocks/>
          </p:cNvCxnSpPr>
          <p:nvPr/>
        </p:nvCxnSpPr>
        <p:spPr>
          <a:xfrm>
            <a:off x="3090149" y="5977092"/>
            <a:ext cx="313218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222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E1FA28-6191-FC88-9E74-8D68791F9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C9100-BBE3-E173-406C-43183E76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3117" cy="1325563"/>
          </a:xfrm>
        </p:spPr>
        <p:txBody>
          <a:bodyPr/>
          <a:lstStyle/>
          <a:p>
            <a:r>
              <a:rPr lang="fr-FR" dirty="0" err="1"/>
              <a:t>Development</a:t>
            </a:r>
            <a:r>
              <a:rPr lang="fr-FR" dirty="0"/>
              <a:t> 2: </a:t>
            </a:r>
            <a:r>
              <a:rPr lang="fr-FR" dirty="0" err="1"/>
              <a:t>intermediate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values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0B1C72F7-A3BE-BF47-DFD1-5D2C8C7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20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79BBFA-7313-03E6-D8D9-11DE97BCE28E}"/>
              </a:ext>
            </a:extLst>
          </p:cNvPr>
          <p:cNvSpPr txBox="1"/>
          <p:nvPr/>
        </p:nvSpPr>
        <p:spPr>
          <a:xfrm>
            <a:off x="9144000" y="-69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6D13B10-AF54-14CF-9812-2AA54B1B55AE}"/>
              </a:ext>
            </a:extLst>
          </p:cNvPr>
          <p:cNvCxnSpPr>
            <a:cxnSpLocks/>
          </p:cNvCxnSpPr>
          <p:nvPr/>
        </p:nvCxnSpPr>
        <p:spPr>
          <a:xfrm flipV="1">
            <a:off x="3878619" y="1950316"/>
            <a:ext cx="0" cy="39855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CF78CC5-D586-9957-AB32-890B5A8A2EC3}"/>
              </a:ext>
            </a:extLst>
          </p:cNvPr>
          <p:cNvCxnSpPr>
            <a:cxnSpLocks/>
          </p:cNvCxnSpPr>
          <p:nvPr/>
        </p:nvCxnSpPr>
        <p:spPr>
          <a:xfrm>
            <a:off x="3380091" y="5468319"/>
            <a:ext cx="5500438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4E484F30-EB92-F365-E8E0-4AC4526796EC}"/>
              </a:ext>
            </a:extLst>
          </p:cNvPr>
          <p:cNvSpPr txBox="1"/>
          <p:nvPr/>
        </p:nvSpPr>
        <p:spPr>
          <a:xfrm>
            <a:off x="8431078" y="5641383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Mass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EE9B84B-51D5-3FDD-3EFD-94B5FC3509CC}"/>
              </a:ext>
            </a:extLst>
          </p:cNvPr>
          <p:cNvSpPr txBox="1"/>
          <p:nvPr/>
        </p:nvSpPr>
        <p:spPr>
          <a:xfrm>
            <a:off x="2802610" y="1739787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Radius</a:t>
            </a:r>
          </a:p>
        </p:txBody>
      </p:sp>
      <p:sp>
        <p:nvSpPr>
          <p:cNvPr id="21" name="Forme libre 20">
            <a:extLst>
              <a:ext uri="{FF2B5EF4-FFF2-40B4-BE49-F238E27FC236}">
                <a16:creationId xmlns:a16="http://schemas.microsoft.com/office/drawing/2014/main" id="{DBF987C5-F28C-727D-82FB-290C64A4BF92}"/>
              </a:ext>
            </a:extLst>
          </p:cNvPr>
          <p:cNvSpPr/>
          <p:nvPr/>
        </p:nvSpPr>
        <p:spPr>
          <a:xfrm>
            <a:off x="4122558" y="3828087"/>
            <a:ext cx="4695978" cy="1640227"/>
          </a:xfrm>
          <a:custGeom>
            <a:avLst/>
            <a:gdLst>
              <a:gd name="csX0" fmla="*/ 0 w 4463512"/>
              <a:gd name="csY0" fmla="*/ 1611824 h 1611824"/>
              <a:gd name="csX1" fmla="*/ 1766807 w 4463512"/>
              <a:gd name="csY1" fmla="*/ 480448 h 1611824"/>
              <a:gd name="csX2" fmla="*/ 4463512 w 4463512"/>
              <a:gd name="csY2" fmla="*/ 0 h 1611824"/>
              <a:gd name="csX3" fmla="*/ 4463512 w 4463512"/>
              <a:gd name="csY3" fmla="*/ 0 h 1611824"/>
              <a:gd name="csX4" fmla="*/ 4463512 w 4463512"/>
              <a:gd name="csY4" fmla="*/ 0 h 1611824"/>
              <a:gd name="csX5" fmla="*/ 4463512 w 4463512"/>
              <a:gd name="csY5" fmla="*/ 0 h 16118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463512" h="1611824">
                <a:moveTo>
                  <a:pt x="0" y="1611824"/>
                </a:moveTo>
                <a:cubicBezTo>
                  <a:pt x="511444" y="1180454"/>
                  <a:pt x="1022888" y="749085"/>
                  <a:pt x="1766807" y="480448"/>
                </a:cubicBezTo>
                <a:cubicBezTo>
                  <a:pt x="2510726" y="211811"/>
                  <a:pt x="4463512" y="0"/>
                  <a:pt x="4463512" y="0"/>
                </a:cubicBezTo>
                <a:lnTo>
                  <a:pt x="4463512" y="0"/>
                </a:lnTo>
                <a:lnTo>
                  <a:pt x="4463512" y="0"/>
                </a:lnTo>
                <a:lnTo>
                  <a:pt x="4463512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710CAFB1-E224-57A2-1C1D-F2503DF5A3B4}"/>
              </a:ext>
            </a:extLst>
          </p:cNvPr>
          <p:cNvSpPr/>
          <p:nvPr/>
        </p:nvSpPr>
        <p:spPr>
          <a:xfrm>
            <a:off x="4463512" y="2045776"/>
            <a:ext cx="4448013" cy="900461"/>
          </a:xfrm>
          <a:custGeom>
            <a:avLst/>
            <a:gdLst>
              <a:gd name="csX0" fmla="*/ 0 w 4448013"/>
              <a:gd name="csY0" fmla="*/ 0 h 900461"/>
              <a:gd name="csX1" fmla="*/ 511444 w 4448013"/>
              <a:gd name="csY1" fmla="*/ 774916 h 900461"/>
              <a:gd name="csX2" fmla="*/ 2185261 w 4448013"/>
              <a:gd name="csY2" fmla="*/ 867905 h 900461"/>
              <a:gd name="csX3" fmla="*/ 4448013 w 4448013"/>
              <a:gd name="csY3" fmla="*/ 449451 h 900461"/>
              <a:gd name="csX4" fmla="*/ 4448013 w 4448013"/>
              <a:gd name="csY4" fmla="*/ 449451 h 900461"/>
              <a:gd name="csX5" fmla="*/ 4448013 w 4448013"/>
              <a:gd name="csY5" fmla="*/ 449451 h 9004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448013" h="900461">
                <a:moveTo>
                  <a:pt x="0" y="0"/>
                </a:moveTo>
                <a:cubicBezTo>
                  <a:pt x="73617" y="315132"/>
                  <a:pt x="147234" y="630265"/>
                  <a:pt x="511444" y="774916"/>
                </a:cubicBezTo>
                <a:cubicBezTo>
                  <a:pt x="875654" y="919567"/>
                  <a:pt x="1529166" y="922149"/>
                  <a:pt x="2185261" y="867905"/>
                </a:cubicBezTo>
                <a:cubicBezTo>
                  <a:pt x="2841356" y="813661"/>
                  <a:pt x="4448013" y="449451"/>
                  <a:pt x="4448013" y="449451"/>
                </a:cubicBezTo>
                <a:lnTo>
                  <a:pt x="4448013" y="449451"/>
                </a:lnTo>
                <a:lnTo>
                  <a:pt x="4448013" y="449451"/>
                </a:lnTo>
              </a:path>
            </a:pathLst>
          </a:cu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2866166-B7FA-ED04-A821-0A16CFFB97F5}"/>
              </a:ext>
            </a:extLst>
          </p:cNvPr>
          <p:cNvSpPr txBox="1"/>
          <p:nvPr/>
        </p:nvSpPr>
        <p:spPr>
          <a:xfrm>
            <a:off x="9062474" y="3643421"/>
            <a:ext cx="1799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Earth</a:t>
            </a:r>
            <a:r>
              <a:rPr lang="fr-FR" b="1" dirty="0">
                <a:solidFill>
                  <a:srgbClr val="C00000"/>
                </a:solidFill>
              </a:rPr>
              <a:t>-like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6264B6D-C112-E54F-A15E-8CEFF7F8A4BB}"/>
              </a:ext>
            </a:extLst>
          </p:cNvPr>
          <p:cNvSpPr txBox="1"/>
          <p:nvPr/>
        </p:nvSpPr>
        <p:spPr>
          <a:xfrm>
            <a:off x="9062474" y="2291956"/>
            <a:ext cx="1799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50% H</a:t>
            </a:r>
            <a:r>
              <a:rPr lang="fr-FR" b="1" baseline="-25000" dirty="0">
                <a:solidFill>
                  <a:schemeClr val="accent5"/>
                </a:solidFill>
              </a:rPr>
              <a:t>2</a:t>
            </a:r>
            <a:r>
              <a:rPr lang="fr-FR" b="1" dirty="0">
                <a:solidFill>
                  <a:schemeClr val="accent5"/>
                </a:solidFill>
              </a:rPr>
              <a:t>O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B780BD0-3B0D-2273-4E63-94226F7F42C2}"/>
              </a:ext>
            </a:extLst>
          </p:cNvPr>
          <p:cNvCxnSpPr/>
          <p:nvPr/>
        </p:nvCxnSpPr>
        <p:spPr>
          <a:xfrm>
            <a:off x="5718875" y="4401519"/>
            <a:ext cx="0" cy="106679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EEACA712-4EF2-03FB-F8CC-6770FD2B83D7}"/>
              </a:ext>
            </a:extLst>
          </p:cNvPr>
          <p:cNvSpPr txBox="1"/>
          <p:nvPr/>
        </p:nvSpPr>
        <p:spPr>
          <a:xfrm>
            <a:off x="5321655" y="5566519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Me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F0497C5-9223-7F46-56FD-19A9EC643F4E}"/>
              </a:ext>
            </a:extLst>
          </p:cNvPr>
          <p:cNvCxnSpPr>
            <a:cxnSpLocks/>
          </p:cNvCxnSpPr>
          <p:nvPr/>
        </p:nvCxnSpPr>
        <p:spPr>
          <a:xfrm>
            <a:off x="7563171" y="2805193"/>
            <a:ext cx="0" cy="266312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4010B6BB-955F-74D2-7F2F-A629A6B117CC}"/>
              </a:ext>
            </a:extLst>
          </p:cNvPr>
          <p:cNvSpPr txBox="1"/>
          <p:nvPr/>
        </p:nvSpPr>
        <p:spPr>
          <a:xfrm>
            <a:off x="7165951" y="5566519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 Me</a:t>
            </a:r>
          </a:p>
        </p:txBody>
      </p:sp>
    </p:spTree>
    <p:extLst>
      <p:ext uri="{BB962C8B-B14F-4D97-AF65-F5344CB8AC3E}">
        <p14:creationId xmlns:p14="http://schemas.microsoft.com/office/powerpoint/2010/main" val="350831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6232FC9-A285-AC69-ED48-B11D2901A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537A9-DC1D-0685-57E9-86721E82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3117" cy="1325563"/>
          </a:xfrm>
        </p:spPr>
        <p:txBody>
          <a:bodyPr/>
          <a:lstStyle/>
          <a:p>
            <a:r>
              <a:rPr lang="fr-FR" dirty="0" err="1"/>
              <a:t>Development</a:t>
            </a:r>
            <a:r>
              <a:rPr lang="fr-FR" dirty="0"/>
              <a:t> 2: </a:t>
            </a:r>
            <a:r>
              <a:rPr lang="fr-FR" dirty="0" err="1"/>
              <a:t>intermediate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values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BCE9297B-9B91-5E68-CFF1-51701553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21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EADA71-0D15-C102-A4BE-F4E76C4438A6}"/>
              </a:ext>
            </a:extLst>
          </p:cNvPr>
          <p:cNvSpPr txBox="1"/>
          <p:nvPr/>
        </p:nvSpPr>
        <p:spPr>
          <a:xfrm>
            <a:off x="9144000" y="-69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6B5D35C-3982-522E-AA82-EFA5839B7E36}"/>
              </a:ext>
            </a:extLst>
          </p:cNvPr>
          <p:cNvCxnSpPr>
            <a:cxnSpLocks/>
          </p:cNvCxnSpPr>
          <p:nvPr/>
        </p:nvCxnSpPr>
        <p:spPr>
          <a:xfrm flipV="1">
            <a:off x="3878619" y="1950316"/>
            <a:ext cx="0" cy="39855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3A84E19-64A1-179B-7699-39D81C2287B9}"/>
              </a:ext>
            </a:extLst>
          </p:cNvPr>
          <p:cNvCxnSpPr>
            <a:cxnSpLocks/>
          </p:cNvCxnSpPr>
          <p:nvPr/>
        </p:nvCxnSpPr>
        <p:spPr>
          <a:xfrm>
            <a:off x="3380091" y="5468319"/>
            <a:ext cx="5500438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C05AB24-C321-ADB6-9E40-5362DEF58E88}"/>
              </a:ext>
            </a:extLst>
          </p:cNvPr>
          <p:cNvSpPr txBox="1"/>
          <p:nvPr/>
        </p:nvSpPr>
        <p:spPr>
          <a:xfrm>
            <a:off x="8431078" y="5641383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Mass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0555299-9063-A1F3-5273-7998244D0581}"/>
              </a:ext>
            </a:extLst>
          </p:cNvPr>
          <p:cNvSpPr txBox="1"/>
          <p:nvPr/>
        </p:nvSpPr>
        <p:spPr>
          <a:xfrm>
            <a:off x="2802610" y="1739787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Radius</a:t>
            </a:r>
          </a:p>
        </p:txBody>
      </p:sp>
      <p:sp>
        <p:nvSpPr>
          <p:cNvPr id="21" name="Forme libre 20">
            <a:extLst>
              <a:ext uri="{FF2B5EF4-FFF2-40B4-BE49-F238E27FC236}">
                <a16:creationId xmlns:a16="http://schemas.microsoft.com/office/drawing/2014/main" id="{4893011F-BA7F-8A6A-9192-1F1809BA2674}"/>
              </a:ext>
            </a:extLst>
          </p:cNvPr>
          <p:cNvSpPr/>
          <p:nvPr/>
        </p:nvSpPr>
        <p:spPr>
          <a:xfrm>
            <a:off x="4122558" y="3828087"/>
            <a:ext cx="4695978" cy="1640227"/>
          </a:xfrm>
          <a:custGeom>
            <a:avLst/>
            <a:gdLst>
              <a:gd name="csX0" fmla="*/ 0 w 4463512"/>
              <a:gd name="csY0" fmla="*/ 1611824 h 1611824"/>
              <a:gd name="csX1" fmla="*/ 1766807 w 4463512"/>
              <a:gd name="csY1" fmla="*/ 480448 h 1611824"/>
              <a:gd name="csX2" fmla="*/ 4463512 w 4463512"/>
              <a:gd name="csY2" fmla="*/ 0 h 1611824"/>
              <a:gd name="csX3" fmla="*/ 4463512 w 4463512"/>
              <a:gd name="csY3" fmla="*/ 0 h 1611824"/>
              <a:gd name="csX4" fmla="*/ 4463512 w 4463512"/>
              <a:gd name="csY4" fmla="*/ 0 h 1611824"/>
              <a:gd name="csX5" fmla="*/ 4463512 w 4463512"/>
              <a:gd name="csY5" fmla="*/ 0 h 16118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463512" h="1611824">
                <a:moveTo>
                  <a:pt x="0" y="1611824"/>
                </a:moveTo>
                <a:cubicBezTo>
                  <a:pt x="511444" y="1180454"/>
                  <a:pt x="1022888" y="749085"/>
                  <a:pt x="1766807" y="480448"/>
                </a:cubicBezTo>
                <a:cubicBezTo>
                  <a:pt x="2510726" y="211811"/>
                  <a:pt x="4463512" y="0"/>
                  <a:pt x="4463512" y="0"/>
                </a:cubicBezTo>
                <a:lnTo>
                  <a:pt x="4463512" y="0"/>
                </a:lnTo>
                <a:lnTo>
                  <a:pt x="4463512" y="0"/>
                </a:lnTo>
                <a:lnTo>
                  <a:pt x="4463512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6422BAB3-CD80-DA1F-389F-9A1F857DEEC2}"/>
              </a:ext>
            </a:extLst>
          </p:cNvPr>
          <p:cNvSpPr/>
          <p:nvPr/>
        </p:nvSpPr>
        <p:spPr>
          <a:xfrm>
            <a:off x="4463512" y="2045776"/>
            <a:ext cx="4448013" cy="900461"/>
          </a:xfrm>
          <a:custGeom>
            <a:avLst/>
            <a:gdLst>
              <a:gd name="csX0" fmla="*/ 0 w 4448013"/>
              <a:gd name="csY0" fmla="*/ 0 h 900461"/>
              <a:gd name="csX1" fmla="*/ 511444 w 4448013"/>
              <a:gd name="csY1" fmla="*/ 774916 h 900461"/>
              <a:gd name="csX2" fmla="*/ 2185261 w 4448013"/>
              <a:gd name="csY2" fmla="*/ 867905 h 900461"/>
              <a:gd name="csX3" fmla="*/ 4448013 w 4448013"/>
              <a:gd name="csY3" fmla="*/ 449451 h 900461"/>
              <a:gd name="csX4" fmla="*/ 4448013 w 4448013"/>
              <a:gd name="csY4" fmla="*/ 449451 h 900461"/>
              <a:gd name="csX5" fmla="*/ 4448013 w 4448013"/>
              <a:gd name="csY5" fmla="*/ 449451 h 9004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448013" h="900461">
                <a:moveTo>
                  <a:pt x="0" y="0"/>
                </a:moveTo>
                <a:cubicBezTo>
                  <a:pt x="73617" y="315132"/>
                  <a:pt x="147234" y="630265"/>
                  <a:pt x="511444" y="774916"/>
                </a:cubicBezTo>
                <a:cubicBezTo>
                  <a:pt x="875654" y="919567"/>
                  <a:pt x="1529166" y="922149"/>
                  <a:pt x="2185261" y="867905"/>
                </a:cubicBezTo>
                <a:cubicBezTo>
                  <a:pt x="2841356" y="813661"/>
                  <a:pt x="4448013" y="449451"/>
                  <a:pt x="4448013" y="449451"/>
                </a:cubicBezTo>
                <a:lnTo>
                  <a:pt x="4448013" y="449451"/>
                </a:lnTo>
                <a:lnTo>
                  <a:pt x="4448013" y="449451"/>
                </a:lnTo>
              </a:path>
            </a:pathLst>
          </a:cu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C4A927A-0B2E-F003-26C0-CF15684B7084}"/>
              </a:ext>
            </a:extLst>
          </p:cNvPr>
          <p:cNvSpPr txBox="1"/>
          <p:nvPr/>
        </p:nvSpPr>
        <p:spPr>
          <a:xfrm>
            <a:off x="9062474" y="3643421"/>
            <a:ext cx="179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Earth</a:t>
            </a:r>
            <a:r>
              <a:rPr lang="fr-FR" b="1" dirty="0">
                <a:solidFill>
                  <a:srgbClr val="C00000"/>
                </a:solidFill>
              </a:rPr>
              <a:t>-like (Zeng+206)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7E64755-5828-F7D6-C672-889C12CEC12D}"/>
              </a:ext>
            </a:extLst>
          </p:cNvPr>
          <p:cNvSpPr txBox="1"/>
          <p:nvPr/>
        </p:nvSpPr>
        <p:spPr>
          <a:xfrm>
            <a:off x="9062473" y="2291956"/>
            <a:ext cx="240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50% H</a:t>
            </a:r>
            <a:r>
              <a:rPr lang="fr-FR" b="1" baseline="-25000" dirty="0">
                <a:solidFill>
                  <a:schemeClr val="accent5"/>
                </a:solidFill>
              </a:rPr>
              <a:t>2</a:t>
            </a:r>
            <a:r>
              <a:rPr lang="fr-FR" b="1" dirty="0">
                <a:solidFill>
                  <a:schemeClr val="accent5"/>
                </a:solidFill>
              </a:rPr>
              <a:t>O (Aguichine+2025)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5B9B690-B0EF-231C-8AED-CF4EBD600913}"/>
              </a:ext>
            </a:extLst>
          </p:cNvPr>
          <p:cNvCxnSpPr/>
          <p:nvPr/>
        </p:nvCxnSpPr>
        <p:spPr>
          <a:xfrm>
            <a:off x="5718875" y="4401519"/>
            <a:ext cx="0" cy="106679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7CDE0A10-DBA9-1A05-D89D-8F9E5DDF4FAE}"/>
              </a:ext>
            </a:extLst>
          </p:cNvPr>
          <p:cNvSpPr txBox="1"/>
          <p:nvPr/>
        </p:nvSpPr>
        <p:spPr>
          <a:xfrm>
            <a:off x="5321655" y="5566519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Me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9831B08-C16C-EB19-1CD9-E4957A38E241}"/>
              </a:ext>
            </a:extLst>
          </p:cNvPr>
          <p:cNvCxnSpPr>
            <a:cxnSpLocks/>
          </p:cNvCxnSpPr>
          <p:nvPr/>
        </p:nvCxnSpPr>
        <p:spPr>
          <a:xfrm>
            <a:off x="7563171" y="2805193"/>
            <a:ext cx="0" cy="266312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B671336B-0199-DB68-B56C-583A28B5790C}"/>
              </a:ext>
            </a:extLst>
          </p:cNvPr>
          <p:cNvSpPr txBox="1"/>
          <p:nvPr/>
        </p:nvSpPr>
        <p:spPr>
          <a:xfrm>
            <a:off x="7165951" y="5566519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 Me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3F34A22-B355-24D8-8317-FEB92717B493}"/>
              </a:ext>
            </a:extLst>
          </p:cNvPr>
          <p:cNvSpPr/>
          <p:nvPr/>
        </p:nvSpPr>
        <p:spPr>
          <a:xfrm>
            <a:off x="5592973" y="4275612"/>
            <a:ext cx="251803" cy="25180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CA838A0-CCD3-6C05-0446-E31D7AE6EC26}"/>
              </a:ext>
            </a:extLst>
          </p:cNvPr>
          <p:cNvSpPr/>
          <p:nvPr/>
        </p:nvSpPr>
        <p:spPr>
          <a:xfrm>
            <a:off x="5718874" y="3450380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32C1D73-2D32-FAF9-1DB8-E5F87A21E74C}"/>
              </a:ext>
            </a:extLst>
          </p:cNvPr>
          <p:cNvSpPr/>
          <p:nvPr/>
        </p:nvSpPr>
        <p:spPr>
          <a:xfrm>
            <a:off x="6236268" y="3121238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CE51327-CC6C-8315-FB70-52E1227F0D0F}"/>
              </a:ext>
            </a:extLst>
          </p:cNvPr>
          <p:cNvSpPr/>
          <p:nvPr/>
        </p:nvSpPr>
        <p:spPr>
          <a:xfrm>
            <a:off x="6821160" y="2869435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6EB7239-4D8D-1BB7-6952-6468C900754F}"/>
              </a:ext>
            </a:extLst>
          </p:cNvPr>
          <p:cNvSpPr/>
          <p:nvPr/>
        </p:nvSpPr>
        <p:spPr>
          <a:xfrm>
            <a:off x="7437269" y="2617632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7EC2953-7136-809C-EFFF-4ACB4E21ED53}"/>
              </a:ext>
            </a:extLst>
          </p:cNvPr>
          <p:cNvSpPr/>
          <p:nvPr/>
        </p:nvSpPr>
        <p:spPr>
          <a:xfrm>
            <a:off x="8042172" y="2328399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AFAB08D-8A44-5DC8-B3E1-B831B96225F8}"/>
              </a:ext>
            </a:extLst>
          </p:cNvPr>
          <p:cNvSpPr/>
          <p:nvPr/>
        </p:nvSpPr>
        <p:spPr>
          <a:xfrm>
            <a:off x="8627064" y="2086236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42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0276458-0164-8242-CD89-5BECD6A19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e libre 15">
            <a:extLst>
              <a:ext uri="{FF2B5EF4-FFF2-40B4-BE49-F238E27FC236}">
                <a16:creationId xmlns:a16="http://schemas.microsoft.com/office/drawing/2014/main" id="{0B60A89C-C319-598A-DAC6-37BD23D1840E}"/>
              </a:ext>
            </a:extLst>
          </p:cNvPr>
          <p:cNvSpPr/>
          <p:nvPr/>
        </p:nvSpPr>
        <p:spPr>
          <a:xfrm>
            <a:off x="5843016" y="2194560"/>
            <a:ext cx="2916936" cy="1371600"/>
          </a:xfrm>
          <a:custGeom>
            <a:avLst/>
            <a:gdLst>
              <a:gd name="csX0" fmla="*/ 0 w 2916936"/>
              <a:gd name="csY0" fmla="*/ 1371600 h 1371600"/>
              <a:gd name="csX1" fmla="*/ 512064 w 2916936"/>
              <a:gd name="csY1" fmla="*/ 1060704 h 1371600"/>
              <a:gd name="csX2" fmla="*/ 1115568 w 2916936"/>
              <a:gd name="csY2" fmla="*/ 804672 h 1371600"/>
              <a:gd name="csX3" fmla="*/ 1737360 w 2916936"/>
              <a:gd name="csY3" fmla="*/ 557784 h 1371600"/>
              <a:gd name="csX4" fmla="*/ 2322576 w 2916936"/>
              <a:gd name="csY4" fmla="*/ 265176 h 1371600"/>
              <a:gd name="csX5" fmla="*/ 2916936 w 2916936"/>
              <a:gd name="csY5" fmla="*/ 0 h 1371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916936" h="1371600">
                <a:moveTo>
                  <a:pt x="0" y="1371600"/>
                </a:moveTo>
                <a:cubicBezTo>
                  <a:pt x="163068" y="1263396"/>
                  <a:pt x="326136" y="1155192"/>
                  <a:pt x="512064" y="1060704"/>
                </a:cubicBezTo>
                <a:cubicBezTo>
                  <a:pt x="697992" y="966216"/>
                  <a:pt x="911352" y="888492"/>
                  <a:pt x="1115568" y="804672"/>
                </a:cubicBezTo>
                <a:cubicBezTo>
                  <a:pt x="1319784" y="720852"/>
                  <a:pt x="1536192" y="647700"/>
                  <a:pt x="1737360" y="557784"/>
                </a:cubicBezTo>
                <a:cubicBezTo>
                  <a:pt x="1938528" y="467868"/>
                  <a:pt x="2125980" y="358140"/>
                  <a:pt x="2322576" y="265176"/>
                </a:cubicBezTo>
                <a:cubicBezTo>
                  <a:pt x="2519172" y="172212"/>
                  <a:pt x="2718054" y="86106"/>
                  <a:pt x="2916936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E05C93-CE98-8985-8594-FDCB2053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3117" cy="1325563"/>
          </a:xfrm>
        </p:spPr>
        <p:txBody>
          <a:bodyPr/>
          <a:lstStyle/>
          <a:p>
            <a:r>
              <a:rPr lang="fr-FR" dirty="0" err="1"/>
              <a:t>Development</a:t>
            </a:r>
            <a:r>
              <a:rPr lang="fr-FR" dirty="0"/>
              <a:t> 2: </a:t>
            </a:r>
            <a:r>
              <a:rPr lang="fr-FR" dirty="0" err="1"/>
              <a:t>intermediate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values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6663C8E2-4865-EF35-490F-E439BA67E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22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9A545B-EA97-5FE8-481A-79C61CE7B50E}"/>
              </a:ext>
            </a:extLst>
          </p:cNvPr>
          <p:cNvSpPr txBox="1"/>
          <p:nvPr/>
        </p:nvSpPr>
        <p:spPr>
          <a:xfrm>
            <a:off x="9144000" y="-69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D54FA5B-4869-0645-556B-9FB8E4B956D0}"/>
              </a:ext>
            </a:extLst>
          </p:cNvPr>
          <p:cNvCxnSpPr>
            <a:cxnSpLocks/>
          </p:cNvCxnSpPr>
          <p:nvPr/>
        </p:nvCxnSpPr>
        <p:spPr>
          <a:xfrm flipV="1">
            <a:off x="3878619" y="1950316"/>
            <a:ext cx="0" cy="39855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1596DA2-4C4F-6328-8ECE-0D03ED65E2D3}"/>
              </a:ext>
            </a:extLst>
          </p:cNvPr>
          <p:cNvCxnSpPr>
            <a:cxnSpLocks/>
          </p:cNvCxnSpPr>
          <p:nvPr/>
        </p:nvCxnSpPr>
        <p:spPr>
          <a:xfrm>
            <a:off x="3380091" y="5468319"/>
            <a:ext cx="5500438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5752A59-81E2-CAEB-94BB-9521BA544AB7}"/>
              </a:ext>
            </a:extLst>
          </p:cNvPr>
          <p:cNvSpPr txBox="1"/>
          <p:nvPr/>
        </p:nvSpPr>
        <p:spPr>
          <a:xfrm>
            <a:off x="8431078" y="5641383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Mass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681AF39-E893-4B6F-0FA4-B3EAC1371EF8}"/>
              </a:ext>
            </a:extLst>
          </p:cNvPr>
          <p:cNvSpPr txBox="1"/>
          <p:nvPr/>
        </p:nvSpPr>
        <p:spPr>
          <a:xfrm>
            <a:off x="2802610" y="1739787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Radius</a:t>
            </a:r>
          </a:p>
        </p:txBody>
      </p:sp>
      <p:sp>
        <p:nvSpPr>
          <p:cNvPr id="21" name="Forme libre 20">
            <a:extLst>
              <a:ext uri="{FF2B5EF4-FFF2-40B4-BE49-F238E27FC236}">
                <a16:creationId xmlns:a16="http://schemas.microsoft.com/office/drawing/2014/main" id="{CAD246DB-5623-3E4B-1DB7-DA88F78012D6}"/>
              </a:ext>
            </a:extLst>
          </p:cNvPr>
          <p:cNvSpPr/>
          <p:nvPr/>
        </p:nvSpPr>
        <p:spPr>
          <a:xfrm>
            <a:off x="4122558" y="3828087"/>
            <a:ext cx="4695978" cy="1640227"/>
          </a:xfrm>
          <a:custGeom>
            <a:avLst/>
            <a:gdLst>
              <a:gd name="csX0" fmla="*/ 0 w 4463512"/>
              <a:gd name="csY0" fmla="*/ 1611824 h 1611824"/>
              <a:gd name="csX1" fmla="*/ 1766807 w 4463512"/>
              <a:gd name="csY1" fmla="*/ 480448 h 1611824"/>
              <a:gd name="csX2" fmla="*/ 4463512 w 4463512"/>
              <a:gd name="csY2" fmla="*/ 0 h 1611824"/>
              <a:gd name="csX3" fmla="*/ 4463512 w 4463512"/>
              <a:gd name="csY3" fmla="*/ 0 h 1611824"/>
              <a:gd name="csX4" fmla="*/ 4463512 w 4463512"/>
              <a:gd name="csY4" fmla="*/ 0 h 1611824"/>
              <a:gd name="csX5" fmla="*/ 4463512 w 4463512"/>
              <a:gd name="csY5" fmla="*/ 0 h 16118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463512" h="1611824">
                <a:moveTo>
                  <a:pt x="0" y="1611824"/>
                </a:moveTo>
                <a:cubicBezTo>
                  <a:pt x="511444" y="1180454"/>
                  <a:pt x="1022888" y="749085"/>
                  <a:pt x="1766807" y="480448"/>
                </a:cubicBezTo>
                <a:cubicBezTo>
                  <a:pt x="2510726" y="211811"/>
                  <a:pt x="4463512" y="0"/>
                  <a:pt x="4463512" y="0"/>
                </a:cubicBezTo>
                <a:lnTo>
                  <a:pt x="4463512" y="0"/>
                </a:lnTo>
                <a:lnTo>
                  <a:pt x="4463512" y="0"/>
                </a:lnTo>
                <a:lnTo>
                  <a:pt x="4463512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A04914FB-3FAF-2E2B-E597-48DA5FF76919}"/>
              </a:ext>
            </a:extLst>
          </p:cNvPr>
          <p:cNvSpPr/>
          <p:nvPr/>
        </p:nvSpPr>
        <p:spPr>
          <a:xfrm>
            <a:off x="4463512" y="2045776"/>
            <a:ext cx="4448013" cy="900461"/>
          </a:xfrm>
          <a:custGeom>
            <a:avLst/>
            <a:gdLst>
              <a:gd name="csX0" fmla="*/ 0 w 4448013"/>
              <a:gd name="csY0" fmla="*/ 0 h 900461"/>
              <a:gd name="csX1" fmla="*/ 511444 w 4448013"/>
              <a:gd name="csY1" fmla="*/ 774916 h 900461"/>
              <a:gd name="csX2" fmla="*/ 2185261 w 4448013"/>
              <a:gd name="csY2" fmla="*/ 867905 h 900461"/>
              <a:gd name="csX3" fmla="*/ 4448013 w 4448013"/>
              <a:gd name="csY3" fmla="*/ 449451 h 900461"/>
              <a:gd name="csX4" fmla="*/ 4448013 w 4448013"/>
              <a:gd name="csY4" fmla="*/ 449451 h 900461"/>
              <a:gd name="csX5" fmla="*/ 4448013 w 4448013"/>
              <a:gd name="csY5" fmla="*/ 449451 h 9004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448013" h="900461">
                <a:moveTo>
                  <a:pt x="0" y="0"/>
                </a:moveTo>
                <a:cubicBezTo>
                  <a:pt x="73617" y="315132"/>
                  <a:pt x="147234" y="630265"/>
                  <a:pt x="511444" y="774916"/>
                </a:cubicBezTo>
                <a:cubicBezTo>
                  <a:pt x="875654" y="919567"/>
                  <a:pt x="1529166" y="922149"/>
                  <a:pt x="2185261" y="867905"/>
                </a:cubicBezTo>
                <a:cubicBezTo>
                  <a:pt x="2841356" y="813661"/>
                  <a:pt x="4448013" y="449451"/>
                  <a:pt x="4448013" y="449451"/>
                </a:cubicBezTo>
                <a:lnTo>
                  <a:pt x="4448013" y="449451"/>
                </a:lnTo>
                <a:lnTo>
                  <a:pt x="4448013" y="449451"/>
                </a:lnTo>
              </a:path>
            </a:pathLst>
          </a:cu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F69B655-0B6A-18D2-7E22-833B47AF04C5}"/>
              </a:ext>
            </a:extLst>
          </p:cNvPr>
          <p:cNvSpPr txBox="1"/>
          <p:nvPr/>
        </p:nvSpPr>
        <p:spPr>
          <a:xfrm>
            <a:off x="9062474" y="3643421"/>
            <a:ext cx="179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Earth</a:t>
            </a:r>
            <a:r>
              <a:rPr lang="fr-FR" b="1" dirty="0">
                <a:solidFill>
                  <a:srgbClr val="C00000"/>
                </a:solidFill>
              </a:rPr>
              <a:t>-like (Zeng+206)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3FC90D3-9DB9-BDCB-F13E-CF0DF78C3125}"/>
              </a:ext>
            </a:extLst>
          </p:cNvPr>
          <p:cNvSpPr txBox="1"/>
          <p:nvPr/>
        </p:nvSpPr>
        <p:spPr>
          <a:xfrm>
            <a:off x="9062473" y="2291956"/>
            <a:ext cx="240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50% H</a:t>
            </a:r>
            <a:r>
              <a:rPr lang="fr-FR" b="1" baseline="-25000" dirty="0">
                <a:solidFill>
                  <a:schemeClr val="accent5"/>
                </a:solidFill>
              </a:rPr>
              <a:t>2</a:t>
            </a:r>
            <a:r>
              <a:rPr lang="fr-FR" b="1" dirty="0">
                <a:solidFill>
                  <a:schemeClr val="accent5"/>
                </a:solidFill>
              </a:rPr>
              <a:t>O (Aguichine+2025)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D6F5045-A022-1A2E-66D9-284CF15AB350}"/>
              </a:ext>
            </a:extLst>
          </p:cNvPr>
          <p:cNvCxnSpPr/>
          <p:nvPr/>
        </p:nvCxnSpPr>
        <p:spPr>
          <a:xfrm>
            <a:off x="5718875" y="4401519"/>
            <a:ext cx="0" cy="106679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892D781-4062-ADAA-D1F7-2A4486127625}"/>
              </a:ext>
            </a:extLst>
          </p:cNvPr>
          <p:cNvSpPr txBox="1"/>
          <p:nvPr/>
        </p:nvSpPr>
        <p:spPr>
          <a:xfrm>
            <a:off x="5321655" y="5566519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Me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DEA31B7-92B0-412C-DE94-A15244E23E55}"/>
              </a:ext>
            </a:extLst>
          </p:cNvPr>
          <p:cNvCxnSpPr>
            <a:cxnSpLocks/>
          </p:cNvCxnSpPr>
          <p:nvPr/>
        </p:nvCxnSpPr>
        <p:spPr>
          <a:xfrm>
            <a:off x="7563171" y="2805193"/>
            <a:ext cx="0" cy="266312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A0D3B181-C605-77F1-D9E3-81A82B2EE046}"/>
              </a:ext>
            </a:extLst>
          </p:cNvPr>
          <p:cNvSpPr txBox="1"/>
          <p:nvPr/>
        </p:nvSpPr>
        <p:spPr>
          <a:xfrm>
            <a:off x="7165951" y="5566519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 Me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F360551-2110-6A38-DF78-65CFA562850D}"/>
              </a:ext>
            </a:extLst>
          </p:cNvPr>
          <p:cNvSpPr/>
          <p:nvPr/>
        </p:nvSpPr>
        <p:spPr>
          <a:xfrm>
            <a:off x="5592973" y="4275612"/>
            <a:ext cx="251803" cy="25180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5A017F8-188F-0C2F-2792-EA9AF575EF7E}"/>
              </a:ext>
            </a:extLst>
          </p:cNvPr>
          <p:cNvSpPr/>
          <p:nvPr/>
        </p:nvSpPr>
        <p:spPr>
          <a:xfrm>
            <a:off x="5718874" y="3450380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1D900AF-B07D-572C-3B79-FD30B7EA5432}"/>
              </a:ext>
            </a:extLst>
          </p:cNvPr>
          <p:cNvSpPr/>
          <p:nvPr/>
        </p:nvSpPr>
        <p:spPr>
          <a:xfrm>
            <a:off x="6236268" y="3121238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AB2284B-0C44-D9B4-24FE-7CBE547C1590}"/>
              </a:ext>
            </a:extLst>
          </p:cNvPr>
          <p:cNvSpPr/>
          <p:nvPr/>
        </p:nvSpPr>
        <p:spPr>
          <a:xfrm>
            <a:off x="6821160" y="2869435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399008C-5888-AE89-EC18-F2050EED1B2F}"/>
              </a:ext>
            </a:extLst>
          </p:cNvPr>
          <p:cNvSpPr/>
          <p:nvPr/>
        </p:nvSpPr>
        <p:spPr>
          <a:xfrm>
            <a:off x="7437269" y="2617632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A32AA84-B91F-F4F6-2A3F-8E76C71DFE3C}"/>
              </a:ext>
            </a:extLst>
          </p:cNvPr>
          <p:cNvSpPr/>
          <p:nvPr/>
        </p:nvSpPr>
        <p:spPr>
          <a:xfrm>
            <a:off x="8042172" y="2328399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F55C12B-FCE0-DF70-5D6E-A146698ABDFD}"/>
              </a:ext>
            </a:extLst>
          </p:cNvPr>
          <p:cNvSpPr/>
          <p:nvPr/>
        </p:nvSpPr>
        <p:spPr>
          <a:xfrm>
            <a:off x="8627064" y="2086236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>
            <a:extLst>
              <a:ext uri="{FF2B5EF4-FFF2-40B4-BE49-F238E27FC236}">
                <a16:creationId xmlns:a16="http://schemas.microsoft.com/office/drawing/2014/main" id="{920117ED-75FC-FB7C-0630-00483066C5CE}"/>
              </a:ext>
            </a:extLst>
          </p:cNvPr>
          <p:cNvSpPr/>
          <p:nvPr/>
        </p:nvSpPr>
        <p:spPr>
          <a:xfrm>
            <a:off x="5157216" y="3566160"/>
            <a:ext cx="694944" cy="566928"/>
          </a:xfrm>
          <a:custGeom>
            <a:avLst/>
            <a:gdLst>
              <a:gd name="csX0" fmla="*/ 694944 w 694944"/>
              <a:gd name="csY0" fmla="*/ 0 h 566928"/>
              <a:gd name="csX1" fmla="*/ 0 w 694944"/>
              <a:gd name="csY1" fmla="*/ 566928 h 566928"/>
              <a:gd name="csX2" fmla="*/ 0 w 694944"/>
              <a:gd name="csY2" fmla="*/ 566928 h 566928"/>
              <a:gd name="csX3" fmla="*/ 0 w 694944"/>
              <a:gd name="csY3" fmla="*/ 566928 h 566928"/>
              <a:gd name="csX4" fmla="*/ 0 w 694944"/>
              <a:gd name="csY4" fmla="*/ 566928 h 5669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94944" h="566928">
                <a:moveTo>
                  <a:pt x="694944" y="0"/>
                </a:moveTo>
                <a:lnTo>
                  <a:pt x="0" y="566928"/>
                </a:lnTo>
                <a:lnTo>
                  <a:pt x="0" y="566928"/>
                </a:lnTo>
                <a:lnTo>
                  <a:pt x="0" y="566928"/>
                </a:lnTo>
                <a:lnTo>
                  <a:pt x="0" y="566928"/>
                </a:lnTo>
              </a:path>
            </a:pathLst>
          </a:custGeom>
          <a:noFill/>
          <a:ln w="444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DCE51A8-062F-46A9-475C-537234636312}"/>
              </a:ext>
            </a:extLst>
          </p:cNvPr>
          <p:cNvSpPr txBox="1"/>
          <p:nvPr/>
        </p:nvSpPr>
        <p:spPr>
          <a:xfrm>
            <a:off x="5718874" y="1885666"/>
            <a:ext cx="232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Grid</a:t>
            </a:r>
            <a:r>
              <a:rPr lang="fr-FR" dirty="0">
                <a:solidFill>
                  <a:srgbClr val="FF0000"/>
                </a:solidFill>
              </a:rPr>
              <a:t> interpolation (and extrapolation)</a:t>
            </a:r>
          </a:p>
        </p:txBody>
      </p:sp>
    </p:spTree>
    <p:extLst>
      <p:ext uri="{BB962C8B-B14F-4D97-AF65-F5344CB8AC3E}">
        <p14:creationId xmlns:p14="http://schemas.microsoft.com/office/powerpoint/2010/main" val="4195297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4D586F2-E732-28C0-4C8B-F008434C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1CA98D6-589C-29A2-FBF3-3339AC6B8A99}"/>
              </a:ext>
            </a:extLst>
          </p:cNvPr>
          <p:cNvCxnSpPr>
            <a:endCxn id="17" idx="0"/>
          </p:cNvCxnSpPr>
          <p:nvPr/>
        </p:nvCxnSpPr>
        <p:spPr>
          <a:xfrm flipV="1">
            <a:off x="5718874" y="3566160"/>
            <a:ext cx="133286" cy="835359"/>
          </a:xfrm>
          <a:prstGeom prst="line">
            <a:avLst/>
          </a:prstGeom>
          <a:ln w="444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rme libre 15">
            <a:extLst>
              <a:ext uri="{FF2B5EF4-FFF2-40B4-BE49-F238E27FC236}">
                <a16:creationId xmlns:a16="http://schemas.microsoft.com/office/drawing/2014/main" id="{AEC516B7-6DD8-01FC-72C1-BCF9B5A2C9EC}"/>
              </a:ext>
            </a:extLst>
          </p:cNvPr>
          <p:cNvSpPr/>
          <p:nvPr/>
        </p:nvSpPr>
        <p:spPr>
          <a:xfrm>
            <a:off x="5843016" y="2194560"/>
            <a:ext cx="2916936" cy="1371600"/>
          </a:xfrm>
          <a:custGeom>
            <a:avLst/>
            <a:gdLst>
              <a:gd name="csX0" fmla="*/ 0 w 2916936"/>
              <a:gd name="csY0" fmla="*/ 1371600 h 1371600"/>
              <a:gd name="csX1" fmla="*/ 512064 w 2916936"/>
              <a:gd name="csY1" fmla="*/ 1060704 h 1371600"/>
              <a:gd name="csX2" fmla="*/ 1115568 w 2916936"/>
              <a:gd name="csY2" fmla="*/ 804672 h 1371600"/>
              <a:gd name="csX3" fmla="*/ 1737360 w 2916936"/>
              <a:gd name="csY3" fmla="*/ 557784 h 1371600"/>
              <a:gd name="csX4" fmla="*/ 2322576 w 2916936"/>
              <a:gd name="csY4" fmla="*/ 265176 h 1371600"/>
              <a:gd name="csX5" fmla="*/ 2916936 w 2916936"/>
              <a:gd name="csY5" fmla="*/ 0 h 1371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916936" h="1371600">
                <a:moveTo>
                  <a:pt x="0" y="1371600"/>
                </a:moveTo>
                <a:cubicBezTo>
                  <a:pt x="163068" y="1263396"/>
                  <a:pt x="326136" y="1155192"/>
                  <a:pt x="512064" y="1060704"/>
                </a:cubicBezTo>
                <a:cubicBezTo>
                  <a:pt x="697992" y="966216"/>
                  <a:pt x="911352" y="888492"/>
                  <a:pt x="1115568" y="804672"/>
                </a:cubicBezTo>
                <a:cubicBezTo>
                  <a:pt x="1319784" y="720852"/>
                  <a:pt x="1536192" y="647700"/>
                  <a:pt x="1737360" y="557784"/>
                </a:cubicBezTo>
                <a:cubicBezTo>
                  <a:pt x="1938528" y="467868"/>
                  <a:pt x="2125980" y="358140"/>
                  <a:pt x="2322576" y="265176"/>
                </a:cubicBezTo>
                <a:cubicBezTo>
                  <a:pt x="2519172" y="172212"/>
                  <a:pt x="2718054" y="86106"/>
                  <a:pt x="2916936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2F6A0E-8A9E-AF9D-DCEC-6D49E2D5C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3117" cy="1325563"/>
          </a:xfrm>
        </p:spPr>
        <p:txBody>
          <a:bodyPr/>
          <a:lstStyle/>
          <a:p>
            <a:r>
              <a:rPr lang="fr-FR" dirty="0" err="1"/>
              <a:t>Development</a:t>
            </a:r>
            <a:r>
              <a:rPr lang="fr-FR" dirty="0"/>
              <a:t> 2: </a:t>
            </a:r>
            <a:r>
              <a:rPr lang="fr-FR" dirty="0" err="1"/>
              <a:t>intermediate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values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4086ABFF-6B6B-14B1-2862-B01EDBBF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23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0AE7E3-D527-ACE3-5326-08CF20CE7C42}"/>
              </a:ext>
            </a:extLst>
          </p:cNvPr>
          <p:cNvSpPr txBox="1"/>
          <p:nvPr/>
        </p:nvSpPr>
        <p:spPr>
          <a:xfrm>
            <a:off x="9144000" y="-69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0DE1FAD-0C74-C309-656C-25AA3901266D}"/>
              </a:ext>
            </a:extLst>
          </p:cNvPr>
          <p:cNvCxnSpPr>
            <a:cxnSpLocks/>
          </p:cNvCxnSpPr>
          <p:nvPr/>
        </p:nvCxnSpPr>
        <p:spPr>
          <a:xfrm flipV="1">
            <a:off x="3878619" y="1950316"/>
            <a:ext cx="0" cy="39855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5612A7F-F3E8-B440-E946-D5101BE014EE}"/>
              </a:ext>
            </a:extLst>
          </p:cNvPr>
          <p:cNvCxnSpPr>
            <a:cxnSpLocks/>
          </p:cNvCxnSpPr>
          <p:nvPr/>
        </p:nvCxnSpPr>
        <p:spPr>
          <a:xfrm>
            <a:off x="3380091" y="5468319"/>
            <a:ext cx="5500438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AAB9CA5-172A-C484-DC6E-575CB5B441B3}"/>
              </a:ext>
            </a:extLst>
          </p:cNvPr>
          <p:cNvSpPr txBox="1"/>
          <p:nvPr/>
        </p:nvSpPr>
        <p:spPr>
          <a:xfrm>
            <a:off x="8431078" y="5641383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Mass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1243A78-E7EB-E347-53D0-389B883259FD}"/>
              </a:ext>
            </a:extLst>
          </p:cNvPr>
          <p:cNvSpPr txBox="1"/>
          <p:nvPr/>
        </p:nvSpPr>
        <p:spPr>
          <a:xfrm>
            <a:off x="2802610" y="1739787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Radius</a:t>
            </a:r>
          </a:p>
        </p:txBody>
      </p:sp>
      <p:sp>
        <p:nvSpPr>
          <p:cNvPr id="21" name="Forme libre 20">
            <a:extLst>
              <a:ext uri="{FF2B5EF4-FFF2-40B4-BE49-F238E27FC236}">
                <a16:creationId xmlns:a16="http://schemas.microsoft.com/office/drawing/2014/main" id="{7D847FC7-E8BC-BCE0-2C16-B8E6E184AC3E}"/>
              </a:ext>
            </a:extLst>
          </p:cNvPr>
          <p:cNvSpPr/>
          <p:nvPr/>
        </p:nvSpPr>
        <p:spPr>
          <a:xfrm>
            <a:off x="4122558" y="3828087"/>
            <a:ext cx="4695978" cy="1640227"/>
          </a:xfrm>
          <a:custGeom>
            <a:avLst/>
            <a:gdLst>
              <a:gd name="csX0" fmla="*/ 0 w 4463512"/>
              <a:gd name="csY0" fmla="*/ 1611824 h 1611824"/>
              <a:gd name="csX1" fmla="*/ 1766807 w 4463512"/>
              <a:gd name="csY1" fmla="*/ 480448 h 1611824"/>
              <a:gd name="csX2" fmla="*/ 4463512 w 4463512"/>
              <a:gd name="csY2" fmla="*/ 0 h 1611824"/>
              <a:gd name="csX3" fmla="*/ 4463512 w 4463512"/>
              <a:gd name="csY3" fmla="*/ 0 h 1611824"/>
              <a:gd name="csX4" fmla="*/ 4463512 w 4463512"/>
              <a:gd name="csY4" fmla="*/ 0 h 1611824"/>
              <a:gd name="csX5" fmla="*/ 4463512 w 4463512"/>
              <a:gd name="csY5" fmla="*/ 0 h 16118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463512" h="1611824">
                <a:moveTo>
                  <a:pt x="0" y="1611824"/>
                </a:moveTo>
                <a:cubicBezTo>
                  <a:pt x="511444" y="1180454"/>
                  <a:pt x="1022888" y="749085"/>
                  <a:pt x="1766807" y="480448"/>
                </a:cubicBezTo>
                <a:cubicBezTo>
                  <a:pt x="2510726" y="211811"/>
                  <a:pt x="4463512" y="0"/>
                  <a:pt x="4463512" y="0"/>
                </a:cubicBezTo>
                <a:lnTo>
                  <a:pt x="4463512" y="0"/>
                </a:lnTo>
                <a:lnTo>
                  <a:pt x="4463512" y="0"/>
                </a:lnTo>
                <a:lnTo>
                  <a:pt x="4463512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CDFD1206-B498-2CDA-8BD1-770A79A87F08}"/>
              </a:ext>
            </a:extLst>
          </p:cNvPr>
          <p:cNvSpPr/>
          <p:nvPr/>
        </p:nvSpPr>
        <p:spPr>
          <a:xfrm>
            <a:off x="4463512" y="2045776"/>
            <a:ext cx="4448013" cy="900461"/>
          </a:xfrm>
          <a:custGeom>
            <a:avLst/>
            <a:gdLst>
              <a:gd name="csX0" fmla="*/ 0 w 4448013"/>
              <a:gd name="csY0" fmla="*/ 0 h 900461"/>
              <a:gd name="csX1" fmla="*/ 511444 w 4448013"/>
              <a:gd name="csY1" fmla="*/ 774916 h 900461"/>
              <a:gd name="csX2" fmla="*/ 2185261 w 4448013"/>
              <a:gd name="csY2" fmla="*/ 867905 h 900461"/>
              <a:gd name="csX3" fmla="*/ 4448013 w 4448013"/>
              <a:gd name="csY3" fmla="*/ 449451 h 900461"/>
              <a:gd name="csX4" fmla="*/ 4448013 w 4448013"/>
              <a:gd name="csY4" fmla="*/ 449451 h 900461"/>
              <a:gd name="csX5" fmla="*/ 4448013 w 4448013"/>
              <a:gd name="csY5" fmla="*/ 449451 h 9004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448013" h="900461">
                <a:moveTo>
                  <a:pt x="0" y="0"/>
                </a:moveTo>
                <a:cubicBezTo>
                  <a:pt x="73617" y="315132"/>
                  <a:pt x="147234" y="630265"/>
                  <a:pt x="511444" y="774916"/>
                </a:cubicBezTo>
                <a:cubicBezTo>
                  <a:pt x="875654" y="919567"/>
                  <a:pt x="1529166" y="922149"/>
                  <a:pt x="2185261" y="867905"/>
                </a:cubicBezTo>
                <a:cubicBezTo>
                  <a:pt x="2841356" y="813661"/>
                  <a:pt x="4448013" y="449451"/>
                  <a:pt x="4448013" y="449451"/>
                </a:cubicBezTo>
                <a:lnTo>
                  <a:pt x="4448013" y="449451"/>
                </a:lnTo>
                <a:lnTo>
                  <a:pt x="4448013" y="449451"/>
                </a:lnTo>
              </a:path>
            </a:pathLst>
          </a:cu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739CAD0-08BE-FB5A-1068-F98E4340C12D}"/>
              </a:ext>
            </a:extLst>
          </p:cNvPr>
          <p:cNvSpPr txBox="1"/>
          <p:nvPr/>
        </p:nvSpPr>
        <p:spPr>
          <a:xfrm>
            <a:off x="9062474" y="3643421"/>
            <a:ext cx="179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Earth</a:t>
            </a:r>
            <a:r>
              <a:rPr lang="fr-FR" b="1" dirty="0">
                <a:solidFill>
                  <a:srgbClr val="C00000"/>
                </a:solidFill>
              </a:rPr>
              <a:t>-like (Zeng+206)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7B98459-D7EA-47D9-758C-3C16BBB787A0}"/>
              </a:ext>
            </a:extLst>
          </p:cNvPr>
          <p:cNvSpPr txBox="1"/>
          <p:nvPr/>
        </p:nvSpPr>
        <p:spPr>
          <a:xfrm>
            <a:off x="9062473" y="2291956"/>
            <a:ext cx="240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50% H</a:t>
            </a:r>
            <a:r>
              <a:rPr lang="fr-FR" b="1" baseline="-25000" dirty="0">
                <a:solidFill>
                  <a:schemeClr val="accent5"/>
                </a:solidFill>
              </a:rPr>
              <a:t>2</a:t>
            </a:r>
            <a:r>
              <a:rPr lang="fr-FR" b="1" dirty="0">
                <a:solidFill>
                  <a:schemeClr val="accent5"/>
                </a:solidFill>
              </a:rPr>
              <a:t>O (Aguichine+2025)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3288C60-1741-9BF1-6E45-4FC8DE27EAC9}"/>
              </a:ext>
            </a:extLst>
          </p:cNvPr>
          <p:cNvCxnSpPr/>
          <p:nvPr/>
        </p:nvCxnSpPr>
        <p:spPr>
          <a:xfrm>
            <a:off x="5718875" y="4401519"/>
            <a:ext cx="0" cy="106679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5E4D19D8-5A19-A167-36AE-31F61E624553}"/>
              </a:ext>
            </a:extLst>
          </p:cNvPr>
          <p:cNvSpPr txBox="1"/>
          <p:nvPr/>
        </p:nvSpPr>
        <p:spPr>
          <a:xfrm>
            <a:off x="5321655" y="5566519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Me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09177AD-4B37-DA0E-18D8-DAFCEA2FC1D3}"/>
              </a:ext>
            </a:extLst>
          </p:cNvPr>
          <p:cNvCxnSpPr>
            <a:cxnSpLocks/>
          </p:cNvCxnSpPr>
          <p:nvPr/>
        </p:nvCxnSpPr>
        <p:spPr>
          <a:xfrm>
            <a:off x="7563171" y="2805193"/>
            <a:ext cx="0" cy="266312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AF99D14F-201B-036C-3B23-DFFE264EC6C1}"/>
              </a:ext>
            </a:extLst>
          </p:cNvPr>
          <p:cNvSpPr txBox="1"/>
          <p:nvPr/>
        </p:nvSpPr>
        <p:spPr>
          <a:xfrm>
            <a:off x="7165951" y="5566519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 Me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21B36D2-1AFF-84E7-2EC9-F4A893549322}"/>
              </a:ext>
            </a:extLst>
          </p:cNvPr>
          <p:cNvSpPr/>
          <p:nvPr/>
        </p:nvSpPr>
        <p:spPr>
          <a:xfrm>
            <a:off x="5592973" y="4275612"/>
            <a:ext cx="251803" cy="25180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8AEFE82-27FE-1583-DE3F-3D643F186187}"/>
              </a:ext>
            </a:extLst>
          </p:cNvPr>
          <p:cNvSpPr/>
          <p:nvPr/>
        </p:nvSpPr>
        <p:spPr>
          <a:xfrm>
            <a:off x="5718874" y="3450380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36F7B30-C411-B8B8-2F68-C44B8C53ABB5}"/>
              </a:ext>
            </a:extLst>
          </p:cNvPr>
          <p:cNvSpPr/>
          <p:nvPr/>
        </p:nvSpPr>
        <p:spPr>
          <a:xfrm>
            <a:off x="6236268" y="3121238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19C18DE-C475-AAF3-0340-881F4A02E0B3}"/>
              </a:ext>
            </a:extLst>
          </p:cNvPr>
          <p:cNvSpPr/>
          <p:nvPr/>
        </p:nvSpPr>
        <p:spPr>
          <a:xfrm>
            <a:off x="6821160" y="2869435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4389E71-08ED-617C-65C2-0015674C78DA}"/>
              </a:ext>
            </a:extLst>
          </p:cNvPr>
          <p:cNvSpPr/>
          <p:nvPr/>
        </p:nvSpPr>
        <p:spPr>
          <a:xfrm>
            <a:off x="7437269" y="2617632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DDC0EA9-128C-F45C-067A-15AE60059E39}"/>
              </a:ext>
            </a:extLst>
          </p:cNvPr>
          <p:cNvSpPr/>
          <p:nvPr/>
        </p:nvSpPr>
        <p:spPr>
          <a:xfrm>
            <a:off x="8042172" y="2328399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1F35A1E-3564-CA63-067C-1DC915436378}"/>
              </a:ext>
            </a:extLst>
          </p:cNvPr>
          <p:cNvSpPr/>
          <p:nvPr/>
        </p:nvSpPr>
        <p:spPr>
          <a:xfrm>
            <a:off x="8627064" y="2086236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>
            <a:extLst>
              <a:ext uri="{FF2B5EF4-FFF2-40B4-BE49-F238E27FC236}">
                <a16:creationId xmlns:a16="http://schemas.microsoft.com/office/drawing/2014/main" id="{59AA84CA-9183-C1E2-AB33-53AFD30F0796}"/>
              </a:ext>
            </a:extLst>
          </p:cNvPr>
          <p:cNvSpPr/>
          <p:nvPr/>
        </p:nvSpPr>
        <p:spPr>
          <a:xfrm>
            <a:off x="5157216" y="3566160"/>
            <a:ext cx="694944" cy="566928"/>
          </a:xfrm>
          <a:custGeom>
            <a:avLst/>
            <a:gdLst>
              <a:gd name="csX0" fmla="*/ 694944 w 694944"/>
              <a:gd name="csY0" fmla="*/ 0 h 566928"/>
              <a:gd name="csX1" fmla="*/ 0 w 694944"/>
              <a:gd name="csY1" fmla="*/ 566928 h 566928"/>
              <a:gd name="csX2" fmla="*/ 0 w 694944"/>
              <a:gd name="csY2" fmla="*/ 566928 h 566928"/>
              <a:gd name="csX3" fmla="*/ 0 w 694944"/>
              <a:gd name="csY3" fmla="*/ 566928 h 566928"/>
              <a:gd name="csX4" fmla="*/ 0 w 694944"/>
              <a:gd name="csY4" fmla="*/ 566928 h 5669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94944" h="566928">
                <a:moveTo>
                  <a:pt x="694944" y="0"/>
                </a:moveTo>
                <a:lnTo>
                  <a:pt x="0" y="566928"/>
                </a:lnTo>
                <a:lnTo>
                  <a:pt x="0" y="566928"/>
                </a:lnTo>
                <a:lnTo>
                  <a:pt x="0" y="566928"/>
                </a:lnTo>
                <a:lnTo>
                  <a:pt x="0" y="566928"/>
                </a:lnTo>
              </a:path>
            </a:pathLst>
          </a:custGeom>
          <a:noFill/>
          <a:ln w="444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A3D18A1-FA7E-3BB7-ED3B-20C18680CCA5}"/>
              </a:ext>
            </a:extLst>
          </p:cNvPr>
          <p:cNvSpPr txBox="1"/>
          <p:nvPr/>
        </p:nvSpPr>
        <p:spPr>
          <a:xfrm>
            <a:off x="5718874" y="1885666"/>
            <a:ext cx="232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Grid</a:t>
            </a:r>
            <a:r>
              <a:rPr lang="fr-FR" dirty="0">
                <a:solidFill>
                  <a:srgbClr val="FF0000"/>
                </a:solidFill>
              </a:rPr>
              <a:t> interpolation (and extrapolation)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5E2AC2B-B08D-B6C3-B40F-C40D18DA694D}"/>
              </a:ext>
            </a:extLst>
          </p:cNvPr>
          <p:cNvSpPr txBox="1"/>
          <p:nvPr/>
        </p:nvSpPr>
        <p:spPr>
          <a:xfrm>
            <a:off x="5852160" y="4289752"/>
            <a:ext cx="132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B050"/>
                </a:solidFill>
              </a:rPr>
              <a:t>Linear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connection</a:t>
            </a:r>
            <a:endParaRPr lang="fr-F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66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FAE02-C009-21B7-F5F4-56CAC7919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A57C6BC-7014-CAA7-1A1D-4F937E29ED53}"/>
              </a:ext>
            </a:extLst>
          </p:cNvPr>
          <p:cNvCxnSpPr>
            <a:endCxn id="17" idx="0"/>
          </p:cNvCxnSpPr>
          <p:nvPr/>
        </p:nvCxnSpPr>
        <p:spPr>
          <a:xfrm flipV="1">
            <a:off x="5718874" y="3566160"/>
            <a:ext cx="133286" cy="835359"/>
          </a:xfrm>
          <a:prstGeom prst="line">
            <a:avLst/>
          </a:prstGeom>
          <a:ln w="444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rme libre 15">
            <a:extLst>
              <a:ext uri="{FF2B5EF4-FFF2-40B4-BE49-F238E27FC236}">
                <a16:creationId xmlns:a16="http://schemas.microsoft.com/office/drawing/2014/main" id="{9EB9E7D6-90A8-D590-A17A-558563685477}"/>
              </a:ext>
            </a:extLst>
          </p:cNvPr>
          <p:cNvSpPr/>
          <p:nvPr/>
        </p:nvSpPr>
        <p:spPr>
          <a:xfrm>
            <a:off x="5843016" y="2194560"/>
            <a:ext cx="2916936" cy="1371600"/>
          </a:xfrm>
          <a:custGeom>
            <a:avLst/>
            <a:gdLst>
              <a:gd name="csX0" fmla="*/ 0 w 2916936"/>
              <a:gd name="csY0" fmla="*/ 1371600 h 1371600"/>
              <a:gd name="csX1" fmla="*/ 512064 w 2916936"/>
              <a:gd name="csY1" fmla="*/ 1060704 h 1371600"/>
              <a:gd name="csX2" fmla="*/ 1115568 w 2916936"/>
              <a:gd name="csY2" fmla="*/ 804672 h 1371600"/>
              <a:gd name="csX3" fmla="*/ 1737360 w 2916936"/>
              <a:gd name="csY3" fmla="*/ 557784 h 1371600"/>
              <a:gd name="csX4" fmla="*/ 2322576 w 2916936"/>
              <a:gd name="csY4" fmla="*/ 265176 h 1371600"/>
              <a:gd name="csX5" fmla="*/ 2916936 w 2916936"/>
              <a:gd name="csY5" fmla="*/ 0 h 1371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916936" h="1371600">
                <a:moveTo>
                  <a:pt x="0" y="1371600"/>
                </a:moveTo>
                <a:cubicBezTo>
                  <a:pt x="163068" y="1263396"/>
                  <a:pt x="326136" y="1155192"/>
                  <a:pt x="512064" y="1060704"/>
                </a:cubicBezTo>
                <a:cubicBezTo>
                  <a:pt x="697992" y="966216"/>
                  <a:pt x="911352" y="888492"/>
                  <a:pt x="1115568" y="804672"/>
                </a:cubicBezTo>
                <a:cubicBezTo>
                  <a:pt x="1319784" y="720852"/>
                  <a:pt x="1536192" y="647700"/>
                  <a:pt x="1737360" y="557784"/>
                </a:cubicBezTo>
                <a:cubicBezTo>
                  <a:pt x="1938528" y="467868"/>
                  <a:pt x="2125980" y="358140"/>
                  <a:pt x="2322576" y="265176"/>
                </a:cubicBezTo>
                <a:cubicBezTo>
                  <a:pt x="2519172" y="172212"/>
                  <a:pt x="2718054" y="86106"/>
                  <a:pt x="2916936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46C7AC-D0CC-9D0D-66A1-30FD39E6B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3117" cy="1325563"/>
          </a:xfrm>
        </p:spPr>
        <p:txBody>
          <a:bodyPr/>
          <a:lstStyle/>
          <a:p>
            <a:r>
              <a:rPr lang="fr-FR" dirty="0"/>
              <a:t>Radius at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endParaRPr lang="fr-FR" baseline="-25000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080912D2-5ACB-DE5E-3E0D-46EE944B5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24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9ABD98-6E9B-FD0A-1291-8D58FEAF3AAE}"/>
              </a:ext>
            </a:extLst>
          </p:cNvPr>
          <p:cNvSpPr txBox="1"/>
          <p:nvPr/>
        </p:nvSpPr>
        <p:spPr>
          <a:xfrm>
            <a:off x="9144000" y="-69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5E08BED-D78F-1E27-88A8-DA919C49C3F4}"/>
              </a:ext>
            </a:extLst>
          </p:cNvPr>
          <p:cNvCxnSpPr>
            <a:cxnSpLocks/>
          </p:cNvCxnSpPr>
          <p:nvPr/>
        </p:nvCxnSpPr>
        <p:spPr>
          <a:xfrm flipV="1">
            <a:off x="3878619" y="1950316"/>
            <a:ext cx="0" cy="398553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2668B50-C9A4-8418-26AD-BE6C8233FE8F}"/>
              </a:ext>
            </a:extLst>
          </p:cNvPr>
          <p:cNvCxnSpPr>
            <a:cxnSpLocks/>
          </p:cNvCxnSpPr>
          <p:nvPr/>
        </p:nvCxnSpPr>
        <p:spPr>
          <a:xfrm>
            <a:off x="3380091" y="5468319"/>
            <a:ext cx="5500438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7F923215-E735-0411-2670-158F2495BE52}"/>
              </a:ext>
            </a:extLst>
          </p:cNvPr>
          <p:cNvSpPr txBox="1"/>
          <p:nvPr/>
        </p:nvSpPr>
        <p:spPr>
          <a:xfrm>
            <a:off x="8613617" y="5520352"/>
            <a:ext cx="175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Mass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BF76087-BF74-290B-F900-3283D25BE611}"/>
              </a:ext>
            </a:extLst>
          </p:cNvPr>
          <p:cNvSpPr txBox="1"/>
          <p:nvPr/>
        </p:nvSpPr>
        <p:spPr>
          <a:xfrm>
            <a:off x="2555393" y="1849646"/>
            <a:ext cx="175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Radius</a:t>
            </a:r>
          </a:p>
        </p:txBody>
      </p:sp>
      <p:sp>
        <p:nvSpPr>
          <p:cNvPr id="21" name="Forme libre 20">
            <a:extLst>
              <a:ext uri="{FF2B5EF4-FFF2-40B4-BE49-F238E27FC236}">
                <a16:creationId xmlns:a16="http://schemas.microsoft.com/office/drawing/2014/main" id="{5511A76B-8DF8-6D6B-942F-86442EDAFF34}"/>
              </a:ext>
            </a:extLst>
          </p:cNvPr>
          <p:cNvSpPr/>
          <p:nvPr/>
        </p:nvSpPr>
        <p:spPr>
          <a:xfrm>
            <a:off x="4122558" y="3828087"/>
            <a:ext cx="4695978" cy="1640227"/>
          </a:xfrm>
          <a:custGeom>
            <a:avLst/>
            <a:gdLst>
              <a:gd name="csX0" fmla="*/ 0 w 4463512"/>
              <a:gd name="csY0" fmla="*/ 1611824 h 1611824"/>
              <a:gd name="csX1" fmla="*/ 1766807 w 4463512"/>
              <a:gd name="csY1" fmla="*/ 480448 h 1611824"/>
              <a:gd name="csX2" fmla="*/ 4463512 w 4463512"/>
              <a:gd name="csY2" fmla="*/ 0 h 1611824"/>
              <a:gd name="csX3" fmla="*/ 4463512 w 4463512"/>
              <a:gd name="csY3" fmla="*/ 0 h 1611824"/>
              <a:gd name="csX4" fmla="*/ 4463512 w 4463512"/>
              <a:gd name="csY4" fmla="*/ 0 h 1611824"/>
              <a:gd name="csX5" fmla="*/ 4463512 w 4463512"/>
              <a:gd name="csY5" fmla="*/ 0 h 16118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463512" h="1611824">
                <a:moveTo>
                  <a:pt x="0" y="1611824"/>
                </a:moveTo>
                <a:cubicBezTo>
                  <a:pt x="511444" y="1180454"/>
                  <a:pt x="1022888" y="749085"/>
                  <a:pt x="1766807" y="480448"/>
                </a:cubicBezTo>
                <a:cubicBezTo>
                  <a:pt x="2510726" y="211811"/>
                  <a:pt x="4463512" y="0"/>
                  <a:pt x="4463512" y="0"/>
                </a:cubicBezTo>
                <a:lnTo>
                  <a:pt x="4463512" y="0"/>
                </a:lnTo>
                <a:lnTo>
                  <a:pt x="4463512" y="0"/>
                </a:lnTo>
                <a:lnTo>
                  <a:pt x="4463512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8CC04DCE-FD30-59C1-81F4-D97F7437062C}"/>
              </a:ext>
            </a:extLst>
          </p:cNvPr>
          <p:cNvSpPr/>
          <p:nvPr/>
        </p:nvSpPr>
        <p:spPr>
          <a:xfrm>
            <a:off x="4463512" y="2045776"/>
            <a:ext cx="4448013" cy="900461"/>
          </a:xfrm>
          <a:custGeom>
            <a:avLst/>
            <a:gdLst>
              <a:gd name="csX0" fmla="*/ 0 w 4448013"/>
              <a:gd name="csY0" fmla="*/ 0 h 900461"/>
              <a:gd name="csX1" fmla="*/ 511444 w 4448013"/>
              <a:gd name="csY1" fmla="*/ 774916 h 900461"/>
              <a:gd name="csX2" fmla="*/ 2185261 w 4448013"/>
              <a:gd name="csY2" fmla="*/ 867905 h 900461"/>
              <a:gd name="csX3" fmla="*/ 4448013 w 4448013"/>
              <a:gd name="csY3" fmla="*/ 449451 h 900461"/>
              <a:gd name="csX4" fmla="*/ 4448013 w 4448013"/>
              <a:gd name="csY4" fmla="*/ 449451 h 900461"/>
              <a:gd name="csX5" fmla="*/ 4448013 w 4448013"/>
              <a:gd name="csY5" fmla="*/ 449451 h 9004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448013" h="900461">
                <a:moveTo>
                  <a:pt x="0" y="0"/>
                </a:moveTo>
                <a:cubicBezTo>
                  <a:pt x="73617" y="315132"/>
                  <a:pt x="147234" y="630265"/>
                  <a:pt x="511444" y="774916"/>
                </a:cubicBezTo>
                <a:cubicBezTo>
                  <a:pt x="875654" y="919567"/>
                  <a:pt x="1529166" y="922149"/>
                  <a:pt x="2185261" y="867905"/>
                </a:cubicBezTo>
                <a:cubicBezTo>
                  <a:pt x="2841356" y="813661"/>
                  <a:pt x="4448013" y="449451"/>
                  <a:pt x="4448013" y="449451"/>
                </a:cubicBezTo>
                <a:lnTo>
                  <a:pt x="4448013" y="449451"/>
                </a:lnTo>
                <a:lnTo>
                  <a:pt x="4448013" y="449451"/>
                </a:lnTo>
              </a:path>
            </a:pathLst>
          </a:cu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C5A0A73-DCF6-18DE-B3B6-6CB60A7CE8BD}"/>
              </a:ext>
            </a:extLst>
          </p:cNvPr>
          <p:cNvSpPr txBox="1"/>
          <p:nvPr/>
        </p:nvSpPr>
        <p:spPr>
          <a:xfrm>
            <a:off x="9062474" y="3643421"/>
            <a:ext cx="179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Earth</a:t>
            </a:r>
            <a:r>
              <a:rPr lang="fr-FR" b="1" dirty="0">
                <a:solidFill>
                  <a:srgbClr val="C00000"/>
                </a:solidFill>
              </a:rPr>
              <a:t>-like (Zeng+206)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09DDF44-D4C7-FB6F-6CB2-C1FB3F6829DF}"/>
              </a:ext>
            </a:extLst>
          </p:cNvPr>
          <p:cNvSpPr txBox="1"/>
          <p:nvPr/>
        </p:nvSpPr>
        <p:spPr>
          <a:xfrm>
            <a:off x="9062473" y="2291956"/>
            <a:ext cx="240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50% H</a:t>
            </a:r>
            <a:r>
              <a:rPr lang="fr-FR" b="1" baseline="-25000" dirty="0">
                <a:solidFill>
                  <a:schemeClr val="accent5"/>
                </a:solidFill>
              </a:rPr>
              <a:t>2</a:t>
            </a:r>
            <a:r>
              <a:rPr lang="fr-FR" b="1" dirty="0">
                <a:solidFill>
                  <a:schemeClr val="accent5"/>
                </a:solidFill>
              </a:rPr>
              <a:t>O (Aguichine+2025)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1560D23-4D83-5143-4E4D-996BFAE5172A}"/>
              </a:ext>
            </a:extLst>
          </p:cNvPr>
          <p:cNvCxnSpPr/>
          <p:nvPr/>
        </p:nvCxnSpPr>
        <p:spPr>
          <a:xfrm>
            <a:off x="5718875" y="4401519"/>
            <a:ext cx="0" cy="106679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45F89C27-6369-52E9-9810-46E8773248B1}"/>
              </a:ext>
            </a:extLst>
          </p:cNvPr>
          <p:cNvSpPr txBox="1"/>
          <p:nvPr/>
        </p:nvSpPr>
        <p:spPr>
          <a:xfrm>
            <a:off x="5321655" y="5566519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Me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33A0F540-9686-471D-4040-341B35A11E6B}"/>
              </a:ext>
            </a:extLst>
          </p:cNvPr>
          <p:cNvCxnSpPr>
            <a:cxnSpLocks/>
          </p:cNvCxnSpPr>
          <p:nvPr/>
        </p:nvCxnSpPr>
        <p:spPr>
          <a:xfrm>
            <a:off x="7563171" y="2805193"/>
            <a:ext cx="0" cy="266312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84BCC50-2163-941B-D492-45338934A999}"/>
              </a:ext>
            </a:extLst>
          </p:cNvPr>
          <p:cNvSpPr txBox="1"/>
          <p:nvPr/>
        </p:nvSpPr>
        <p:spPr>
          <a:xfrm>
            <a:off x="7165951" y="5566519"/>
            <a:ext cx="175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 Me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562FE1D-A915-48BD-58BC-D413C87BE3C7}"/>
              </a:ext>
            </a:extLst>
          </p:cNvPr>
          <p:cNvSpPr/>
          <p:nvPr/>
        </p:nvSpPr>
        <p:spPr>
          <a:xfrm>
            <a:off x="5592973" y="4275612"/>
            <a:ext cx="251803" cy="25180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65AF250-6C78-311E-FADC-89F16690F79D}"/>
              </a:ext>
            </a:extLst>
          </p:cNvPr>
          <p:cNvSpPr/>
          <p:nvPr/>
        </p:nvSpPr>
        <p:spPr>
          <a:xfrm>
            <a:off x="5718874" y="3450380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3C609F5-895D-630E-7B29-28605E77DE05}"/>
              </a:ext>
            </a:extLst>
          </p:cNvPr>
          <p:cNvSpPr/>
          <p:nvPr/>
        </p:nvSpPr>
        <p:spPr>
          <a:xfrm>
            <a:off x="6236268" y="3121238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F3C3FC9-62F6-AF2C-6A36-2E1726D49201}"/>
              </a:ext>
            </a:extLst>
          </p:cNvPr>
          <p:cNvSpPr/>
          <p:nvPr/>
        </p:nvSpPr>
        <p:spPr>
          <a:xfrm>
            <a:off x="6821160" y="2869435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42CFD93-34D7-76A2-C156-35024972C177}"/>
              </a:ext>
            </a:extLst>
          </p:cNvPr>
          <p:cNvSpPr/>
          <p:nvPr/>
        </p:nvSpPr>
        <p:spPr>
          <a:xfrm>
            <a:off x="7437269" y="2617632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05AA0E3-3245-C175-4455-9CB9B85C39A2}"/>
              </a:ext>
            </a:extLst>
          </p:cNvPr>
          <p:cNvSpPr/>
          <p:nvPr/>
        </p:nvSpPr>
        <p:spPr>
          <a:xfrm>
            <a:off x="8042172" y="2328399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70D2835-97ED-CF4D-A3DA-6303FE52F7DD}"/>
              </a:ext>
            </a:extLst>
          </p:cNvPr>
          <p:cNvSpPr/>
          <p:nvPr/>
        </p:nvSpPr>
        <p:spPr>
          <a:xfrm>
            <a:off x="8627064" y="2086236"/>
            <a:ext cx="251803" cy="251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>
            <a:extLst>
              <a:ext uri="{FF2B5EF4-FFF2-40B4-BE49-F238E27FC236}">
                <a16:creationId xmlns:a16="http://schemas.microsoft.com/office/drawing/2014/main" id="{46A20B4A-56CC-DEEE-F9EC-86510E78A320}"/>
              </a:ext>
            </a:extLst>
          </p:cNvPr>
          <p:cNvSpPr/>
          <p:nvPr/>
        </p:nvSpPr>
        <p:spPr>
          <a:xfrm>
            <a:off x="5157216" y="3566160"/>
            <a:ext cx="694944" cy="566928"/>
          </a:xfrm>
          <a:custGeom>
            <a:avLst/>
            <a:gdLst>
              <a:gd name="csX0" fmla="*/ 694944 w 694944"/>
              <a:gd name="csY0" fmla="*/ 0 h 566928"/>
              <a:gd name="csX1" fmla="*/ 0 w 694944"/>
              <a:gd name="csY1" fmla="*/ 566928 h 566928"/>
              <a:gd name="csX2" fmla="*/ 0 w 694944"/>
              <a:gd name="csY2" fmla="*/ 566928 h 566928"/>
              <a:gd name="csX3" fmla="*/ 0 w 694944"/>
              <a:gd name="csY3" fmla="*/ 566928 h 566928"/>
              <a:gd name="csX4" fmla="*/ 0 w 694944"/>
              <a:gd name="csY4" fmla="*/ 566928 h 5669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94944" h="566928">
                <a:moveTo>
                  <a:pt x="694944" y="0"/>
                </a:moveTo>
                <a:lnTo>
                  <a:pt x="0" y="566928"/>
                </a:lnTo>
                <a:lnTo>
                  <a:pt x="0" y="566928"/>
                </a:lnTo>
                <a:lnTo>
                  <a:pt x="0" y="566928"/>
                </a:lnTo>
                <a:lnTo>
                  <a:pt x="0" y="566928"/>
                </a:lnTo>
              </a:path>
            </a:pathLst>
          </a:custGeom>
          <a:noFill/>
          <a:ln w="444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39E3F38-01CF-AA5C-D7F6-9996F4151BF7}"/>
              </a:ext>
            </a:extLst>
          </p:cNvPr>
          <p:cNvSpPr txBox="1"/>
          <p:nvPr/>
        </p:nvSpPr>
        <p:spPr>
          <a:xfrm>
            <a:off x="5718874" y="1885666"/>
            <a:ext cx="2323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Grid</a:t>
            </a:r>
            <a:r>
              <a:rPr lang="fr-FR" dirty="0">
                <a:solidFill>
                  <a:srgbClr val="FF0000"/>
                </a:solidFill>
              </a:rPr>
              <a:t> interpolation (and extrapolation)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00F162D-0E63-BDF3-5D14-74B9AC0F7BC6}"/>
              </a:ext>
            </a:extLst>
          </p:cNvPr>
          <p:cNvSpPr txBox="1"/>
          <p:nvPr/>
        </p:nvSpPr>
        <p:spPr>
          <a:xfrm>
            <a:off x="5852160" y="4289752"/>
            <a:ext cx="132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B050"/>
                </a:solidFill>
              </a:rPr>
              <a:t>Linear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connection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B6C2BF5-545C-7D04-FD78-D741CF10169C}"/>
              </a:ext>
            </a:extLst>
          </p:cNvPr>
          <p:cNvSpPr txBox="1"/>
          <p:nvPr/>
        </p:nvSpPr>
        <p:spPr>
          <a:xfrm>
            <a:off x="4306701" y="6132867"/>
            <a:ext cx="4453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Extrapolation</a:t>
            </a:r>
            <a:r>
              <a:rPr lang="fr-FR" dirty="0"/>
              <a:t> or </a:t>
            </a:r>
            <a:r>
              <a:rPr lang="fr-FR" b="1" dirty="0" err="1">
                <a:solidFill>
                  <a:srgbClr val="00B050"/>
                </a:solidFill>
              </a:rPr>
              <a:t>linear</a:t>
            </a:r>
            <a:r>
              <a:rPr lang="fr-FR" dirty="0"/>
              <a:t> </a:t>
            </a:r>
            <a:r>
              <a:rPr lang="fr-FR" b="1" dirty="0">
                <a:solidFill>
                  <a:srgbClr val="00B050"/>
                </a:solidFill>
              </a:rPr>
              <a:t>continuation</a:t>
            </a:r>
            <a:r>
              <a:rPr lang="fr-FR" dirty="0"/>
              <a:t> are not </a:t>
            </a:r>
            <a:r>
              <a:rPr lang="fr-FR" dirty="0" err="1"/>
              <a:t>physically</a:t>
            </a:r>
            <a:r>
              <a:rPr lang="fr-FR" dirty="0"/>
              <a:t> </a:t>
            </a:r>
            <a:r>
              <a:rPr lang="fr-FR" dirty="0" err="1"/>
              <a:t>motivated</a:t>
            </a:r>
            <a:r>
              <a:rPr lang="fr-FR" dirty="0"/>
              <a:t>, and </a:t>
            </a:r>
            <a:r>
              <a:rPr lang="fr-FR" dirty="0" err="1"/>
              <a:t>inaccurate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4735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CA4CF88-A395-CA5F-495C-0B7861B6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Simple </a:t>
            </a:r>
            <a:r>
              <a:rPr lang="fr-FR" dirty="0" err="1"/>
              <a:t>analytical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model (1)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7CE568-78C8-4C89-4774-B51BE84F1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give</a:t>
            </a:r>
            <a:r>
              <a:rPr lang="fr-FR" dirty="0"/>
              <a:t> the radius R</a:t>
            </a:r>
            <a:r>
              <a:rPr lang="fr-FR" baseline="-25000" dirty="0"/>
              <a:t>0</a:t>
            </a:r>
            <a:r>
              <a:rPr lang="fr-FR" dirty="0"/>
              <a:t>=</a:t>
            </a:r>
            <a:r>
              <a:rPr lang="fr-FR" dirty="0" err="1"/>
              <a:t>R</a:t>
            </a:r>
            <a:r>
              <a:rPr lang="fr-FR" baseline="-25000" dirty="0" err="1"/>
              <a:t>core</a:t>
            </a:r>
            <a:r>
              <a:rPr lang="fr-FR" dirty="0"/>
              <a:t>, R</a:t>
            </a:r>
            <a:r>
              <a:rPr lang="fr-FR" baseline="-25000" dirty="0"/>
              <a:t>1</a:t>
            </a:r>
            <a:r>
              <a:rPr lang="fr-FR" dirty="0"/>
              <a:t>, R</a:t>
            </a:r>
            <a:r>
              <a:rPr lang="fr-FR" baseline="-25000" dirty="0"/>
              <a:t>2</a:t>
            </a:r>
            <a:r>
              <a:rPr lang="fr-FR" dirty="0"/>
              <a:t> at </a:t>
            </a:r>
            <a:r>
              <a:rPr lang="fr-FR" dirty="0" err="1"/>
              <a:t>envelope</a:t>
            </a:r>
            <a:r>
              <a:rPr lang="fr-FR" dirty="0"/>
              <a:t> fraction f</a:t>
            </a:r>
            <a:r>
              <a:rPr lang="fr-FR" baseline="-25000" dirty="0"/>
              <a:t>0</a:t>
            </a:r>
            <a:r>
              <a:rPr lang="fr-FR" dirty="0"/>
              <a:t>=0, f</a:t>
            </a:r>
            <a:r>
              <a:rPr lang="fr-FR" baseline="-25000" dirty="0"/>
              <a:t>1</a:t>
            </a:r>
            <a:r>
              <a:rPr lang="fr-FR" dirty="0"/>
              <a:t>, f</a:t>
            </a:r>
            <a:r>
              <a:rPr lang="fr-FR" baseline="-25000" dirty="0"/>
              <a:t>2</a:t>
            </a:r>
            <a:r>
              <a:rPr lang="fr-FR" dirty="0"/>
              <a:t>, etc.</a:t>
            </a:r>
          </a:p>
          <a:p>
            <a:r>
              <a:rPr lang="fr-FR" dirty="0" err="1"/>
              <a:t>Build</a:t>
            </a:r>
            <a:r>
              <a:rPr lang="fr-FR" dirty="0"/>
              <a:t> a simple </a:t>
            </a:r>
            <a:r>
              <a:rPr lang="fr-FR" dirty="0" err="1"/>
              <a:t>R</a:t>
            </a:r>
            <a:r>
              <a:rPr lang="fr-FR" baseline="-25000" dirty="0" err="1"/>
              <a:t>p</a:t>
            </a:r>
            <a:r>
              <a:rPr lang="fr-FR" dirty="0"/>
              <a:t>(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) model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Req 1: </a:t>
            </a:r>
            <a:r>
              <a:rPr lang="fr-FR" dirty="0" err="1"/>
              <a:t>R</a:t>
            </a:r>
            <a:r>
              <a:rPr lang="fr-FR" baseline="-25000" dirty="0" err="1"/>
              <a:t>p</a:t>
            </a:r>
            <a:r>
              <a:rPr lang="fr-FR" dirty="0"/>
              <a:t>(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) </a:t>
            </a:r>
            <a:r>
              <a:rPr lang="fr-FR" dirty="0" err="1"/>
              <a:t>reproduces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data</a:t>
            </a:r>
          </a:p>
          <a:p>
            <a:r>
              <a:rPr lang="fr-FR" dirty="0"/>
              <a:t>Req 2: speed </a:t>
            </a:r>
            <a:r>
              <a:rPr lang="fr-FR" dirty="0" err="1"/>
              <a:t>is</a:t>
            </a:r>
            <a:r>
              <a:rPr lang="fr-FR" dirty="0"/>
              <a:t> important (MCMC)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7834CA-C3E1-64FC-977C-ABC03CA3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024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09927E5-A235-C935-7503-595A28301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486A91-A4AD-4CC4-45EC-FBAB52F9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Simple </a:t>
            </a:r>
            <a:r>
              <a:rPr lang="fr-FR" dirty="0" err="1"/>
              <a:t>analytical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model (2)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D5D1A5-80E1-A5FB-C123-05437F824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Question</a:t>
            </a:r>
            <a:r>
              <a:rPr lang="fr-FR" dirty="0"/>
              <a:t>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thickness</a:t>
            </a:r>
            <a:r>
              <a:rPr lang="fr-FR" dirty="0"/>
              <a:t> </a:t>
            </a:r>
            <a:r>
              <a:rPr lang="fr-FR" dirty="0" err="1"/>
              <a:t>Z</a:t>
            </a:r>
            <a:r>
              <a:rPr lang="fr-FR" baseline="-25000" dirty="0" err="1"/>
              <a:t>atm</a:t>
            </a:r>
            <a:r>
              <a:rPr lang="fr-FR" dirty="0"/>
              <a:t> of an </a:t>
            </a:r>
            <a:r>
              <a:rPr lang="fr-FR" dirty="0" err="1"/>
              <a:t>atmosphere</a:t>
            </a:r>
            <a:r>
              <a:rPr lang="fr-FR" dirty="0"/>
              <a:t> of mass </a:t>
            </a:r>
            <a:r>
              <a:rPr lang="fr-FR" dirty="0" err="1"/>
              <a:t>M</a:t>
            </a:r>
            <a:r>
              <a:rPr lang="fr-FR" baseline="-25000" dirty="0" err="1"/>
              <a:t>atm</a:t>
            </a:r>
            <a:r>
              <a:rPr lang="fr-FR" dirty="0"/>
              <a:t>=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 x </a:t>
            </a:r>
            <a:r>
              <a:rPr lang="fr-FR" dirty="0" err="1"/>
              <a:t>M</a:t>
            </a:r>
            <a:r>
              <a:rPr lang="fr-FR" baseline="-25000" dirty="0" err="1"/>
              <a:t>p</a:t>
            </a:r>
            <a:r>
              <a:rPr lang="fr-FR" dirty="0"/>
              <a:t>?</a:t>
            </a:r>
          </a:p>
          <a:p>
            <a:endParaRPr lang="fr-FR" dirty="0"/>
          </a:p>
          <a:p>
            <a:r>
              <a:rPr lang="fr-FR" b="1" dirty="0" err="1"/>
              <a:t>Answer</a:t>
            </a:r>
            <a:r>
              <a:rPr lang="fr-FR" dirty="0"/>
              <a:t>: </a:t>
            </a:r>
            <a:r>
              <a:rPr lang="fr-FR" dirty="0" err="1"/>
              <a:t>approximated</a:t>
            </a:r>
            <a:r>
              <a:rPr lang="fr-FR" dirty="0"/>
              <a:t> by </a:t>
            </a:r>
            <a:r>
              <a:rPr lang="fr-FR" dirty="0" err="1"/>
              <a:t>isothermal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at </a:t>
            </a:r>
            <a:r>
              <a:rPr lang="fr-FR" i="1" dirty="0" err="1"/>
              <a:t>average</a:t>
            </a:r>
            <a:r>
              <a:rPr lang="fr-FR" i="1" dirty="0"/>
              <a:t> </a:t>
            </a:r>
            <a:r>
              <a:rPr lang="fr-FR" i="1" dirty="0" err="1"/>
              <a:t>temperature</a:t>
            </a:r>
            <a:endParaRPr lang="fr-FR" i="1" dirty="0"/>
          </a:p>
          <a:p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 err="1"/>
              <a:t>where</a:t>
            </a:r>
            <a:r>
              <a:rPr lang="fr-FR" dirty="0"/>
              <a:t>:</a:t>
            </a:r>
          </a:p>
          <a:p>
            <a:pPr lvl="2"/>
            <a:r>
              <a:rPr lang="fr-FR" dirty="0" err="1"/>
              <a:t>a+c</a:t>
            </a:r>
            <a:r>
              <a:rPr lang="fr-FR" dirty="0"/>
              <a:t> = 1</a:t>
            </a:r>
          </a:p>
          <a:p>
            <a:pPr lvl="2"/>
            <a:r>
              <a:rPr lang="fr-FR" dirty="0" err="1"/>
              <a:t>f_tau</a:t>
            </a:r>
            <a:r>
              <a:rPr lang="fr-FR" dirty="0"/>
              <a:t> &lt;&lt;&lt; 1</a:t>
            </a:r>
          </a:p>
          <a:p>
            <a:pPr lvl="2"/>
            <a:r>
              <a:rPr lang="fr-FR" dirty="0"/>
              <a:t>and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317DE1-38EE-D28E-11D7-BC230813F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26</a:t>
            </a:fld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74F3E5-3F53-7A25-3A48-55BA25BBA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42" y="3347664"/>
            <a:ext cx="34036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A60F5D-7ED8-28C2-437C-549D3AAE9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05" y="5260228"/>
            <a:ext cx="5451975" cy="108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E776C68-638F-0420-4CDF-CF9396A3E145}"/>
              </a:ext>
            </a:extLst>
          </p:cNvPr>
          <p:cNvSpPr txBox="1"/>
          <p:nvPr/>
        </p:nvSpPr>
        <p:spPr>
          <a:xfrm>
            <a:off x="6572250" y="3429000"/>
            <a:ext cx="390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inspired</a:t>
            </a:r>
            <a:r>
              <a:rPr lang="fr-FR" dirty="0"/>
              <a:t> by </a:t>
            </a:r>
            <a:r>
              <a:rPr lang="fr-FR" dirty="0">
                <a:solidFill>
                  <a:schemeClr val="accent5"/>
                </a:solidFill>
              </a:rPr>
              <a:t>Guillot+2010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4014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6F12022-7F06-96B4-1D8E-38EE9E85E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5902B87-8917-636D-45F8-AA112222A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Simple </a:t>
            </a:r>
            <a:r>
              <a:rPr lang="fr-FR" dirty="0" err="1"/>
              <a:t>analytical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model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D1DAF3-E847-1A53-D8B7-D1328EA20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give</a:t>
            </a:r>
            <a:r>
              <a:rPr lang="fr-FR" dirty="0"/>
              <a:t> the radius R</a:t>
            </a:r>
            <a:r>
              <a:rPr lang="fr-FR" baseline="-25000" dirty="0"/>
              <a:t>0</a:t>
            </a:r>
            <a:r>
              <a:rPr lang="fr-FR" dirty="0"/>
              <a:t>=</a:t>
            </a:r>
            <a:r>
              <a:rPr lang="fr-FR" dirty="0" err="1"/>
              <a:t>R</a:t>
            </a:r>
            <a:r>
              <a:rPr lang="fr-FR" baseline="-25000" dirty="0" err="1"/>
              <a:t>core</a:t>
            </a:r>
            <a:r>
              <a:rPr lang="fr-FR" dirty="0"/>
              <a:t>, R</a:t>
            </a:r>
            <a:r>
              <a:rPr lang="fr-FR" baseline="-25000" dirty="0"/>
              <a:t>1</a:t>
            </a:r>
            <a:r>
              <a:rPr lang="fr-FR" dirty="0"/>
              <a:t>, R</a:t>
            </a:r>
            <a:r>
              <a:rPr lang="fr-FR" baseline="-25000" dirty="0"/>
              <a:t>2</a:t>
            </a:r>
            <a:r>
              <a:rPr lang="fr-FR" dirty="0"/>
              <a:t> at </a:t>
            </a:r>
            <a:r>
              <a:rPr lang="fr-FR" dirty="0" err="1"/>
              <a:t>envelope</a:t>
            </a:r>
            <a:r>
              <a:rPr lang="fr-FR" dirty="0"/>
              <a:t> fraction f</a:t>
            </a:r>
            <a:r>
              <a:rPr lang="fr-FR" baseline="-25000" dirty="0"/>
              <a:t>0</a:t>
            </a:r>
            <a:r>
              <a:rPr lang="fr-FR" dirty="0"/>
              <a:t>=0, f</a:t>
            </a:r>
            <a:r>
              <a:rPr lang="fr-FR" baseline="-25000" dirty="0"/>
              <a:t>1</a:t>
            </a:r>
            <a:r>
              <a:rPr lang="fr-FR" dirty="0"/>
              <a:t>, f</a:t>
            </a:r>
            <a:r>
              <a:rPr lang="fr-FR" baseline="-25000" dirty="0"/>
              <a:t>2</a:t>
            </a:r>
            <a:r>
              <a:rPr lang="fr-FR" dirty="0"/>
              <a:t>, etc.</a:t>
            </a:r>
          </a:p>
          <a:p>
            <a:r>
              <a:rPr lang="fr-FR" dirty="0" err="1"/>
              <a:t>Build</a:t>
            </a:r>
            <a:r>
              <a:rPr lang="fr-FR" dirty="0"/>
              <a:t> a simple </a:t>
            </a:r>
            <a:r>
              <a:rPr lang="fr-FR" dirty="0" err="1"/>
              <a:t>R</a:t>
            </a:r>
            <a:r>
              <a:rPr lang="fr-FR" baseline="-25000" dirty="0" err="1"/>
              <a:t>p</a:t>
            </a:r>
            <a:r>
              <a:rPr lang="fr-FR" dirty="0"/>
              <a:t>(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) model</a:t>
            </a:r>
          </a:p>
          <a:p>
            <a:endParaRPr lang="fr-FR" dirty="0"/>
          </a:p>
          <a:p>
            <a:r>
              <a:rPr lang="fr-FR" dirty="0"/>
              <a:t>Req 1: </a:t>
            </a:r>
            <a:r>
              <a:rPr lang="fr-FR" dirty="0" err="1"/>
              <a:t>R</a:t>
            </a:r>
            <a:r>
              <a:rPr lang="fr-FR" baseline="-25000" dirty="0" err="1"/>
              <a:t>p</a:t>
            </a:r>
            <a:r>
              <a:rPr lang="fr-FR" dirty="0"/>
              <a:t>(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) </a:t>
            </a:r>
            <a:r>
              <a:rPr lang="fr-FR" dirty="0" err="1"/>
              <a:t>reproduces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data</a:t>
            </a:r>
          </a:p>
          <a:p>
            <a:r>
              <a:rPr lang="fr-FR" dirty="0"/>
              <a:t>Req 2: speed </a:t>
            </a:r>
            <a:r>
              <a:rPr lang="fr-FR" dirty="0" err="1"/>
              <a:t>is</a:t>
            </a:r>
            <a:r>
              <a:rPr lang="fr-FR" dirty="0"/>
              <a:t> important (MCMC)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8B0A952-97CC-472C-4F2A-5E55F6D53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018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E2CF09-4EF3-2DC1-064A-F9E4DDE73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Simple </a:t>
            </a:r>
            <a:r>
              <a:rPr lang="fr-FR" dirty="0" err="1"/>
              <a:t>analytical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model (1)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0D3764-61B3-2B00-FAF7-8C5642BD5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Question: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thickness</a:t>
            </a:r>
            <a:r>
              <a:rPr lang="fr-FR" dirty="0"/>
              <a:t> </a:t>
            </a:r>
            <a:r>
              <a:rPr lang="fr-FR" dirty="0" err="1"/>
              <a:t>Z</a:t>
            </a:r>
            <a:r>
              <a:rPr lang="fr-FR" baseline="-25000" dirty="0" err="1"/>
              <a:t>atm</a:t>
            </a:r>
            <a:r>
              <a:rPr lang="fr-FR" dirty="0"/>
              <a:t> of an </a:t>
            </a:r>
            <a:r>
              <a:rPr lang="fr-FR" dirty="0" err="1"/>
              <a:t>atmosphere</a:t>
            </a:r>
            <a:r>
              <a:rPr lang="fr-FR" dirty="0"/>
              <a:t> of mass </a:t>
            </a:r>
            <a:r>
              <a:rPr lang="fr-FR" dirty="0" err="1"/>
              <a:t>M</a:t>
            </a:r>
            <a:r>
              <a:rPr lang="fr-FR" baseline="-25000" dirty="0" err="1"/>
              <a:t>atm</a:t>
            </a:r>
            <a:r>
              <a:rPr lang="fr-FR" dirty="0"/>
              <a:t>=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 x </a:t>
            </a:r>
            <a:r>
              <a:rPr lang="fr-FR" dirty="0" err="1"/>
              <a:t>M</a:t>
            </a:r>
            <a:r>
              <a:rPr lang="fr-FR" baseline="-25000" dirty="0" err="1"/>
              <a:t>p</a:t>
            </a:r>
            <a:r>
              <a:rPr lang="fr-FR" dirty="0"/>
              <a:t>?</a:t>
            </a:r>
          </a:p>
          <a:p>
            <a:endParaRPr lang="fr-FR" dirty="0"/>
          </a:p>
          <a:p>
            <a:pPr lvl="1"/>
            <a:r>
              <a:rPr lang="fr-FR" dirty="0" err="1"/>
              <a:t>Hydrostatic</a:t>
            </a:r>
            <a:r>
              <a:rPr lang="fr-FR" dirty="0"/>
              <a:t> </a:t>
            </a:r>
            <a:r>
              <a:rPr lang="fr-FR" dirty="0" err="1"/>
              <a:t>equilibrium</a:t>
            </a:r>
            <a:r>
              <a:rPr lang="fr-FR" dirty="0"/>
              <a:t>: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true</a:t>
            </a:r>
            <a:endParaRPr lang="fr-FR" dirty="0"/>
          </a:p>
          <a:p>
            <a:pPr lvl="1"/>
            <a:r>
              <a:rPr lang="fr-FR" dirty="0"/>
              <a:t>Pressures </a:t>
            </a:r>
            <a:r>
              <a:rPr lang="fr-FR" dirty="0" err="1"/>
              <a:t>mostly</a:t>
            </a:r>
            <a:r>
              <a:rPr lang="fr-FR" dirty="0"/>
              <a:t> &lt; 1000 bar: </a:t>
            </a:r>
            <a:r>
              <a:rPr lang="fr-FR" dirty="0" err="1"/>
              <a:t>ideal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law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OK</a:t>
            </a:r>
          </a:p>
          <a:p>
            <a:pPr lvl="1"/>
            <a:r>
              <a:rPr lang="fr-FR" dirty="0" err="1"/>
              <a:t>Transiting</a:t>
            </a:r>
            <a:r>
              <a:rPr lang="fr-FR" dirty="0"/>
              <a:t> pressure </a:t>
            </a:r>
            <a:r>
              <a:rPr lang="fr-FR" dirty="0" err="1"/>
              <a:t>P</a:t>
            </a:r>
            <a:r>
              <a:rPr lang="fr-FR" baseline="-25000" dirty="0" err="1"/>
              <a:t>tr</a:t>
            </a:r>
            <a:r>
              <a:rPr lang="fr-FR" dirty="0"/>
              <a:t> =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depends</a:t>
            </a:r>
            <a:r>
              <a:rPr lang="fr-FR" dirty="0"/>
              <a:t> on composition (</a:t>
            </a:r>
            <a:r>
              <a:rPr lang="fr-FR" dirty="0" err="1"/>
              <a:t>same</a:t>
            </a:r>
            <a:r>
              <a:rPr lang="fr-FR" dirty="0"/>
              <a:t> for pure H</a:t>
            </a:r>
            <a:r>
              <a:rPr lang="fr-FR" baseline="-25000" dirty="0"/>
              <a:t>2</a:t>
            </a:r>
            <a:r>
              <a:rPr lang="fr-FR" dirty="0"/>
              <a:t>O, or 1xSolar, etc.)</a:t>
            </a:r>
          </a:p>
          <a:p>
            <a:pPr lvl="1"/>
            <a:r>
              <a:rPr lang="fr-FR" dirty="0"/>
              <a:t>Top of the </a:t>
            </a:r>
            <a:r>
              <a:rPr lang="fr-FR" dirty="0" err="1"/>
              <a:t>atmosphere</a:t>
            </a:r>
            <a:r>
              <a:rPr lang="fr-FR" dirty="0"/>
              <a:t>: </a:t>
            </a:r>
            <a:r>
              <a:rPr lang="fr-FR" dirty="0" err="1"/>
              <a:t>isothermal</a:t>
            </a:r>
            <a:r>
              <a:rPr lang="fr-FR" dirty="0"/>
              <a:t>; </a:t>
            </a:r>
            <a:r>
              <a:rPr lang="fr-FR" b="1" dirty="0"/>
              <a:t>the </a:t>
            </a:r>
            <a:r>
              <a:rPr lang="fr-FR" b="1" dirty="0" err="1"/>
              <a:t>rest</a:t>
            </a:r>
            <a:r>
              <a:rPr lang="fr-FR" b="1" dirty="0"/>
              <a:t> </a:t>
            </a:r>
            <a:r>
              <a:rPr lang="fr-FR" b="1" dirty="0" err="1"/>
              <a:t>isn’t</a:t>
            </a: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AB6A88-3314-09CD-9A90-F08A7CB9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643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ABC78FF-1838-40A0-412F-28DB583E9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71784-A324-32C6-C615-8EF622E4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Simple </a:t>
            </a:r>
            <a:r>
              <a:rPr lang="fr-FR" dirty="0" err="1"/>
              <a:t>analytical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model (2)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05792A-6B6A-CD9A-0FBC-0816408A1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Challenge: how to </a:t>
            </a:r>
            <a:r>
              <a:rPr lang="fr-FR" dirty="0" err="1"/>
              <a:t>build</a:t>
            </a:r>
            <a:r>
              <a:rPr lang="fr-FR" dirty="0"/>
              <a:t> a fast and simple model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T</a:t>
            </a:r>
            <a:r>
              <a:rPr lang="fr-FR" dirty="0"/>
              <a:t> profile?</a:t>
            </a:r>
          </a:p>
          <a:p>
            <a:r>
              <a:rPr lang="fr-FR" dirty="0" err="1"/>
              <a:t>Known</a:t>
            </a:r>
            <a:r>
              <a:rPr lang="fr-FR" dirty="0"/>
              <a:t>: R</a:t>
            </a:r>
            <a:r>
              <a:rPr lang="fr-FR" baseline="-25000" dirty="0"/>
              <a:t>0</a:t>
            </a:r>
            <a:r>
              <a:rPr lang="fr-FR" dirty="0"/>
              <a:t>=</a:t>
            </a:r>
            <a:r>
              <a:rPr lang="fr-FR" dirty="0" err="1"/>
              <a:t>R</a:t>
            </a:r>
            <a:r>
              <a:rPr lang="fr-FR" baseline="-25000" dirty="0" err="1"/>
              <a:t>core</a:t>
            </a:r>
            <a:r>
              <a:rPr lang="fr-FR" dirty="0"/>
              <a:t>, R</a:t>
            </a:r>
            <a:r>
              <a:rPr lang="fr-FR" baseline="-25000" dirty="0"/>
              <a:t>1</a:t>
            </a:r>
            <a:r>
              <a:rPr lang="fr-FR" dirty="0"/>
              <a:t> and R</a:t>
            </a:r>
            <a:r>
              <a:rPr lang="fr-FR" baseline="-25000" dirty="0"/>
              <a:t>2</a:t>
            </a:r>
            <a:r>
              <a:rPr lang="fr-FR" dirty="0"/>
              <a:t> at f</a:t>
            </a:r>
            <a:r>
              <a:rPr lang="fr-FR" baseline="-25000" dirty="0"/>
              <a:t>0</a:t>
            </a:r>
            <a:r>
              <a:rPr lang="fr-FR" dirty="0"/>
              <a:t>=0, f</a:t>
            </a:r>
            <a:r>
              <a:rPr lang="fr-FR" baseline="-25000" dirty="0"/>
              <a:t>1</a:t>
            </a:r>
            <a:r>
              <a:rPr lang="fr-FR" dirty="0"/>
              <a:t>, f</a:t>
            </a:r>
            <a:r>
              <a:rPr lang="fr-FR" baseline="-25000" dirty="0"/>
              <a:t>2</a:t>
            </a:r>
            <a:r>
              <a:rPr lang="fr-FR" dirty="0"/>
              <a:t>. </a:t>
            </a:r>
            <a:r>
              <a:rPr lang="fr-FR" dirty="0" err="1"/>
              <a:t>T</a:t>
            </a:r>
            <a:r>
              <a:rPr lang="fr-FR" baseline="-25000" dirty="0" err="1"/>
              <a:t>eq</a:t>
            </a:r>
            <a:r>
              <a:rPr lang="fr-FR" dirty="0"/>
              <a:t> and </a:t>
            </a:r>
            <a:r>
              <a:rPr lang="fr-FR" dirty="0" err="1"/>
              <a:t>M</a:t>
            </a:r>
            <a:r>
              <a:rPr lang="fr-FR" baseline="-25000" dirty="0" err="1"/>
              <a:t>core</a:t>
            </a:r>
            <a:r>
              <a:rPr lang="fr-FR" dirty="0"/>
              <a:t>.</a:t>
            </a:r>
          </a:p>
          <a:p>
            <a:endParaRPr lang="fr-FR" dirty="0"/>
          </a:p>
          <a:p>
            <a:pPr lvl="1"/>
            <a:r>
              <a:rPr lang="fr-FR" dirty="0" err="1"/>
              <a:t>Step</a:t>
            </a:r>
            <a:r>
              <a:rPr lang="fr-FR" dirty="0"/>
              <a:t> 1: </a:t>
            </a:r>
            <a:r>
              <a:rPr lang="fr-FR" dirty="0" err="1"/>
              <a:t>hydrostatic</a:t>
            </a:r>
            <a:r>
              <a:rPr lang="fr-FR" dirty="0"/>
              <a:t> </a:t>
            </a:r>
            <a:r>
              <a:rPr lang="fr-FR" dirty="0" err="1"/>
              <a:t>equilibrium</a:t>
            </a:r>
            <a:r>
              <a:rPr lang="fr-FR" dirty="0"/>
              <a:t>: </a:t>
            </a:r>
            <a:r>
              <a:rPr lang="fr-FR" dirty="0" err="1"/>
              <a:t>P</a:t>
            </a:r>
            <a:r>
              <a:rPr lang="fr-FR" baseline="-25000" dirty="0" err="1"/>
              <a:t>base</a:t>
            </a:r>
            <a:r>
              <a:rPr lang="fr-FR" dirty="0"/>
              <a:t> = f x </a:t>
            </a:r>
            <a:r>
              <a:rPr lang="fr-FR" dirty="0" err="1"/>
              <a:t>g</a:t>
            </a:r>
            <a:r>
              <a:rPr lang="fr-FR" baseline="-25000" dirty="0" err="1"/>
              <a:t>surf</a:t>
            </a:r>
            <a:r>
              <a:rPr lang="fr-FR" dirty="0"/>
              <a:t> / (4 Pi G)</a:t>
            </a:r>
          </a:p>
          <a:p>
            <a:pPr lvl="1"/>
            <a:r>
              <a:rPr lang="fr-FR" dirty="0" err="1"/>
              <a:t>Step</a:t>
            </a:r>
            <a:r>
              <a:rPr lang="fr-FR" dirty="0"/>
              <a:t> 2: </a:t>
            </a:r>
            <a:r>
              <a:rPr lang="fr-FR" dirty="0" err="1"/>
              <a:t>approximate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thickness</a:t>
            </a:r>
            <a:r>
              <a:rPr lang="fr-FR" dirty="0"/>
              <a:t>: Z</a:t>
            </a:r>
            <a:r>
              <a:rPr lang="fr-FR" baseline="-25000" dirty="0"/>
              <a:t>atm,0</a:t>
            </a:r>
            <a:r>
              <a:rPr lang="fr-FR" dirty="0"/>
              <a:t> = H</a:t>
            </a:r>
            <a:r>
              <a:rPr lang="fr-FR" baseline="-25000" dirty="0"/>
              <a:t>0</a:t>
            </a:r>
            <a:r>
              <a:rPr lang="fr-FR" dirty="0"/>
              <a:t> x ln(</a:t>
            </a:r>
            <a:r>
              <a:rPr lang="fr-FR" dirty="0" err="1"/>
              <a:t>P</a:t>
            </a:r>
            <a:r>
              <a:rPr lang="fr-FR" baseline="-25000" dirty="0" err="1"/>
              <a:t>base</a:t>
            </a:r>
            <a:r>
              <a:rPr lang="fr-FR" dirty="0"/>
              <a:t>/</a:t>
            </a:r>
            <a:r>
              <a:rPr lang="fr-FR" dirty="0" err="1"/>
              <a:t>P</a:t>
            </a:r>
            <a:r>
              <a:rPr lang="fr-FR" baseline="-25000" dirty="0" err="1"/>
              <a:t>tr</a:t>
            </a:r>
            <a:r>
              <a:rPr lang="fr-FR" dirty="0"/>
              <a:t>), H</a:t>
            </a:r>
            <a:r>
              <a:rPr lang="fr-FR" baseline="-25000" dirty="0"/>
              <a:t>0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height</a:t>
            </a:r>
            <a:r>
              <a:rPr lang="fr-FR" dirty="0"/>
              <a:t> at </a:t>
            </a:r>
            <a:r>
              <a:rPr lang="fr-FR" dirty="0" err="1"/>
              <a:t>T</a:t>
            </a:r>
            <a:r>
              <a:rPr lang="fr-FR" baseline="-25000" dirty="0" err="1"/>
              <a:t>eq</a:t>
            </a:r>
            <a:endParaRPr lang="fr-FR" baseline="-25000" dirty="0"/>
          </a:p>
          <a:p>
            <a:pPr lvl="1"/>
            <a:r>
              <a:rPr lang="fr-FR" dirty="0" err="1"/>
              <a:t>Step</a:t>
            </a:r>
            <a:r>
              <a:rPr lang="fr-FR" dirty="0"/>
              <a:t> 3: </a:t>
            </a:r>
            <a:r>
              <a:rPr lang="fr-FR" dirty="0" err="1"/>
              <a:t>actual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thickness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given</a:t>
            </a:r>
            <a:r>
              <a:rPr lang="fr-FR" dirty="0"/>
              <a:t> by an </a:t>
            </a:r>
            <a:r>
              <a:rPr lang="fr-FR" dirty="0" err="1"/>
              <a:t>atmosphere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/>
              <a:t>              </a:t>
            </a:r>
            <a:r>
              <a:rPr lang="fr-FR" dirty="0" err="1"/>
              <a:t>average</a:t>
            </a:r>
            <a:r>
              <a:rPr lang="fr-FR" dirty="0"/>
              <a:t>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T</a:t>
            </a:r>
            <a:r>
              <a:rPr lang="fr-FR" dirty="0"/>
              <a:t> –&gt; effective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height</a:t>
            </a:r>
            <a:r>
              <a:rPr lang="fr-FR" dirty="0"/>
              <a:t> H –&gt; </a:t>
            </a:r>
            <a:r>
              <a:rPr lang="fr-FR" dirty="0" err="1"/>
              <a:t>Z</a:t>
            </a:r>
            <a:r>
              <a:rPr lang="fr-FR" baseline="-25000" dirty="0" err="1"/>
              <a:t>atm</a:t>
            </a:r>
            <a:r>
              <a:rPr lang="fr-FR" dirty="0"/>
              <a:t> = H x ln(</a:t>
            </a:r>
            <a:r>
              <a:rPr lang="fr-FR" dirty="0" err="1"/>
              <a:t>P</a:t>
            </a:r>
            <a:r>
              <a:rPr lang="fr-FR" baseline="-25000" dirty="0" err="1"/>
              <a:t>base</a:t>
            </a:r>
            <a:r>
              <a:rPr lang="fr-FR" dirty="0"/>
              <a:t>/</a:t>
            </a:r>
            <a:r>
              <a:rPr lang="fr-FR" dirty="0" err="1"/>
              <a:t>P</a:t>
            </a:r>
            <a:r>
              <a:rPr lang="fr-FR" baseline="-25000" dirty="0" err="1"/>
              <a:t>tr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Step</a:t>
            </a:r>
            <a:r>
              <a:rPr lang="fr-FR" dirty="0"/>
              <a:t> 4: fit </a:t>
            </a:r>
            <a:r>
              <a:rPr lang="fr-FR" dirty="0" err="1"/>
              <a:t>Z</a:t>
            </a:r>
            <a:r>
              <a:rPr lang="fr-FR" baseline="-25000" dirty="0" err="1"/>
              <a:t>atm</a:t>
            </a:r>
            <a:r>
              <a:rPr lang="fr-FR" dirty="0"/>
              <a:t>(f)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</a:t>
            </a:r>
            <a:r>
              <a:rPr lang="fr-FR" dirty="0" err="1"/>
              <a:t>radii</a:t>
            </a:r>
            <a:r>
              <a:rPr lang="fr-FR" dirty="0"/>
              <a:t> (3 data points = up to 3 </a:t>
            </a:r>
            <a:r>
              <a:rPr lang="fr-FR" dirty="0" err="1"/>
              <a:t>parameters</a:t>
            </a:r>
            <a:r>
              <a:rPr lang="fr-FR" dirty="0"/>
              <a:t>).</a:t>
            </a:r>
            <a:br>
              <a:rPr lang="fr-FR" dirty="0"/>
            </a:br>
            <a:r>
              <a:rPr lang="fr-FR" dirty="0"/>
              <a:t>              speed </a:t>
            </a:r>
            <a:r>
              <a:rPr lang="fr-FR" dirty="0" err="1"/>
              <a:t>is</a:t>
            </a:r>
            <a:r>
              <a:rPr lang="fr-FR" dirty="0"/>
              <a:t> key –&gt; the fit must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analytical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5013B1-835B-5DD2-88CA-1F110681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911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469A509-613A-1602-2717-C2979B808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diagramm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B516109F-6E45-5DD8-476E-92F11DECB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26883" r="3039" b="2259"/>
          <a:stretch>
            <a:fillRect/>
          </a:stretch>
        </p:blipFill>
        <p:spPr>
          <a:xfrm>
            <a:off x="5943600" y="1801025"/>
            <a:ext cx="6208003" cy="460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7935E4-DDD8-4C7B-D2EC-CC86AC66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3117" cy="1325563"/>
          </a:xfrm>
        </p:spPr>
        <p:txBody>
          <a:bodyPr>
            <a:normAutofit/>
          </a:bodyPr>
          <a:lstStyle/>
          <a:p>
            <a:r>
              <a:rPr lang="fr-FR" sz="4000" dirty="0"/>
              <a:t>The </a:t>
            </a:r>
            <a:r>
              <a:rPr lang="fr-FR" sz="4000" dirty="0" err="1"/>
              <a:t>era</a:t>
            </a:r>
            <a:r>
              <a:rPr lang="fr-FR" sz="4000" dirty="0"/>
              <a:t> of </a:t>
            </a:r>
            <a:r>
              <a:rPr lang="fr-FR" sz="4000" dirty="0" err="1"/>
              <a:t>exoplanet</a:t>
            </a:r>
            <a:r>
              <a:rPr lang="fr-FR" sz="4000" dirty="0"/>
              <a:t> </a:t>
            </a:r>
            <a:r>
              <a:rPr lang="fr-FR" sz="4000" dirty="0" err="1"/>
              <a:t>demographics</a:t>
            </a:r>
            <a:endParaRPr lang="fr-FR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1732B9-CFF3-96F1-D544-F3101AF08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8" y="2068019"/>
            <a:ext cx="5830332" cy="354697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F797BF6B-1247-2BA5-73C8-FD4163B4DE6B}"/>
              </a:ext>
            </a:extLst>
          </p:cNvPr>
          <p:cNvSpPr txBox="1">
            <a:spLocks/>
          </p:cNvSpPr>
          <p:nvPr/>
        </p:nvSpPr>
        <p:spPr>
          <a:xfrm>
            <a:off x="2522451" y="3124219"/>
            <a:ext cx="1161509" cy="552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800" b="1" dirty="0">
                <a:ln w="6350" cap="flat">
                  <a:noFill/>
                </a:ln>
                <a:solidFill>
                  <a:srgbClr val="0700FF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Kepler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8B6B5AF2-FFC3-C233-BC70-D090B8186F7A}"/>
              </a:ext>
            </a:extLst>
          </p:cNvPr>
          <p:cNvCxnSpPr>
            <a:cxnSpLocks/>
          </p:cNvCxnSpPr>
          <p:nvPr/>
        </p:nvCxnSpPr>
        <p:spPr>
          <a:xfrm>
            <a:off x="3384974" y="3597991"/>
            <a:ext cx="917920" cy="328734"/>
          </a:xfrm>
          <a:prstGeom prst="straightConnector1">
            <a:avLst/>
          </a:prstGeom>
          <a:ln w="38100">
            <a:solidFill>
              <a:srgbClr val="07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954027B5-031F-4DFE-DB28-C63F55FD8E9B}"/>
              </a:ext>
            </a:extLst>
          </p:cNvPr>
          <p:cNvCxnSpPr>
            <a:cxnSpLocks/>
          </p:cNvCxnSpPr>
          <p:nvPr/>
        </p:nvCxnSpPr>
        <p:spPr>
          <a:xfrm>
            <a:off x="3384974" y="3597991"/>
            <a:ext cx="597973" cy="1031566"/>
          </a:xfrm>
          <a:prstGeom prst="straightConnector1">
            <a:avLst/>
          </a:prstGeom>
          <a:ln w="38100">
            <a:solidFill>
              <a:srgbClr val="07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41704F62-B5B3-D759-B054-38D13D3C5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3</a:t>
            </a:fld>
            <a:endParaRPr lang="fr-FR"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93DCDC05-620C-CA2A-F80A-5CB686B29783}"/>
              </a:ext>
            </a:extLst>
          </p:cNvPr>
          <p:cNvSpPr txBox="1"/>
          <p:nvPr/>
        </p:nvSpPr>
        <p:spPr>
          <a:xfrm>
            <a:off x="2143493" y="1747205"/>
            <a:ext cx="3678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Credit: NASA Exoplanet Archive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6E60D3E3-CB3D-89EA-E6EB-CD75513922C1}"/>
              </a:ext>
            </a:extLst>
          </p:cNvPr>
          <p:cNvSpPr txBox="1"/>
          <p:nvPr/>
        </p:nvSpPr>
        <p:spPr>
          <a:xfrm>
            <a:off x="84298" y="5674017"/>
            <a:ext cx="389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Transit: planet radius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Radial Velocity: planet mass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7762A69-0C5F-9A76-41D7-A4FBA074E492}"/>
              </a:ext>
            </a:extLst>
          </p:cNvPr>
          <p:cNvCxnSpPr>
            <a:cxnSpLocks/>
          </p:cNvCxnSpPr>
          <p:nvPr/>
        </p:nvCxnSpPr>
        <p:spPr>
          <a:xfrm>
            <a:off x="3090149" y="5977092"/>
            <a:ext cx="313218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686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EBF84F-01AD-9C9A-6250-5860FBB73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895C1A-BA28-80FD-2F5E-F83E4CA5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Simple </a:t>
            </a:r>
            <a:r>
              <a:rPr lang="fr-FR" dirty="0" err="1"/>
              <a:t>analytical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model (3)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6B18BA-EB91-2683-E094-C7282444B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Core</a:t>
            </a:r>
            <a:r>
              <a:rPr lang="fr-FR" dirty="0"/>
              <a:t> question: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average</a:t>
            </a:r>
            <a:r>
              <a:rPr lang="fr-FR" dirty="0"/>
              <a:t>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T</a:t>
            </a:r>
            <a:r>
              <a:rPr lang="fr-FR" dirty="0"/>
              <a:t>(f)?</a:t>
            </a:r>
          </a:p>
          <a:p>
            <a:endParaRPr lang="fr-FR" dirty="0"/>
          </a:p>
          <a:p>
            <a:pPr lvl="1"/>
            <a:r>
              <a:rPr lang="fr-FR" dirty="0"/>
              <a:t>Req 1: T(0) = </a:t>
            </a:r>
            <a:r>
              <a:rPr lang="fr-FR" dirty="0" err="1"/>
              <a:t>T</a:t>
            </a:r>
            <a:r>
              <a:rPr lang="fr-FR" baseline="-25000" dirty="0" err="1"/>
              <a:t>eq</a:t>
            </a:r>
            <a:endParaRPr lang="fr-FR" baseline="-25000" dirty="0"/>
          </a:p>
          <a:p>
            <a:pPr lvl="1"/>
            <a:r>
              <a:rPr lang="fr-FR" dirty="0"/>
              <a:t>Req 2: </a:t>
            </a:r>
            <a:r>
              <a:rPr lang="fr-FR" dirty="0" err="1"/>
              <a:t>T</a:t>
            </a:r>
            <a:r>
              <a:rPr lang="fr-FR" dirty="0"/>
              <a:t>(f) must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well-behaved</a:t>
            </a:r>
            <a:r>
              <a:rPr lang="fr-FR" dirty="0"/>
              <a:t> (no inversions, no explosions)</a:t>
            </a:r>
          </a:p>
          <a:p>
            <a:pPr lvl="1"/>
            <a:endParaRPr lang="fr-FR" dirty="0"/>
          </a:p>
          <a:p>
            <a:r>
              <a:rPr lang="fr-FR" dirty="0"/>
              <a:t>Solution </a:t>
            </a:r>
            <a:r>
              <a:rPr lang="fr-FR" dirty="0" err="1"/>
              <a:t>inspired</a:t>
            </a:r>
            <a:r>
              <a:rPr lang="fr-FR" dirty="0"/>
              <a:t> by Guillot 2010 model</a:t>
            </a:r>
          </a:p>
          <a:p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Req 1: </a:t>
            </a:r>
            <a:r>
              <a:rPr lang="fr-FR" dirty="0" err="1"/>
              <a:t>a+c</a:t>
            </a:r>
            <a:r>
              <a:rPr lang="fr-FR" dirty="0"/>
              <a:t> = 1</a:t>
            </a:r>
          </a:p>
          <a:p>
            <a:pPr lvl="1"/>
            <a:r>
              <a:rPr lang="fr-FR" dirty="0"/>
              <a:t>Req 2: </a:t>
            </a:r>
            <a:r>
              <a:rPr lang="fr-FR" dirty="0" err="1"/>
              <a:t>f_tau</a:t>
            </a:r>
            <a:r>
              <a:rPr lang="fr-FR" dirty="0"/>
              <a:t> &lt;&lt;&lt; 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0CAC4F-5C41-248F-11FA-47B2BE48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30</a:t>
            </a:fld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C156A8-ACE2-D45B-F842-74D1A7374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71" y="4313144"/>
            <a:ext cx="34036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AEEB289-8461-1B2E-2041-23A50C56D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42" y="5411134"/>
            <a:ext cx="5451975" cy="108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735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8B5E93B-EE90-C2C6-C610-3531A4A98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28140-7573-2816-ABAB-B90980EDB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Simple </a:t>
            </a:r>
            <a:r>
              <a:rPr lang="fr-FR" dirty="0" err="1"/>
              <a:t>atmosphere</a:t>
            </a:r>
            <a:r>
              <a:rPr lang="fr-FR" dirty="0"/>
              <a:t> model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321506-EFF7-F913-C5E1-26B6113A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31</a:t>
            </a:fld>
            <a:endParaRPr lang="fr-FR"/>
          </a:p>
        </p:txBody>
      </p:sp>
      <p:pic>
        <p:nvPicPr>
          <p:cNvPr id="8" name="Image 7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9C28B01A-A490-0248-7A94-9BC9AC13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3" y="4214671"/>
            <a:ext cx="3558005" cy="26433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 9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C04DD3B5-9831-8FF6-CDAF-FC12E4B6F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19" y="4214670"/>
            <a:ext cx="3558005" cy="26433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age 11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FE2C5DBE-87DA-DE23-E224-0028EB37A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3" y="1450055"/>
            <a:ext cx="3558005" cy="26433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Image 13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8CD607A4-909E-5141-B332-0B20211E4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19" y="1450054"/>
            <a:ext cx="3558005" cy="26433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15559083-61DB-C19D-FC77-6C6FCD7834A7}"/>
              </a:ext>
            </a:extLst>
          </p:cNvPr>
          <p:cNvSpPr/>
          <p:nvPr/>
        </p:nvSpPr>
        <p:spPr>
          <a:xfrm>
            <a:off x="1363581" y="3398721"/>
            <a:ext cx="122664" cy="1226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FAA6B87-032D-D74C-7952-C8C04F2DB170}"/>
              </a:ext>
            </a:extLst>
          </p:cNvPr>
          <p:cNvSpPr/>
          <p:nvPr/>
        </p:nvSpPr>
        <p:spPr>
          <a:xfrm>
            <a:off x="1514888" y="2600387"/>
            <a:ext cx="122664" cy="1226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F9B4B50-5CED-1E77-6FF7-095431257758}"/>
              </a:ext>
            </a:extLst>
          </p:cNvPr>
          <p:cNvSpPr/>
          <p:nvPr/>
        </p:nvSpPr>
        <p:spPr>
          <a:xfrm>
            <a:off x="2854275" y="1897934"/>
            <a:ext cx="122664" cy="1226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D65F5AD-2FDE-6546-3FEA-701DFD77132A}"/>
              </a:ext>
            </a:extLst>
          </p:cNvPr>
          <p:cNvSpPr/>
          <p:nvPr/>
        </p:nvSpPr>
        <p:spPr>
          <a:xfrm>
            <a:off x="1073920" y="6370211"/>
            <a:ext cx="122664" cy="1226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1DA2BB5-2822-2106-93C8-41EE7791774D}"/>
              </a:ext>
            </a:extLst>
          </p:cNvPr>
          <p:cNvSpPr/>
          <p:nvPr/>
        </p:nvSpPr>
        <p:spPr>
          <a:xfrm>
            <a:off x="2915607" y="5389777"/>
            <a:ext cx="122664" cy="1226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0153B16-84A0-458F-B12E-A068111105D8}"/>
              </a:ext>
            </a:extLst>
          </p:cNvPr>
          <p:cNvSpPr/>
          <p:nvPr/>
        </p:nvSpPr>
        <p:spPr>
          <a:xfrm>
            <a:off x="3243620" y="4518775"/>
            <a:ext cx="122664" cy="1226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058F2A0-68BC-1F5E-2083-A9D0F31206E8}"/>
              </a:ext>
            </a:extLst>
          </p:cNvPr>
          <p:cNvSpPr/>
          <p:nvPr/>
        </p:nvSpPr>
        <p:spPr>
          <a:xfrm>
            <a:off x="5275615" y="3573558"/>
            <a:ext cx="122664" cy="1226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F03335C-FBE9-78FC-E9AC-ED9E3AAA9374}"/>
              </a:ext>
            </a:extLst>
          </p:cNvPr>
          <p:cNvSpPr/>
          <p:nvPr/>
        </p:nvSpPr>
        <p:spPr>
          <a:xfrm>
            <a:off x="5398279" y="2509459"/>
            <a:ext cx="122664" cy="1226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B27DE37-44E4-0FBD-D0D3-7C067DA543BD}"/>
              </a:ext>
            </a:extLst>
          </p:cNvPr>
          <p:cNvSpPr/>
          <p:nvPr/>
        </p:nvSpPr>
        <p:spPr>
          <a:xfrm>
            <a:off x="5520943" y="2359986"/>
            <a:ext cx="122664" cy="1226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9AE9CAE-B204-BD88-726A-7E18739D8051}"/>
              </a:ext>
            </a:extLst>
          </p:cNvPr>
          <p:cNvSpPr/>
          <p:nvPr/>
        </p:nvSpPr>
        <p:spPr>
          <a:xfrm>
            <a:off x="7018235" y="5226758"/>
            <a:ext cx="122664" cy="1226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E9CB583-8899-66F0-E886-185A4D2B7569}"/>
              </a:ext>
            </a:extLst>
          </p:cNvPr>
          <p:cNvSpPr/>
          <p:nvPr/>
        </p:nvSpPr>
        <p:spPr>
          <a:xfrm>
            <a:off x="7122732" y="5049592"/>
            <a:ext cx="122664" cy="1226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1A93FC0-250D-3048-4ACA-74049AA38EBB}"/>
              </a:ext>
            </a:extLst>
          </p:cNvPr>
          <p:cNvSpPr/>
          <p:nvPr/>
        </p:nvSpPr>
        <p:spPr>
          <a:xfrm>
            <a:off x="5149729" y="6395207"/>
            <a:ext cx="122664" cy="1226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5120F2B0-8E9C-34ED-5B5E-85BA909EB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382" y="4272859"/>
            <a:ext cx="3835393" cy="2556929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48E138DD-C2E3-79E8-0A7C-8F1E504F8577}"/>
              </a:ext>
            </a:extLst>
          </p:cNvPr>
          <p:cNvSpPr/>
          <p:nvPr/>
        </p:nvSpPr>
        <p:spPr>
          <a:xfrm>
            <a:off x="5882893" y="1871589"/>
            <a:ext cx="122664" cy="1226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B52E45E-019C-5AF8-A961-A164FB505C2F}"/>
              </a:ext>
            </a:extLst>
          </p:cNvPr>
          <p:cNvSpPr/>
          <p:nvPr/>
        </p:nvSpPr>
        <p:spPr>
          <a:xfrm>
            <a:off x="7248895" y="4518775"/>
            <a:ext cx="122664" cy="1226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7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1631C5-B1E1-0765-230F-F7FE129AB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Radius at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1831C6-FB24-B437-9EF0-90C5D57A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32</a:t>
            </a:fld>
            <a:endParaRPr lang="fr-FR"/>
          </a:p>
        </p:txBody>
      </p:sp>
      <p:pic>
        <p:nvPicPr>
          <p:cNvPr id="13" name="Image 12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203D7EB5-1CCF-E769-92F4-DB7E3A326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14671"/>
            <a:ext cx="3558005" cy="26433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Image 13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025401EB-9375-000C-E371-AD355E902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0055"/>
            <a:ext cx="3558005" cy="26433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5674F31C-5632-3115-5A19-3E6DECC86386}"/>
              </a:ext>
            </a:extLst>
          </p:cNvPr>
          <p:cNvSpPr/>
          <p:nvPr/>
        </p:nvSpPr>
        <p:spPr>
          <a:xfrm>
            <a:off x="1749696" y="3573559"/>
            <a:ext cx="122664" cy="1226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BF3EFF5-7B0F-5160-A07D-1FD71EA862D2}"/>
              </a:ext>
            </a:extLst>
          </p:cNvPr>
          <p:cNvSpPr/>
          <p:nvPr/>
        </p:nvSpPr>
        <p:spPr>
          <a:xfrm>
            <a:off x="1872360" y="2509460"/>
            <a:ext cx="122664" cy="1226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81D6B77-A37B-2E23-7521-2B62559217B0}"/>
              </a:ext>
            </a:extLst>
          </p:cNvPr>
          <p:cNvSpPr/>
          <p:nvPr/>
        </p:nvSpPr>
        <p:spPr>
          <a:xfrm>
            <a:off x="1995024" y="2359987"/>
            <a:ext cx="122664" cy="1226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BC2D259-93C9-B23D-F872-AE42A2C636D8}"/>
              </a:ext>
            </a:extLst>
          </p:cNvPr>
          <p:cNvSpPr/>
          <p:nvPr/>
        </p:nvSpPr>
        <p:spPr>
          <a:xfrm>
            <a:off x="3492316" y="5226759"/>
            <a:ext cx="122664" cy="1226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271A4E0-F61D-3C38-14CE-D253B2100D29}"/>
              </a:ext>
            </a:extLst>
          </p:cNvPr>
          <p:cNvSpPr/>
          <p:nvPr/>
        </p:nvSpPr>
        <p:spPr>
          <a:xfrm>
            <a:off x="3596813" y="5049593"/>
            <a:ext cx="122664" cy="12266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2A9E058-29B1-BE3F-300D-CF7CC7E6D523}"/>
              </a:ext>
            </a:extLst>
          </p:cNvPr>
          <p:cNvSpPr/>
          <p:nvPr/>
        </p:nvSpPr>
        <p:spPr>
          <a:xfrm>
            <a:off x="1623810" y="6395208"/>
            <a:ext cx="122664" cy="12266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 descr="Une image contenant croquis, diagramme, dessin, Dessin au trait&#10;&#10;Le contenu généré par l’IA peut être incorrect.">
            <a:extLst>
              <a:ext uri="{FF2B5EF4-FFF2-40B4-BE49-F238E27FC236}">
                <a16:creationId xmlns:a16="http://schemas.microsoft.com/office/drawing/2014/main" id="{A20DC746-5A30-C50F-F79F-80F4A9508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9" t="66681"/>
          <a:stretch>
            <a:fillRect/>
          </a:stretch>
        </p:blipFill>
        <p:spPr>
          <a:xfrm>
            <a:off x="5024782" y="2482651"/>
            <a:ext cx="2639695" cy="3856383"/>
          </a:xfrm>
          <a:prstGeom prst="rect">
            <a:avLst/>
          </a:prstGeom>
        </p:spPr>
      </p:pic>
      <p:pic>
        <p:nvPicPr>
          <p:cNvPr id="24" name="Image 23" descr="Une image contenant croquis, diagramme, dessin, conception&#10;&#10;Le contenu généré par l’IA peut être incorrect.">
            <a:extLst>
              <a:ext uri="{FF2B5EF4-FFF2-40B4-BE49-F238E27FC236}">
                <a16:creationId xmlns:a16="http://schemas.microsoft.com/office/drawing/2014/main" id="{DB1A0594-287E-2128-C2C0-83BBBBBA6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6" t="66001"/>
          <a:stretch>
            <a:fillRect/>
          </a:stretch>
        </p:blipFill>
        <p:spPr>
          <a:xfrm>
            <a:off x="8480339" y="2421319"/>
            <a:ext cx="2639695" cy="3971923"/>
          </a:xfrm>
          <a:prstGeom prst="rect">
            <a:avLst/>
          </a:prstGeom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EF6A967-D672-8995-5EEF-0A667F67DF5D}"/>
              </a:ext>
            </a:extLst>
          </p:cNvPr>
          <p:cNvCxnSpPr/>
          <p:nvPr/>
        </p:nvCxnSpPr>
        <p:spPr>
          <a:xfrm>
            <a:off x="1224366" y="5885254"/>
            <a:ext cx="3171839" cy="0"/>
          </a:xfrm>
          <a:prstGeom prst="line">
            <a:avLst/>
          </a:prstGeom>
          <a:ln w="28575">
            <a:solidFill>
              <a:srgbClr val="A244E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17F3635-5844-0107-CEE7-3BC8433EE500}"/>
              </a:ext>
            </a:extLst>
          </p:cNvPr>
          <p:cNvSpPr txBox="1"/>
          <p:nvPr/>
        </p:nvSpPr>
        <p:spPr>
          <a:xfrm>
            <a:off x="4554462" y="1915408"/>
            <a:ext cx="363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B050"/>
                </a:solidFill>
              </a:rPr>
              <a:t>Linear</a:t>
            </a:r>
            <a:r>
              <a:rPr lang="fr-FR" b="1" dirty="0">
                <a:solidFill>
                  <a:srgbClr val="00B050"/>
                </a:solidFill>
              </a:rPr>
              <a:t> model</a:t>
            </a:r>
            <a:r>
              <a:rPr lang="fr-FR" dirty="0"/>
              <a:t>: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 </a:t>
            </a:r>
            <a:r>
              <a:rPr lang="fr-FR" dirty="0" err="1"/>
              <a:t>overestimated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5D64E5E-7F74-5B0D-62FC-3D6F4018F471}"/>
              </a:ext>
            </a:extLst>
          </p:cNvPr>
          <p:cNvSpPr txBox="1"/>
          <p:nvPr/>
        </p:nvSpPr>
        <p:spPr>
          <a:xfrm>
            <a:off x="8293055" y="1915408"/>
            <a:ext cx="363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This model</a:t>
            </a:r>
            <a:r>
              <a:rPr lang="fr-FR" dirty="0"/>
              <a:t>: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 10x </a:t>
            </a:r>
            <a:r>
              <a:rPr lang="fr-FR" dirty="0" err="1"/>
              <a:t>lower</a:t>
            </a:r>
            <a:r>
              <a:rPr lang="fr-FR" dirty="0"/>
              <a:t>!!!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F84EF52-86C7-5B06-BC44-C7893916E9EC}"/>
              </a:ext>
            </a:extLst>
          </p:cNvPr>
          <p:cNvSpPr/>
          <p:nvPr/>
        </p:nvSpPr>
        <p:spPr>
          <a:xfrm>
            <a:off x="3719477" y="4522546"/>
            <a:ext cx="122664" cy="1226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23F8240-28D9-3206-DCB4-7AE0A7972F70}"/>
              </a:ext>
            </a:extLst>
          </p:cNvPr>
          <p:cNvSpPr/>
          <p:nvPr/>
        </p:nvSpPr>
        <p:spPr>
          <a:xfrm>
            <a:off x="2360577" y="1880668"/>
            <a:ext cx="122664" cy="1226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4C41CB7-ACBE-8B44-5CE2-74C182245FFC}"/>
              </a:ext>
            </a:extLst>
          </p:cNvPr>
          <p:cNvCxnSpPr>
            <a:cxnSpLocks/>
          </p:cNvCxnSpPr>
          <p:nvPr/>
        </p:nvCxnSpPr>
        <p:spPr>
          <a:xfrm>
            <a:off x="1210919" y="3092749"/>
            <a:ext cx="1612963" cy="0"/>
          </a:xfrm>
          <a:prstGeom prst="line">
            <a:avLst/>
          </a:prstGeom>
          <a:ln w="28575">
            <a:solidFill>
              <a:srgbClr val="A244E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7015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D14EC-0622-9B7F-FBB1-BE5436582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AF5E2-1C47-F73E-B037-1D73698E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Radius at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728C4-48BB-3EC8-0E28-5EBF3C1A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33</a:t>
            </a:fld>
            <a:endParaRPr lang="fr-FR"/>
          </a:p>
        </p:txBody>
      </p:sp>
      <p:pic>
        <p:nvPicPr>
          <p:cNvPr id="22" name="Image 21" descr="Une image contenant croquis, diagramme, dessin, Dessin au trait&#10;&#10;Le contenu généré par l’IA peut être incorrect.">
            <a:extLst>
              <a:ext uri="{FF2B5EF4-FFF2-40B4-BE49-F238E27FC236}">
                <a16:creationId xmlns:a16="http://schemas.microsoft.com/office/drawing/2014/main" id="{823700DC-1146-760B-91DE-02347816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9" t="66681"/>
          <a:stretch>
            <a:fillRect/>
          </a:stretch>
        </p:blipFill>
        <p:spPr>
          <a:xfrm>
            <a:off x="5024782" y="2482651"/>
            <a:ext cx="2639695" cy="3856383"/>
          </a:xfrm>
          <a:prstGeom prst="rect">
            <a:avLst/>
          </a:prstGeom>
        </p:spPr>
      </p:pic>
      <p:pic>
        <p:nvPicPr>
          <p:cNvPr id="24" name="Image 23" descr="Une image contenant croquis, diagramme, dessin, conception&#10;&#10;Le contenu généré par l’IA peut être incorrect.">
            <a:extLst>
              <a:ext uri="{FF2B5EF4-FFF2-40B4-BE49-F238E27FC236}">
                <a16:creationId xmlns:a16="http://schemas.microsoft.com/office/drawing/2014/main" id="{B8F40182-44FF-8BB9-0036-4F85A126F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6" t="66001"/>
          <a:stretch>
            <a:fillRect/>
          </a:stretch>
        </p:blipFill>
        <p:spPr>
          <a:xfrm>
            <a:off x="8480339" y="2421319"/>
            <a:ext cx="2639695" cy="3971923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9BBBF732-507A-81CC-6437-EB61C402FD32}"/>
              </a:ext>
            </a:extLst>
          </p:cNvPr>
          <p:cNvSpPr txBox="1"/>
          <p:nvPr/>
        </p:nvSpPr>
        <p:spPr>
          <a:xfrm>
            <a:off x="4554462" y="1915408"/>
            <a:ext cx="363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B050"/>
                </a:solidFill>
              </a:rPr>
              <a:t>Linear</a:t>
            </a:r>
            <a:r>
              <a:rPr lang="fr-FR" b="1" dirty="0">
                <a:solidFill>
                  <a:srgbClr val="00B050"/>
                </a:solidFill>
              </a:rPr>
              <a:t> model</a:t>
            </a:r>
            <a:r>
              <a:rPr lang="fr-FR" dirty="0"/>
              <a:t>: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 </a:t>
            </a:r>
            <a:r>
              <a:rPr lang="fr-FR" dirty="0" err="1"/>
              <a:t>overestimated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B797E24-211D-E32B-C140-3DC8FC47F704}"/>
              </a:ext>
            </a:extLst>
          </p:cNvPr>
          <p:cNvSpPr txBox="1"/>
          <p:nvPr/>
        </p:nvSpPr>
        <p:spPr>
          <a:xfrm>
            <a:off x="8293055" y="1915408"/>
            <a:ext cx="363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This model</a:t>
            </a:r>
            <a:r>
              <a:rPr lang="fr-FR" dirty="0"/>
              <a:t>: </a:t>
            </a:r>
            <a:r>
              <a:rPr lang="fr-FR" dirty="0" err="1"/>
              <a:t>f</a:t>
            </a:r>
            <a:r>
              <a:rPr lang="fr-FR" baseline="-25000" dirty="0" err="1"/>
              <a:t>env</a:t>
            </a:r>
            <a:r>
              <a:rPr lang="fr-FR" dirty="0"/>
              <a:t> 10x </a:t>
            </a:r>
            <a:r>
              <a:rPr lang="fr-FR" dirty="0" err="1"/>
              <a:t>lower</a:t>
            </a:r>
            <a:r>
              <a:rPr lang="fr-FR" dirty="0"/>
              <a:t>!!!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B4922C8-8B99-BE2E-4D8C-BFDC27DDCCD1}"/>
              </a:ext>
            </a:extLst>
          </p:cNvPr>
          <p:cNvGrpSpPr/>
          <p:nvPr/>
        </p:nvGrpSpPr>
        <p:grpSpPr>
          <a:xfrm>
            <a:off x="150832" y="2508722"/>
            <a:ext cx="4403631" cy="3407584"/>
            <a:chOff x="838201" y="1450055"/>
            <a:chExt cx="3415981" cy="2643329"/>
          </a:xfrm>
        </p:grpSpPr>
        <p:pic>
          <p:nvPicPr>
            <p:cNvPr id="14" name="Image 13" descr="Une image contenant texte, ligne, capture d’écran, Tracé&#10;&#10;Le contenu généré par l’IA peut être incorrect.">
              <a:extLst>
                <a:ext uri="{FF2B5EF4-FFF2-40B4-BE49-F238E27FC236}">
                  <a16:creationId xmlns:a16="http://schemas.microsoft.com/office/drawing/2014/main" id="{F6150B72-0F6B-EB77-9C49-7269A12C8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49"/>
            <a:stretch>
              <a:fillRect/>
            </a:stretch>
          </p:blipFill>
          <p:spPr>
            <a:xfrm>
              <a:off x="838201" y="1450055"/>
              <a:ext cx="3415981" cy="264332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414C10E-0F34-A9A4-59B7-0C3B9947DF33}"/>
                </a:ext>
              </a:extLst>
            </p:cNvPr>
            <p:cNvSpPr/>
            <p:nvPr/>
          </p:nvSpPr>
          <p:spPr>
            <a:xfrm>
              <a:off x="2396423" y="3573559"/>
              <a:ext cx="122664" cy="12266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17EF60F-7F92-90F8-3E5E-87DB252D3DF0}"/>
                </a:ext>
              </a:extLst>
            </p:cNvPr>
            <p:cNvSpPr/>
            <p:nvPr/>
          </p:nvSpPr>
          <p:spPr>
            <a:xfrm>
              <a:off x="2620168" y="2507953"/>
              <a:ext cx="122664" cy="12266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CFE0436-D090-7C84-3060-12DC4F9F5A99}"/>
                </a:ext>
              </a:extLst>
            </p:cNvPr>
            <p:cNvSpPr/>
            <p:nvPr/>
          </p:nvSpPr>
          <p:spPr>
            <a:xfrm>
              <a:off x="2819811" y="2363526"/>
              <a:ext cx="122664" cy="12266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EB8AC7C1-EFE0-5A56-4122-C560BD52A3DA}"/>
                </a:ext>
              </a:extLst>
            </p:cNvPr>
            <p:cNvSpPr/>
            <p:nvPr/>
          </p:nvSpPr>
          <p:spPr>
            <a:xfrm>
              <a:off x="3392775" y="1879161"/>
              <a:ext cx="122664" cy="12266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9468DB29-E6E1-3573-9E89-14A514989364}"/>
                </a:ext>
              </a:extLst>
            </p:cNvPr>
            <p:cNvCxnSpPr>
              <a:cxnSpLocks/>
            </p:cNvCxnSpPr>
            <p:nvPr/>
          </p:nvCxnSpPr>
          <p:spPr>
            <a:xfrm>
              <a:off x="1466212" y="3093218"/>
              <a:ext cx="2592951" cy="0"/>
            </a:xfrm>
            <a:prstGeom prst="line">
              <a:avLst/>
            </a:prstGeom>
            <a:ln w="28575">
              <a:solidFill>
                <a:srgbClr val="A244E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7601CC8-669A-B7E1-CE25-94F66A158483}"/>
              </a:ext>
            </a:extLst>
          </p:cNvPr>
          <p:cNvSpPr txBox="1"/>
          <p:nvPr/>
        </p:nvSpPr>
        <p:spPr>
          <a:xfrm>
            <a:off x="2522476" y="4626966"/>
            <a:ext cx="993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A244EC"/>
                </a:solidFill>
              </a:rPr>
              <a:t>planet</a:t>
            </a:r>
            <a:r>
              <a:rPr lang="fr-FR" dirty="0">
                <a:solidFill>
                  <a:srgbClr val="A244EC"/>
                </a:solidFill>
              </a:rPr>
              <a:t> radius</a:t>
            </a:r>
          </a:p>
        </p:txBody>
      </p:sp>
    </p:spTree>
    <p:extLst>
      <p:ext uri="{BB962C8B-B14F-4D97-AF65-F5344CB8AC3E}">
        <p14:creationId xmlns:p14="http://schemas.microsoft.com/office/powerpoint/2010/main" val="2958773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A4ACE-B323-0BF4-D7DA-0A3BA5FDA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C11272-1235-AFE8-975D-C0E71F2C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Flat or log-flat sampling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1C703D-321B-CC76-F01C-7431C21BE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34</a:t>
            </a:fld>
            <a:endParaRPr lang="fr-FR"/>
          </a:p>
        </p:txBody>
      </p:sp>
      <p:pic>
        <p:nvPicPr>
          <p:cNvPr id="22" name="Image 21" descr="Une image contenant croquis, diagramme, dessin, Dessin au trait&#10;&#10;Le contenu généré par l’IA peut être incorrect.">
            <a:extLst>
              <a:ext uri="{FF2B5EF4-FFF2-40B4-BE49-F238E27FC236}">
                <a16:creationId xmlns:a16="http://schemas.microsoft.com/office/drawing/2014/main" id="{C175465D-8681-B9D6-C9D5-61E6E571F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2" t="65953"/>
          <a:stretch>
            <a:fillRect/>
          </a:stretch>
        </p:blipFill>
        <p:spPr>
          <a:xfrm>
            <a:off x="260684" y="2433603"/>
            <a:ext cx="2800062" cy="4205660"/>
          </a:xfrm>
          <a:prstGeom prst="rect">
            <a:avLst/>
          </a:prstGeom>
        </p:spPr>
      </p:pic>
      <p:pic>
        <p:nvPicPr>
          <p:cNvPr id="24" name="Image 23" descr="Une image contenant croquis, diagramme, dessin, conception&#10;&#10;Le contenu généré par l’IA peut être incorrect.">
            <a:extLst>
              <a:ext uri="{FF2B5EF4-FFF2-40B4-BE49-F238E27FC236}">
                <a16:creationId xmlns:a16="http://schemas.microsoft.com/office/drawing/2014/main" id="{D50DA99A-1BFC-5260-A924-DCF6AD2DD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1" t="65953"/>
          <a:stretch>
            <a:fillRect/>
          </a:stretch>
        </p:blipFill>
        <p:spPr>
          <a:xfrm>
            <a:off x="4388562" y="2433600"/>
            <a:ext cx="2800065" cy="4205663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5647AA0-4128-B596-89B0-7E476AA71603}"/>
              </a:ext>
            </a:extLst>
          </p:cNvPr>
          <p:cNvSpPr txBox="1"/>
          <p:nvPr/>
        </p:nvSpPr>
        <p:spPr>
          <a:xfrm>
            <a:off x="0" y="2064264"/>
            <a:ext cx="363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B050"/>
                </a:solidFill>
              </a:rPr>
              <a:t>Linear</a:t>
            </a:r>
            <a:r>
              <a:rPr lang="fr-FR" b="1" dirty="0">
                <a:solidFill>
                  <a:srgbClr val="00B050"/>
                </a:solidFill>
              </a:rPr>
              <a:t> model</a:t>
            </a:r>
            <a:r>
              <a:rPr lang="fr-FR" dirty="0"/>
              <a:t>: </a:t>
            </a:r>
            <a:r>
              <a:rPr lang="fr-FR" dirty="0" err="1"/>
              <a:t>fenv</a:t>
            </a:r>
            <a:r>
              <a:rPr lang="fr-FR" dirty="0"/>
              <a:t> </a:t>
            </a:r>
            <a:r>
              <a:rPr lang="fr-FR" dirty="0" err="1"/>
              <a:t>overestimated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E46131A-B537-F6C4-AAA7-2BDF0FD456A7}"/>
              </a:ext>
            </a:extLst>
          </p:cNvPr>
          <p:cNvSpPr txBox="1"/>
          <p:nvPr/>
        </p:nvSpPr>
        <p:spPr>
          <a:xfrm>
            <a:off x="4127882" y="2064265"/>
            <a:ext cx="363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This model</a:t>
            </a:r>
            <a:r>
              <a:rPr lang="fr-FR" dirty="0"/>
              <a:t>: </a:t>
            </a:r>
            <a:r>
              <a:rPr lang="fr-FR" dirty="0" err="1"/>
              <a:t>fenv</a:t>
            </a:r>
            <a:r>
              <a:rPr lang="fr-FR" dirty="0"/>
              <a:t> 10x </a:t>
            </a:r>
            <a:r>
              <a:rPr lang="fr-FR" dirty="0" err="1"/>
              <a:t>lower</a:t>
            </a:r>
            <a:r>
              <a:rPr lang="fr-FR" dirty="0"/>
              <a:t>!!!</a:t>
            </a:r>
          </a:p>
        </p:txBody>
      </p:sp>
      <p:pic>
        <p:nvPicPr>
          <p:cNvPr id="5" name="Image 4" descr="Une image contenant croquis, diagramme, dessin, conception&#10;&#10;Le contenu généré par l’IA peut être incorrect.">
            <a:extLst>
              <a:ext uri="{FF2B5EF4-FFF2-40B4-BE49-F238E27FC236}">
                <a16:creationId xmlns:a16="http://schemas.microsoft.com/office/drawing/2014/main" id="{FBE5DE3F-E243-A6C0-D60B-4124FBFB3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1" t="65953"/>
          <a:stretch>
            <a:fillRect/>
          </a:stretch>
        </p:blipFill>
        <p:spPr>
          <a:xfrm>
            <a:off x="8290281" y="2433596"/>
            <a:ext cx="2800065" cy="42056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D712E9-CC11-66EB-6D2B-C930A29EB1F3}"/>
              </a:ext>
            </a:extLst>
          </p:cNvPr>
          <p:cNvSpPr txBox="1"/>
          <p:nvPr/>
        </p:nvSpPr>
        <p:spPr>
          <a:xfrm>
            <a:off x="8029599" y="2064264"/>
            <a:ext cx="416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Log-flat </a:t>
            </a:r>
            <a:r>
              <a:rPr lang="fr-FR" b="1" dirty="0" err="1">
                <a:solidFill>
                  <a:srgbClr val="7030A0"/>
                </a:solidFill>
              </a:rPr>
              <a:t>prior</a:t>
            </a:r>
            <a:r>
              <a:rPr lang="fr-FR" dirty="0"/>
              <a:t>: </a:t>
            </a:r>
            <a:r>
              <a:rPr lang="fr-FR" dirty="0" err="1"/>
              <a:t>favors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values</a:t>
            </a:r>
          </a:p>
        </p:txBody>
      </p:sp>
    </p:spTree>
    <p:extLst>
      <p:ext uri="{BB962C8B-B14F-4D97-AF65-F5344CB8AC3E}">
        <p14:creationId xmlns:p14="http://schemas.microsoft.com/office/powerpoint/2010/main" val="2218435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83D8064-5C63-EEF0-6376-06CF4A8A0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2DD5B8-4BCF-D18C-0F05-13803E4A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Radius gap in composition </a:t>
            </a:r>
            <a:r>
              <a:rPr lang="fr-FR" dirty="0" err="1"/>
              <a:t>space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9D821B-BA43-EC40-5D90-DA1C5759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35</a:t>
            </a:fld>
            <a:endParaRPr lang="fr-FR"/>
          </a:p>
        </p:txBody>
      </p:sp>
      <p:pic>
        <p:nvPicPr>
          <p:cNvPr id="7" name="Image 6" descr="Une image contenant diagramme, Tracé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1DCDCAB-39CB-E910-3019-F7C36C5D1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07" y="4188894"/>
            <a:ext cx="3558808" cy="26691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46BCC5-7DEE-5673-BEC9-F881C0C32A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291" y="1706186"/>
            <a:ext cx="6882196" cy="51616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 4" descr="Une image contenant diagramme, ligne, Tracé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27FA479-4C8E-99A3-BF65-CCFAF106E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415" y="1690688"/>
            <a:ext cx="3558808" cy="26691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5A503B-31F0-A029-BD8E-C6544050AD68}"/>
              </a:ext>
            </a:extLst>
          </p:cNvPr>
          <p:cNvSpPr/>
          <p:nvPr/>
        </p:nvSpPr>
        <p:spPr>
          <a:xfrm>
            <a:off x="573438" y="1844298"/>
            <a:ext cx="5362142" cy="697424"/>
          </a:xfrm>
          <a:prstGeom prst="rect">
            <a:avLst/>
          </a:prstGeom>
          <a:solidFill>
            <a:srgbClr val="C00000">
              <a:alpha val="300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&gt;100% H2O zone 💀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5A54D6-B491-9FF9-9134-2DB5F5E3C15D}"/>
              </a:ext>
            </a:extLst>
          </p:cNvPr>
          <p:cNvSpPr/>
          <p:nvPr/>
        </p:nvSpPr>
        <p:spPr>
          <a:xfrm>
            <a:off x="11290639" y="4513322"/>
            <a:ext cx="762815" cy="2048843"/>
          </a:xfrm>
          <a:prstGeom prst="rect">
            <a:avLst/>
          </a:prstGeom>
          <a:solidFill>
            <a:srgbClr val="C00000">
              <a:alpha val="300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tx1"/>
                </a:solidFill>
              </a:rPr>
              <a:t>&gt;100% H2O zone 💀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320F6E7-3273-2C94-8AB4-EB52BD875C90}"/>
              </a:ext>
            </a:extLst>
          </p:cNvPr>
          <p:cNvCxnSpPr/>
          <p:nvPr/>
        </p:nvCxnSpPr>
        <p:spPr>
          <a:xfrm flipV="1">
            <a:off x="10570712" y="4900613"/>
            <a:ext cx="0" cy="1661552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D3759308-4DE9-F293-C0FD-385A09AF5FEB}"/>
              </a:ext>
            </a:extLst>
          </p:cNvPr>
          <p:cNvSpPr txBox="1"/>
          <p:nvPr/>
        </p:nvSpPr>
        <p:spPr>
          <a:xfrm>
            <a:off x="10152841" y="4604778"/>
            <a:ext cx="835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solidFill>
                  <a:schemeClr val="accent2"/>
                </a:solidFill>
              </a:rPr>
              <a:t>Grid</a:t>
            </a:r>
            <a:r>
              <a:rPr lang="fr-FR" sz="1200" dirty="0">
                <a:solidFill>
                  <a:schemeClr val="accent2"/>
                </a:solidFill>
              </a:rPr>
              <a:t> </a:t>
            </a:r>
            <a:r>
              <a:rPr lang="fr-FR" sz="1200" dirty="0" err="1">
                <a:solidFill>
                  <a:schemeClr val="accent2"/>
                </a:solidFill>
              </a:rPr>
              <a:t>limit</a:t>
            </a:r>
            <a:endParaRPr lang="fr-FR" sz="1200" dirty="0">
              <a:solidFill>
                <a:schemeClr val="accent2"/>
              </a:solidFill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5A1F2CE-1836-D72C-3B38-3B75ADD0883B}"/>
              </a:ext>
            </a:extLst>
          </p:cNvPr>
          <p:cNvCxnSpPr/>
          <p:nvPr/>
        </p:nvCxnSpPr>
        <p:spPr>
          <a:xfrm flipV="1">
            <a:off x="8829238" y="2407411"/>
            <a:ext cx="0" cy="1661552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73700C7-EC71-50C6-AC3E-8B0316451750}"/>
              </a:ext>
            </a:extLst>
          </p:cNvPr>
          <p:cNvSpPr txBox="1"/>
          <p:nvPr/>
        </p:nvSpPr>
        <p:spPr>
          <a:xfrm>
            <a:off x="8411367" y="2111576"/>
            <a:ext cx="835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solidFill>
                  <a:schemeClr val="accent2"/>
                </a:solidFill>
              </a:rPr>
              <a:t>Grid</a:t>
            </a:r>
            <a:r>
              <a:rPr lang="fr-FR" sz="1200" dirty="0">
                <a:solidFill>
                  <a:schemeClr val="accent2"/>
                </a:solidFill>
              </a:rPr>
              <a:t> </a:t>
            </a:r>
            <a:r>
              <a:rPr lang="fr-FR" sz="1200" dirty="0" err="1">
                <a:solidFill>
                  <a:schemeClr val="accent2"/>
                </a:solidFill>
              </a:rPr>
              <a:t>limit</a:t>
            </a:r>
            <a:endParaRPr lang="fr-FR" sz="1200" dirty="0">
              <a:solidFill>
                <a:schemeClr val="accent2"/>
              </a:solidFill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BBD1FBF-FD51-0BEE-2055-6656B96A9CF5}"/>
              </a:ext>
            </a:extLst>
          </p:cNvPr>
          <p:cNvCxnSpPr/>
          <p:nvPr/>
        </p:nvCxnSpPr>
        <p:spPr>
          <a:xfrm>
            <a:off x="2551814" y="2721935"/>
            <a:ext cx="1786270" cy="2509284"/>
          </a:xfrm>
          <a:prstGeom prst="line">
            <a:avLst/>
          </a:prstGeom>
          <a:ln w="38100">
            <a:solidFill>
              <a:srgbClr val="07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9E48502F-EE3E-87F0-2972-230C4ABE4FC9}"/>
              </a:ext>
            </a:extLst>
          </p:cNvPr>
          <p:cNvSpPr txBox="1"/>
          <p:nvPr/>
        </p:nvSpPr>
        <p:spPr>
          <a:xfrm>
            <a:off x="3728827" y="5279155"/>
            <a:ext cx="1332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700FF"/>
                </a:solidFill>
              </a:rPr>
              <a:t>Radius gap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4332A3F-B435-988D-60B9-7DBE6B4D3464}"/>
              </a:ext>
            </a:extLst>
          </p:cNvPr>
          <p:cNvCxnSpPr>
            <a:cxnSpLocks/>
          </p:cNvCxnSpPr>
          <p:nvPr/>
        </p:nvCxnSpPr>
        <p:spPr>
          <a:xfrm>
            <a:off x="3232298" y="3253562"/>
            <a:ext cx="2184362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89793660-D438-5F8D-A006-72C918E3A92B}"/>
              </a:ext>
            </a:extLst>
          </p:cNvPr>
          <p:cNvCxnSpPr>
            <a:cxnSpLocks/>
          </p:cNvCxnSpPr>
          <p:nvPr/>
        </p:nvCxnSpPr>
        <p:spPr>
          <a:xfrm>
            <a:off x="9039262" y="2849795"/>
            <a:ext cx="0" cy="1285999"/>
          </a:xfrm>
          <a:prstGeom prst="line">
            <a:avLst/>
          </a:prstGeom>
          <a:ln w="38100">
            <a:solidFill>
              <a:srgbClr val="07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03710462-7EA5-9AC0-E366-36050E8E927A}"/>
              </a:ext>
            </a:extLst>
          </p:cNvPr>
          <p:cNvCxnSpPr>
            <a:cxnSpLocks/>
          </p:cNvCxnSpPr>
          <p:nvPr/>
        </p:nvCxnSpPr>
        <p:spPr>
          <a:xfrm>
            <a:off x="11014980" y="5358809"/>
            <a:ext cx="0" cy="1285999"/>
          </a:xfrm>
          <a:prstGeom prst="line">
            <a:avLst/>
          </a:prstGeom>
          <a:ln w="38100">
            <a:solidFill>
              <a:srgbClr val="07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1A209F3C-A35A-1310-0A80-DD6EBDB064F3}"/>
              </a:ext>
            </a:extLst>
          </p:cNvPr>
          <p:cNvSpPr txBox="1"/>
          <p:nvPr/>
        </p:nvSpPr>
        <p:spPr>
          <a:xfrm>
            <a:off x="4152754" y="3234929"/>
            <a:ext cx="1985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H2-He transition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75962021-86D4-BA54-0A55-E62B6EB3AFEA}"/>
              </a:ext>
            </a:extLst>
          </p:cNvPr>
          <p:cNvCxnSpPr>
            <a:cxnSpLocks/>
          </p:cNvCxnSpPr>
          <p:nvPr/>
        </p:nvCxnSpPr>
        <p:spPr>
          <a:xfrm flipV="1">
            <a:off x="2488019" y="2541722"/>
            <a:ext cx="0" cy="3788403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2FD3605-BEB7-F9FA-94CB-95A5BBCC3EE5}"/>
              </a:ext>
            </a:extLst>
          </p:cNvPr>
          <p:cNvCxnSpPr>
            <a:cxnSpLocks/>
          </p:cNvCxnSpPr>
          <p:nvPr/>
        </p:nvCxnSpPr>
        <p:spPr>
          <a:xfrm flipH="1">
            <a:off x="559703" y="6222446"/>
            <a:ext cx="5345189" cy="0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B58510F3-E3D9-3048-A0A9-E36F85B4D5F8}"/>
              </a:ext>
            </a:extLst>
          </p:cNvPr>
          <p:cNvSpPr txBox="1"/>
          <p:nvPr/>
        </p:nvSpPr>
        <p:spPr>
          <a:xfrm>
            <a:off x="8779300" y="2494641"/>
            <a:ext cx="1332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700FF"/>
                </a:solidFill>
              </a:rPr>
              <a:t>Radius gap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4BCE1DB-D785-E127-D6FE-1A1AFC3CD29D}"/>
              </a:ext>
            </a:extLst>
          </p:cNvPr>
          <p:cNvSpPr txBox="1"/>
          <p:nvPr/>
        </p:nvSpPr>
        <p:spPr>
          <a:xfrm>
            <a:off x="10482223" y="4829728"/>
            <a:ext cx="1332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700FF"/>
                </a:solidFill>
              </a:rPr>
              <a:t>Radius gap</a:t>
            </a:r>
          </a:p>
        </p:txBody>
      </p:sp>
    </p:spTree>
    <p:extLst>
      <p:ext uri="{BB962C8B-B14F-4D97-AF65-F5344CB8AC3E}">
        <p14:creationId xmlns:p14="http://schemas.microsoft.com/office/powerpoint/2010/main" val="207909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3" grpId="0"/>
      <p:bldP spid="29" grpId="0"/>
      <p:bldP spid="32" grpId="0"/>
      <p:bldP spid="40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93463-83C7-CA2A-FFA9-FEC90AE49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C3288DE-6D7C-6475-17D1-3ED141C424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39789" y="365125"/>
            <a:ext cx="6484093" cy="63417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B89180F-1ADE-483F-5B3B-6CD39D41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99884" cy="3063873"/>
          </a:xfrm>
        </p:spPr>
        <p:txBody>
          <a:bodyPr/>
          <a:lstStyle/>
          <a:p>
            <a:r>
              <a:rPr lang="fr-FR" dirty="0"/>
              <a:t>Radius gap in composition </a:t>
            </a:r>
            <a:r>
              <a:rPr lang="fr-FR" dirty="0" err="1"/>
              <a:t>space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2998D6-DFAE-DEA2-3782-B99E6F37B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36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E141F3-EDB0-A304-8FBD-A9E25843910B}"/>
              </a:ext>
            </a:extLst>
          </p:cNvPr>
          <p:cNvSpPr/>
          <p:nvPr/>
        </p:nvSpPr>
        <p:spPr>
          <a:xfrm>
            <a:off x="5663301" y="1895000"/>
            <a:ext cx="5730839" cy="574687"/>
          </a:xfrm>
          <a:prstGeom prst="rect">
            <a:avLst/>
          </a:prstGeom>
          <a:solidFill>
            <a:srgbClr val="C00000">
              <a:alpha val="3000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&gt;100% H</a:t>
            </a:r>
            <a:r>
              <a:rPr lang="fr-FR" sz="1600" baseline="-25000" dirty="0">
                <a:solidFill>
                  <a:schemeClr val="tx1"/>
                </a:solidFill>
              </a:rPr>
              <a:t>2</a:t>
            </a:r>
            <a:r>
              <a:rPr lang="fr-FR" sz="1600" dirty="0">
                <a:solidFill>
                  <a:schemeClr val="tx1"/>
                </a:solidFill>
              </a:rPr>
              <a:t>O zone 💀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4EF2777-757E-25CE-9271-2E02A801A233}"/>
              </a:ext>
            </a:extLst>
          </p:cNvPr>
          <p:cNvCxnSpPr>
            <a:cxnSpLocks/>
          </p:cNvCxnSpPr>
          <p:nvPr/>
        </p:nvCxnSpPr>
        <p:spPr>
          <a:xfrm flipV="1">
            <a:off x="6936583" y="498474"/>
            <a:ext cx="0" cy="1249333"/>
          </a:xfrm>
          <a:prstGeom prst="line">
            <a:avLst/>
          </a:prstGeom>
          <a:ln w="254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17D8A32B-CD44-ED31-4E57-4CD5A3CD6CD3}"/>
              </a:ext>
            </a:extLst>
          </p:cNvPr>
          <p:cNvSpPr txBox="1"/>
          <p:nvPr/>
        </p:nvSpPr>
        <p:spPr>
          <a:xfrm>
            <a:off x="6222854" y="498474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solidFill>
                  <a:schemeClr val="accent2"/>
                </a:solidFill>
              </a:rPr>
              <a:t>Interior</a:t>
            </a:r>
            <a:r>
              <a:rPr lang="fr-FR" sz="1200" dirty="0">
                <a:solidFill>
                  <a:schemeClr val="accent2"/>
                </a:solidFill>
              </a:rPr>
              <a:t> model </a:t>
            </a:r>
            <a:r>
              <a:rPr lang="fr-FR" sz="1200" dirty="0" err="1">
                <a:solidFill>
                  <a:schemeClr val="accent2"/>
                </a:solidFill>
              </a:rPr>
              <a:t>grid</a:t>
            </a:r>
            <a:r>
              <a:rPr lang="fr-FR" sz="1200" dirty="0">
                <a:solidFill>
                  <a:schemeClr val="accent2"/>
                </a:solidFill>
              </a:rPr>
              <a:t> </a:t>
            </a:r>
            <a:r>
              <a:rPr lang="fr-FR" sz="1200" dirty="0" err="1">
                <a:solidFill>
                  <a:schemeClr val="accent2"/>
                </a:solidFill>
              </a:rPr>
              <a:t>limit</a:t>
            </a:r>
            <a:endParaRPr lang="fr-FR" sz="1200" dirty="0">
              <a:solidFill>
                <a:schemeClr val="accent2"/>
              </a:solidFill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8A09A4A-9598-0136-1BB9-95A86A4A0D9D}"/>
              </a:ext>
            </a:extLst>
          </p:cNvPr>
          <p:cNvCxnSpPr>
            <a:cxnSpLocks/>
          </p:cNvCxnSpPr>
          <p:nvPr/>
        </p:nvCxnSpPr>
        <p:spPr>
          <a:xfrm>
            <a:off x="7058596" y="3253562"/>
            <a:ext cx="2129521" cy="1652472"/>
          </a:xfrm>
          <a:prstGeom prst="line">
            <a:avLst/>
          </a:prstGeom>
          <a:ln w="38100">
            <a:solidFill>
              <a:srgbClr val="07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61605088-BA84-3B3D-BD27-71DC0DF04E96}"/>
              </a:ext>
            </a:extLst>
          </p:cNvPr>
          <p:cNvSpPr txBox="1"/>
          <p:nvPr/>
        </p:nvSpPr>
        <p:spPr>
          <a:xfrm>
            <a:off x="7724196" y="4710814"/>
            <a:ext cx="167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trike="sngStrike" dirty="0">
                <a:solidFill>
                  <a:srgbClr val="0700FF"/>
                </a:solidFill>
              </a:rPr>
              <a:t>Radius</a:t>
            </a:r>
            <a:r>
              <a:rPr lang="fr-FR" dirty="0">
                <a:solidFill>
                  <a:srgbClr val="0700FF"/>
                </a:solidFill>
              </a:rPr>
              <a:t> composition gap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5E1FD9E6-35E1-0B5B-CD36-499935861142}"/>
              </a:ext>
            </a:extLst>
          </p:cNvPr>
          <p:cNvCxnSpPr>
            <a:cxnSpLocks/>
          </p:cNvCxnSpPr>
          <p:nvPr/>
        </p:nvCxnSpPr>
        <p:spPr>
          <a:xfrm>
            <a:off x="7376698" y="521476"/>
            <a:ext cx="0" cy="1285999"/>
          </a:xfrm>
          <a:prstGeom prst="line">
            <a:avLst/>
          </a:prstGeom>
          <a:ln w="38100">
            <a:solidFill>
              <a:srgbClr val="07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C9A12321-624D-A041-9E70-549816194B10}"/>
              </a:ext>
            </a:extLst>
          </p:cNvPr>
          <p:cNvSpPr txBox="1"/>
          <p:nvPr/>
        </p:nvSpPr>
        <p:spPr>
          <a:xfrm>
            <a:off x="7375390" y="483085"/>
            <a:ext cx="1332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700FF"/>
                </a:solidFill>
              </a:rPr>
              <a:t>Composition gap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0F21C10-C343-13AE-B97F-F15A963FBB9D}"/>
              </a:ext>
            </a:extLst>
          </p:cNvPr>
          <p:cNvCxnSpPr>
            <a:cxnSpLocks/>
          </p:cNvCxnSpPr>
          <p:nvPr/>
        </p:nvCxnSpPr>
        <p:spPr>
          <a:xfrm flipH="1">
            <a:off x="10021285" y="3729503"/>
            <a:ext cx="1332514" cy="0"/>
          </a:xfrm>
          <a:prstGeom prst="line">
            <a:avLst/>
          </a:prstGeom>
          <a:ln w="38100">
            <a:solidFill>
              <a:srgbClr val="07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contenu 21">
            <a:extLst>
              <a:ext uri="{FF2B5EF4-FFF2-40B4-BE49-F238E27FC236}">
                <a16:creationId xmlns:a16="http://schemas.microsoft.com/office/drawing/2014/main" id="{D2AA3502-D396-0275-F5A7-8F6EC7715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113089"/>
            <a:ext cx="3884631" cy="3063873"/>
          </a:xfrm>
        </p:spPr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both</a:t>
            </a:r>
            <a:r>
              <a:rPr lang="fr-FR" dirty="0"/>
              <a:t> cases (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dwarf</a:t>
            </a:r>
            <a:r>
              <a:rPr lang="fr-FR" dirty="0"/>
              <a:t> or </a:t>
            </a:r>
            <a:r>
              <a:rPr lang="fr-FR" dirty="0" err="1"/>
              <a:t>steam</a:t>
            </a:r>
            <a:r>
              <a:rPr lang="fr-FR" dirty="0"/>
              <a:t> world),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b="1" u="sng" dirty="0">
                <a:solidFill>
                  <a:srgbClr val="0700FF"/>
                </a:solidFill>
              </a:rPr>
              <a:t>composition gap</a:t>
            </a:r>
          </a:p>
          <a:p>
            <a:r>
              <a:rPr lang="fr-FR" dirty="0"/>
              <a:t>This composition gap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supported</a:t>
            </a:r>
            <a:r>
              <a:rPr lang="fr-FR" dirty="0"/>
              <a:t> by </a:t>
            </a:r>
            <a:r>
              <a:rPr lang="fr-FR" dirty="0" err="1"/>
              <a:t>evolution</a:t>
            </a:r>
            <a:r>
              <a:rPr lang="fr-FR" dirty="0"/>
              <a:t> (</a:t>
            </a:r>
            <a:r>
              <a:rPr lang="fr-FR" dirty="0" err="1"/>
              <a:t>atmospheric</a:t>
            </a:r>
            <a:r>
              <a:rPr lang="fr-FR" dirty="0"/>
              <a:t> escape) and formation </a:t>
            </a:r>
            <a:r>
              <a:rPr lang="fr-FR" dirty="0" err="1"/>
              <a:t>models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028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/>
      <p:bldP spid="32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61513-5163-D2AB-F753-1A5F2F0CD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D427D2-E983-7534-D813-9A301026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6B8500-CF54-CB86-C753-F28ECD85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401"/>
            <a:ext cx="5666772" cy="5378599"/>
          </a:xfrm>
          <a:effectLst>
            <a:outerShdw blurRad="63500" sx="102000" sy="102000" algn="ctr" rotWithShape="0">
              <a:srgbClr val="FFFF00">
                <a:alpha val="40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fr-FR" b="1" dirty="0"/>
              <a:t>Radius gap </a:t>
            </a:r>
            <a:r>
              <a:rPr lang="fr-FR" b="1" dirty="0" err="1"/>
              <a:t>produces</a:t>
            </a:r>
            <a:r>
              <a:rPr lang="fr-FR" b="1" dirty="0"/>
              <a:t> a </a:t>
            </a:r>
            <a:r>
              <a:rPr lang="fr-FR" b="1" dirty="0" err="1"/>
              <a:t>dichotomy</a:t>
            </a:r>
            <a:r>
              <a:rPr lang="fr-FR" b="1" dirty="0"/>
              <a:t> in bulk composition, a </a:t>
            </a:r>
            <a:r>
              <a:rPr lang="fr-FR" b="1" u="sng" dirty="0">
                <a:solidFill>
                  <a:srgbClr val="0700FF"/>
                </a:solidFill>
              </a:rPr>
              <a:t>composition gap</a:t>
            </a:r>
            <a:r>
              <a:rPr lang="fr-FR" b="1" dirty="0"/>
              <a:t>:</a:t>
            </a:r>
            <a:endParaRPr lang="fr-FR" b="1" u="sng" dirty="0">
              <a:solidFill>
                <a:schemeClr val="accent4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dirty="0"/>
              <a:t>This composition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derived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state-of-the-art self-consistent </a:t>
            </a:r>
            <a:r>
              <a:rPr lang="fr-FR" dirty="0" err="1"/>
              <a:t>models</a:t>
            </a:r>
            <a:r>
              <a:rPr lang="fr-FR" dirty="0"/>
              <a:t> of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gas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dwarf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dirty="0"/>
              <a:t>(Tang+2025) and </a:t>
            </a:r>
            <a:r>
              <a:rPr lang="fr-FR" b="1" u="sng" dirty="0" err="1">
                <a:solidFill>
                  <a:srgbClr val="FF0000"/>
                </a:solidFill>
              </a:rPr>
              <a:t>steam</a:t>
            </a:r>
            <a:r>
              <a:rPr lang="fr-FR" b="1" u="sng" dirty="0">
                <a:solidFill>
                  <a:srgbClr val="FF0000"/>
                </a:solidFill>
              </a:rPr>
              <a:t> world</a:t>
            </a:r>
            <a:r>
              <a:rPr lang="fr-FR" dirty="0"/>
              <a:t> (Aguichine+2025) </a:t>
            </a:r>
            <a:r>
              <a:rPr lang="fr-FR" b="1" u="sng" dirty="0" err="1"/>
              <a:t>evolution</a:t>
            </a:r>
            <a:endParaRPr lang="fr-FR" b="1" u="sng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This composition </a:t>
            </a:r>
            <a:r>
              <a:rPr lang="fr-FR" dirty="0" err="1"/>
              <a:t>accounts</a:t>
            </a:r>
            <a:r>
              <a:rPr lang="fr-FR" dirty="0"/>
              <a:t> for </a:t>
            </a:r>
            <a:r>
              <a:rPr lang="fr-FR" b="1" u="sng" dirty="0" err="1"/>
              <a:t>planet</a:t>
            </a:r>
            <a:r>
              <a:rPr lang="fr-FR" b="1" u="sng" dirty="0"/>
              <a:t> radius, mass, </a:t>
            </a:r>
            <a:r>
              <a:rPr lang="fr-FR" b="1" u="sng" dirty="0" err="1"/>
              <a:t>Teq</a:t>
            </a:r>
            <a:r>
              <a:rPr lang="fr-FR" b="1" u="sng" dirty="0"/>
              <a:t>, and </a:t>
            </a:r>
            <a:r>
              <a:rPr lang="fr-FR" b="1" u="sng" dirty="0" err="1"/>
              <a:t>age</a:t>
            </a:r>
            <a:br>
              <a:rPr lang="fr-FR" b="1" u="sng" dirty="0"/>
            </a:br>
            <a:endParaRPr lang="fr-FR" b="1" u="sng" dirty="0"/>
          </a:p>
          <a:p>
            <a:r>
              <a:rPr lang="fr-FR" b="1" dirty="0" err="1"/>
              <a:t>Grids</a:t>
            </a:r>
            <a:r>
              <a:rPr lang="fr-FR" b="1" dirty="0"/>
              <a:t> of </a:t>
            </a:r>
            <a:r>
              <a:rPr lang="fr-FR" b="1" dirty="0" err="1"/>
              <a:t>interior</a:t>
            </a:r>
            <a:r>
              <a:rPr lang="fr-FR" b="1" dirty="0"/>
              <a:t> </a:t>
            </a:r>
            <a:r>
              <a:rPr lang="fr-FR" b="1" dirty="0" err="1"/>
              <a:t>models</a:t>
            </a:r>
            <a:r>
              <a:rPr lang="fr-FR" b="1" dirty="0"/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err="1"/>
              <a:t>Available</a:t>
            </a:r>
            <a:r>
              <a:rPr lang="fr-FR" dirty="0"/>
              <a:t> on </a:t>
            </a:r>
            <a:r>
              <a:rPr lang="fr-FR" dirty="0" err="1"/>
              <a:t>Zenodo</a:t>
            </a:r>
            <a:r>
              <a:rPr lang="fr-FR" dirty="0"/>
              <a:t> and </a:t>
            </a:r>
            <a:r>
              <a:rPr lang="fr-FR" dirty="0" err="1"/>
              <a:t>mardigras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r>
              <a:rPr lang="fr-FR" b="1" dirty="0"/>
              <a:t>Future </a:t>
            </a:r>
            <a:r>
              <a:rPr lang="fr-FR" b="1" dirty="0" err="1"/>
              <a:t>work</a:t>
            </a:r>
            <a:r>
              <a:rPr lang="fr-FR" b="1" dirty="0"/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Mixture of H</a:t>
            </a:r>
            <a:r>
              <a:rPr lang="fr-FR" baseline="-25000" dirty="0"/>
              <a:t>2</a:t>
            </a:r>
            <a:r>
              <a:rPr lang="fr-FR" dirty="0"/>
              <a:t>O </a:t>
            </a:r>
            <a:r>
              <a:rPr lang="fr-FR" dirty="0" err="1"/>
              <a:t>with</a:t>
            </a:r>
            <a:r>
              <a:rPr lang="fr-FR" dirty="0"/>
              <a:t> H</a:t>
            </a:r>
            <a:r>
              <a:rPr lang="fr-FR" baseline="-25000" dirty="0"/>
              <a:t>2</a:t>
            </a:r>
            <a:r>
              <a:rPr lang="fr-FR" dirty="0"/>
              <a:t>-He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err="1"/>
              <a:t>Demixing</a:t>
            </a:r>
            <a:r>
              <a:rPr lang="fr-FR" dirty="0"/>
              <a:t> of H</a:t>
            </a:r>
            <a:r>
              <a:rPr lang="fr-FR" baseline="-25000" dirty="0"/>
              <a:t>2</a:t>
            </a:r>
            <a:r>
              <a:rPr lang="fr-FR" dirty="0"/>
              <a:t>O </a:t>
            </a:r>
            <a:r>
              <a:rPr lang="fr-FR" dirty="0" err="1"/>
              <a:t>from</a:t>
            </a:r>
            <a:r>
              <a:rPr lang="fr-FR" dirty="0"/>
              <a:t> H</a:t>
            </a:r>
            <a:r>
              <a:rPr lang="fr-FR" baseline="-25000" dirty="0"/>
              <a:t>2</a:t>
            </a:r>
            <a:r>
              <a:rPr lang="fr-FR" dirty="0"/>
              <a:t>-He (</a:t>
            </a:r>
            <a:r>
              <a:rPr lang="fr-FR" dirty="0">
                <a:solidFill>
                  <a:srgbClr val="0070C0"/>
                </a:solidFill>
              </a:rPr>
              <a:t>Piaulet-Ghorayeb+2025</a:t>
            </a:r>
            <a:r>
              <a:rPr lang="fr-FR" dirty="0"/>
              <a:t>)</a:t>
            </a:r>
          </a:p>
          <a:p>
            <a:pPr>
              <a:buFont typeface="Wingdings" pitchFamily="2" charset="2"/>
              <a:buChar char="Ø"/>
            </a:pPr>
            <a:endParaRPr lang="fr-FR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81F9374-F185-24BF-688A-23FD031EF80A}"/>
              </a:ext>
            </a:extLst>
          </p:cNvPr>
          <p:cNvSpPr txBox="1"/>
          <p:nvPr/>
        </p:nvSpPr>
        <p:spPr>
          <a:xfrm>
            <a:off x="9241352" y="996948"/>
            <a:ext cx="152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MARDIGRAS, Aguichine+2024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4ECBBA9-D768-3165-A90A-7CABBA48D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37</a:t>
            </a:fld>
            <a:endParaRPr lang="fr-FR"/>
          </a:p>
        </p:txBody>
      </p:sp>
      <p:pic>
        <p:nvPicPr>
          <p:cNvPr id="8" name="Image 7" descr="Une image contenant motif, carré, pixel, conception&#10;&#10;Description générée automatiquement">
            <a:extLst>
              <a:ext uri="{FF2B5EF4-FFF2-40B4-BE49-F238E27FC236}">
                <a16:creationId xmlns:a16="http://schemas.microsoft.com/office/drawing/2014/main" id="{7ACC90D2-4D7D-9DEC-DA96-C20AE83B8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6" y="482843"/>
            <a:ext cx="1174002" cy="1174002"/>
          </a:xfrm>
          <a:prstGeom prst="rect">
            <a:avLst/>
          </a:prstGeom>
        </p:spPr>
      </p:pic>
      <p:pic>
        <p:nvPicPr>
          <p:cNvPr id="6" name="Image 5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D69377DB-B0DE-A482-3E76-EC4FA5900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29" y="1656845"/>
            <a:ext cx="4782671" cy="52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55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51F1D08-AE3A-BD46-9225-41A4A88D1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10FC3A8-6FE1-88AF-4537-7538E0974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10370" r="4625" b="16118"/>
          <a:stretch>
            <a:fillRect/>
          </a:stretch>
        </p:blipFill>
        <p:spPr>
          <a:xfrm>
            <a:off x="5953" y="2741538"/>
            <a:ext cx="3051113" cy="2700677"/>
          </a:xfrm>
          <a:prstGeom prst="rect">
            <a:avLst/>
          </a:prstGeom>
        </p:spPr>
      </p:pic>
      <p:pic>
        <p:nvPicPr>
          <p:cNvPr id="25" name="Image 2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9D9D890-B01D-A350-AE23-3F89E1B62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10369" r="4625" b="16118"/>
          <a:stretch>
            <a:fillRect/>
          </a:stretch>
        </p:blipFill>
        <p:spPr>
          <a:xfrm>
            <a:off x="3044887" y="2741540"/>
            <a:ext cx="3051113" cy="2700677"/>
          </a:xfrm>
          <a:prstGeom prst="rect">
            <a:avLst/>
          </a:prstGeom>
        </p:spPr>
      </p:pic>
      <p:pic>
        <p:nvPicPr>
          <p:cNvPr id="27" name="Image 26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3A4F436-E44A-2903-EE87-407E9F23D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t="10370" r="4625" b="16118"/>
          <a:stretch>
            <a:fillRect/>
          </a:stretch>
        </p:blipFill>
        <p:spPr>
          <a:xfrm>
            <a:off x="6096000" y="2741539"/>
            <a:ext cx="3051113" cy="2700677"/>
          </a:xfrm>
          <a:prstGeom prst="rect">
            <a:avLst/>
          </a:prstGeom>
        </p:spPr>
      </p:pic>
      <p:pic>
        <p:nvPicPr>
          <p:cNvPr id="30" name="Image 2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DE12A52-B61A-5835-D358-A55BFF4F9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10370" r="4626" b="16118"/>
          <a:stretch>
            <a:fillRect/>
          </a:stretch>
        </p:blipFill>
        <p:spPr>
          <a:xfrm>
            <a:off x="9146839" y="2741538"/>
            <a:ext cx="3051113" cy="270067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F06E1FE-B0C7-F6E3-81B7-2A32D350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Steam World Evolution (SWE)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FB46975-B93A-4AE7-F495-88FE1B12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38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03D6BA-005B-A07B-D639-4B88EB3AECDA}"/>
              </a:ext>
            </a:extLst>
          </p:cNvPr>
          <p:cNvSpPr txBox="1"/>
          <p:nvPr/>
        </p:nvSpPr>
        <p:spPr>
          <a:xfrm>
            <a:off x="263368" y="4888218"/>
            <a:ext cx="17412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n w="6350" cap="flat"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fr-FR" b="1" dirty="0">
                <a:ln w="6350" cap="flat"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n w="6350" cap="flat"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endParaRPr lang="fr-FR" b="1" dirty="0">
              <a:ln w="6350" cap="flat">
                <a:noFill/>
              </a:ln>
              <a:solidFill>
                <a:schemeClr val="bg2">
                  <a:lumMod val="50000"/>
                </a:schemeClr>
              </a:solidFill>
              <a:effectLst>
                <a:glow rad="76200">
                  <a:schemeClr val="bg1"/>
                </a:glow>
                <a:outerShdw blurRad="203200" dir="2700000" algn="tl" rotWithShape="0">
                  <a:schemeClr val="bg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D6C9EB4-343B-F108-4378-96642ED6BA38}"/>
              </a:ext>
            </a:extLst>
          </p:cNvPr>
          <p:cNvSpPr txBox="1"/>
          <p:nvPr/>
        </p:nvSpPr>
        <p:spPr>
          <a:xfrm>
            <a:off x="25641" y="4334221"/>
            <a:ext cx="22166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n w="6350" cap="flat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silicate </a:t>
            </a:r>
            <a:r>
              <a:rPr lang="fr-FR" b="1" dirty="0" err="1">
                <a:ln w="6350" cap="flat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mantle</a:t>
            </a:r>
            <a:endParaRPr lang="fr-FR" b="1" dirty="0">
              <a:ln w="6350" cap="flat"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76200">
                  <a:schemeClr val="bg1"/>
                </a:glow>
                <a:outerShdw blurRad="203200" dir="2700000" algn="tl" rotWithShape="0">
                  <a:schemeClr val="bg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6C7EA1-DCFA-CE13-DFDA-1FC0F66A0FED}"/>
              </a:ext>
            </a:extLst>
          </p:cNvPr>
          <p:cNvSpPr txBox="1"/>
          <p:nvPr/>
        </p:nvSpPr>
        <p:spPr>
          <a:xfrm>
            <a:off x="25641" y="3749446"/>
            <a:ext cx="22166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ln w="6350" cap="flat">
                  <a:noFill/>
                </a:ln>
                <a:solidFill>
                  <a:schemeClr val="accent5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supercritical</a:t>
            </a:r>
            <a:r>
              <a:rPr lang="fr-FR" sz="2000" b="1" dirty="0">
                <a:ln w="6350" cap="flat">
                  <a:noFill/>
                </a:ln>
                <a:solidFill>
                  <a:schemeClr val="accent5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fr-FR" sz="2000" b="1" baseline="-25000" dirty="0">
                <a:ln w="6350" cap="flat">
                  <a:noFill/>
                </a:ln>
                <a:solidFill>
                  <a:schemeClr val="accent5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000" b="1" dirty="0">
                <a:ln w="6350" cap="flat">
                  <a:noFill/>
                </a:ln>
                <a:solidFill>
                  <a:schemeClr val="accent5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1B329104-7E82-ED5C-01D8-9471ED4BEAED}"/>
              </a:ext>
            </a:extLst>
          </p:cNvPr>
          <p:cNvSpPr txBox="1"/>
          <p:nvPr/>
        </p:nvSpPr>
        <p:spPr>
          <a:xfrm>
            <a:off x="7852470" y="935038"/>
            <a:ext cx="1667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Aguichine+2025</a:t>
            </a:r>
          </a:p>
        </p:txBody>
      </p:sp>
    </p:spTree>
    <p:extLst>
      <p:ext uri="{BB962C8B-B14F-4D97-AF65-F5344CB8AC3E}">
        <p14:creationId xmlns:p14="http://schemas.microsoft.com/office/powerpoint/2010/main" val="2683405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5713D5-E74F-EF29-78F0-21DC2F017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711A82-58C5-9B22-C03E-3F8D8CC5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Break the </a:t>
            </a:r>
            <a:r>
              <a:rPr lang="fr-FR" dirty="0" err="1"/>
              <a:t>degeneracy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age</a:t>
            </a:r>
            <a:endParaRPr lang="fr-FR" dirty="0"/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7D493D6E-F988-4DCD-F249-C166A43C09C2}"/>
              </a:ext>
            </a:extLst>
          </p:cNvPr>
          <p:cNvSpPr txBox="1">
            <a:spLocks/>
          </p:cNvSpPr>
          <p:nvPr/>
        </p:nvSpPr>
        <p:spPr>
          <a:xfrm>
            <a:off x="8512150" y="2922171"/>
            <a:ext cx="3099964" cy="2515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err="1"/>
              <a:t>Better</a:t>
            </a:r>
            <a:r>
              <a:rPr lang="fr-FR" dirty="0"/>
              <a:t> radius and </a:t>
            </a:r>
            <a:r>
              <a:rPr lang="fr-FR" dirty="0" err="1"/>
              <a:t>age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b="1" u="sng" dirty="0"/>
              <a:t>PLATO</a:t>
            </a:r>
            <a:r>
              <a:rPr lang="fr-FR" dirty="0"/>
              <a:t> and </a:t>
            </a:r>
            <a:r>
              <a:rPr lang="fr-FR" b="1" u="sng" dirty="0"/>
              <a:t>Gaia</a:t>
            </a:r>
            <a:r>
              <a:rPr lang="fr-FR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are </a:t>
            </a:r>
            <a:r>
              <a:rPr lang="fr-FR" b="1" dirty="0" err="1"/>
              <a:t>sub</a:t>
            </a:r>
            <a:r>
              <a:rPr lang="fr-FR" b="1" dirty="0"/>
              <a:t>-Neptunes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H</a:t>
            </a:r>
            <a:r>
              <a:rPr lang="fr-FR" b="1" baseline="-25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-He</a:t>
            </a:r>
            <a:r>
              <a:rPr lang="fr-FR" b="1" dirty="0"/>
              <a:t> or </a:t>
            </a:r>
            <a:r>
              <a:rPr lang="fr-FR" b="1" dirty="0">
                <a:solidFill>
                  <a:srgbClr val="FF0000"/>
                </a:solidFill>
              </a:rPr>
              <a:t>H</a:t>
            </a:r>
            <a:r>
              <a:rPr lang="fr-FR" b="1" baseline="-25000" dirty="0">
                <a:solidFill>
                  <a:srgbClr val="FF0000"/>
                </a:solidFill>
              </a:rPr>
              <a:t>2</a:t>
            </a:r>
            <a:r>
              <a:rPr lang="fr-FR" b="1" dirty="0">
                <a:solidFill>
                  <a:srgbClr val="FF0000"/>
                </a:solidFill>
              </a:rPr>
              <a:t>O</a:t>
            </a:r>
            <a:r>
              <a:rPr lang="fr-FR" b="1" dirty="0"/>
              <a:t>?</a:t>
            </a:r>
          </a:p>
        </p:txBody>
      </p:sp>
      <p:pic>
        <p:nvPicPr>
          <p:cNvPr id="6" name="Image 5" descr="Une image contenant texte, lign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A01F5E2-1DAA-39F2-6CA2-D767C78AF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6" y="1290205"/>
            <a:ext cx="6856397" cy="550960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8229ED0-0398-A1B2-701A-FF0403B8955E}"/>
              </a:ext>
            </a:extLst>
          </p:cNvPr>
          <p:cNvSpPr txBox="1"/>
          <p:nvPr/>
        </p:nvSpPr>
        <p:spPr>
          <a:xfrm>
            <a:off x="2480616" y="2934007"/>
            <a:ext cx="2923116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rgbClr val="BDB7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0.6% H</a:t>
            </a:r>
            <a:r>
              <a:rPr lang="fr-FR" sz="3009" b="1" baseline="-25000" dirty="0">
                <a:ln>
                  <a:solidFill>
                    <a:schemeClr val="tx1"/>
                  </a:solidFill>
                </a:ln>
                <a:solidFill>
                  <a:srgbClr val="BDB7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rgbClr val="BDB7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-He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rgbClr val="BDB7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E8734F-AF14-C89A-4F25-D0B12899C9A7}"/>
              </a:ext>
            </a:extLst>
          </p:cNvPr>
          <p:cNvSpPr txBox="1"/>
          <p:nvPr/>
        </p:nvSpPr>
        <p:spPr>
          <a:xfrm>
            <a:off x="1932657" y="3955700"/>
            <a:ext cx="2923116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 H</a:t>
            </a:r>
            <a:r>
              <a:rPr lang="fr-FR" sz="3009" b="1" baseline="-25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A1250F-D6A9-6B4F-FA1F-393ED8D851A4}"/>
              </a:ext>
            </a:extLst>
          </p:cNvPr>
          <p:cNvSpPr txBox="1"/>
          <p:nvPr/>
        </p:nvSpPr>
        <p:spPr>
          <a:xfrm>
            <a:off x="2126655" y="4680939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06C0983-F65F-4A26-73BF-B50AE03E83FA}"/>
              </a:ext>
            </a:extLst>
          </p:cNvPr>
          <p:cNvSpPr txBox="1"/>
          <p:nvPr/>
        </p:nvSpPr>
        <p:spPr>
          <a:xfrm>
            <a:off x="2295036" y="5077608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9535D6F-B632-EDFF-9CFD-D2DBE475DDA5}"/>
              </a:ext>
            </a:extLst>
          </p:cNvPr>
          <p:cNvSpPr txBox="1"/>
          <p:nvPr/>
        </p:nvSpPr>
        <p:spPr>
          <a:xfrm>
            <a:off x="2671338" y="5199019"/>
            <a:ext cx="417772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4AF4009-4A5B-B018-B840-021A1AC8157C}"/>
              </a:ext>
            </a:extLst>
          </p:cNvPr>
          <p:cNvSpPr txBox="1"/>
          <p:nvPr/>
        </p:nvSpPr>
        <p:spPr>
          <a:xfrm>
            <a:off x="2920616" y="4938882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E20451-7FF8-E29B-993E-FA5D0925BB68}"/>
              </a:ext>
            </a:extLst>
          </p:cNvPr>
          <p:cNvSpPr txBox="1"/>
          <p:nvPr/>
        </p:nvSpPr>
        <p:spPr>
          <a:xfrm>
            <a:off x="2583855" y="4660227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3D035A-E8E4-37BC-3226-69B30E08145B}"/>
              </a:ext>
            </a:extLst>
          </p:cNvPr>
          <p:cNvSpPr txBox="1"/>
          <p:nvPr/>
        </p:nvSpPr>
        <p:spPr>
          <a:xfrm>
            <a:off x="3269287" y="4909539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13FBE54-F7FD-7444-C884-19E292FECAFC}"/>
              </a:ext>
            </a:extLst>
          </p:cNvPr>
          <p:cNvSpPr txBox="1"/>
          <p:nvPr/>
        </p:nvSpPr>
        <p:spPr>
          <a:xfrm>
            <a:off x="2842324" y="4424991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944755-6CC6-ACA4-2CE4-9634AEAE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39</a:t>
            </a:fld>
            <a:endParaRPr lang="fr-FR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D594C2DA-64ED-91E8-3786-B2BE334AA0DB}"/>
              </a:ext>
            </a:extLst>
          </p:cNvPr>
          <p:cNvSpPr txBox="1"/>
          <p:nvPr/>
        </p:nvSpPr>
        <p:spPr>
          <a:xfrm>
            <a:off x="7659933" y="6264849"/>
            <a:ext cx="3099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 &amp; Owen 2025 (in prep)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See also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Rogers 2025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4743D9-7D31-76C5-1027-DF2F3EC38B0E}"/>
              </a:ext>
            </a:extLst>
          </p:cNvPr>
          <p:cNvSpPr txBox="1"/>
          <p:nvPr/>
        </p:nvSpPr>
        <p:spPr>
          <a:xfrm>
            <a:off x="3831362" y="5451711"/>
            <a:ext cx="2923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 err="1">
                <a:ln>
                  <a:solidFill>
                    <a:schemeClr val="tx1"/>
                  </a:solidFill>
                </a:ln>
                <a:solidFill>
                  <a:srgbClr val="228B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</a:t>
            </a:r>
            <a:r>
              <a:rPr lang="fr-FR" sz="2000" b="1" dirty="0">
                <a:ln>
                  <a:solidFill>
                    <a:schemeClr val="tx1"/>
                  </a:solidFill>
                </a:ln>
                <a:solidFill>
                  <a:srgbClr val="228B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-like</a:t>
            </a:r>
            <a:endParaRPr lang="fr-FR" sz="2000" b="1" baseline="-25000" dirty="0">
              <a:ln>
                <a:solidFill>
                  <a:schemeClr val="tx1"/>
                </a:solidFill>
              </a:ln>
              <a:solidFill>
                <a:srgbClr val="228B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D9980C2-C6E0-EB74-92D1-FB561CC0C45E}"/>
              </a:ext>
            </a:extLst>
          </p:cNvPr>
          <p:cNvSpPr txBox="1"/>
          <p:nvPr/>
        </p:nvSpPr>
        <p:spPr>
          <a:xfrm>
            <a:off x="2010449" y="2837579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CE42BF-CA2A-88D6-B78C-A7B4B4BA2BDA}"/>
              </a:ext>
            </a:extLst>
          </p:cNvPr>
          <p:cNvSpPr txBox="1"/>
          <p:nvPr/>
        </p:nvSpPr>
        <p:spPr>
          <a:xfrm>
            <a:off x="2555132" y="3385155"/>
            <a:ext cx="417772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048975C-8DA1-22F4-3AA3-836CBF9E7A31}"/>
              </a:ext>
            </a:extLst>
          </p:cNvPr>
          <p:cNvSpPr txBox="1"/>
          <p:nvPr/>
        </p:nvSpPr>
        <p:spPr>
          <a:xfrm>
            <a:off x="2726118" y="2581631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16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1319C6-D30E-599B-24CF-C6B663D08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7F542-2117-5FBD-EEC8-D975741A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3117" cy="1325563"/>
          </a:xfrm>
        </p:spPr>
        <p:txBody>
          <a:bodyPr>
            <a:normAutofit/>
          </a:bodyPr>
          <a:lstStyle/>
          <a:p>
            <a:r>
              <a:rPr lang="fr-FR" sz="4000" dirty="0" err="1"/>
              <a:t>Sub</a:t>
            </a:r>
            <a:r>
              <a:rPr lang="fr-FR" sz="4000" dirty="0"/>
              <a:t>-Neptunes: prime </a:t>
            </a:r>
            <a:r>
              <a:rPr lang="fr-FR" sz="4000" dirty="0" err="1"/>
              <a:t>targets</a:t>
            </a:r>
            <a:r>
              <a:rPr lang="fr-FR" sz="4000" dirty="0"/>
              <a:t> for </a:t>
            </a:r>
            <a:r>
              <a:rPr lang="fr-FR" sz="4000" dirty="0" err="1"/>
              <a:t>astrobiology</a:t>
            </a:r>
            <a:endParaRPr lang="fr-FR" sz="4000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4EEE36FD-47CD-1EBF-18B6-DE8009DC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4</a:t>
            </a:fld>
            <a:endParaRPr lang="fr-F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B6C182B5-D2EF-E6BE-18B7-F5407040B25F}"/>
              </a:ext>
            </a:extLst>
          </p:cNvPr>
          <p:cNvSpPr txBox="1"/>
          <p:nvPr/>
        </p:nvSpPr>
        <p:spPr>
          <a:xfrm>
            <a:off x="6903531" y="6359526"/>
            <a:ext cx="311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Burn+2024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3AE1425-E26E-507A-9E9C-AAF1A4F7DEB5}"/>
              </a:ext>
            </a:extLst>
          </p:cNvPr>
          <p:cNvGrpSpPr/>
          <p:nvPr/>
        </p:nvGrpSpPr>
        <p:grpSpPr>
          <a:xfrm>
            <a:off x="6903531" y="1577371"/>
            <a:ext cx="4450270" cy="4782155"/>
            <a:chOff x="7616252" y="1690688"/>
            <a:chExt cx="3737549" cy="401628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DCCDBC84-984B-9E34-FF94-F72E94CD8D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784"/>
            <a:stretch>
              <a:fillRect/>
            </a:stretch>
          </p:blipFill>
          <p:spPr bwMode="auto">
            <a:xfrm>
              <a:off x="7616252" y="1690688"/>
              <a:ext cx="1868774" cy="401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0FC1F707-69F9-738E-1FB5-370CD821AE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84"/>
            <a:stretch>
              <a:fillRect/>
            </a:stretch>
          </p:blipFill>
          <p:spPr bwMode="auto">
            <a:xfrm>
              <a:off x="9485027" y="1690688"/>
              <a:ext cx="1868774" cy="401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A Deep Dive into the Fulton Gap">
            <a:extLst>
              <a:ext uri="{FF2B5EF4-FFF2-40B4-BE49-F238E27FC236}">
                <a16:creationId xmlns:a16="http://schemas.microsoft.com/office/drawing/2014/main" id="{98917562-4B85-9F36-F3F7-6D991011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6" y="2192947"/>
            <a:ext cx="5838049" cy="3913776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5">
            <a:extLst>
              <a:ext uri="{FF2B5EF4-FFF2-40B4-BE49-F238E27FC236}">
                <a16:creationId xmlns:a16="http://schemas.microsoft.com/office/drawing/2014/main" id="{282DB639-EBA8-6F13-EF68-37032A675BCA}"/>
              </a:ext>
            </a:extLst>
          </p:cNvPr>
          <p:cNvSpPr txBox="1"/>
          <p:nvPr/>
        </p:nvSpPr>
        <p:spPr>
          <a:xfrm>
            <a:off x="120966" y="6154321"/>
            <a:ext cx="2607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Fulton+2017</a:t>
            </a:r>
          </a:p>
        </p:txBody>
      </p:sp>
    </p:spTree>
    <p:extLst>
      <p:ext uri="{BB962C8B-B14F-4D97-AF65-F5344CB8AC3E}">
        <p14:creationId xmlns:p14="http://schemas.microsoft.com/office/powerpoint/2010/main" val="1324426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D67598-9B30-FA4E-134B-D6DD5E40C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DA94031E-3D38-8ACF-AF7A-854CB3E5F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7" y="1344101"/>
            <a:ext cx="7295775" cy="5471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646916C-E93F-E6CE-AB95-6A968F008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Break the </a:t>
            </a:r>
            <a:r>
              <a:rPr lang="fr-FR" dirty="0" err="1"/>
              <a:t>degeneracy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age</a:t>
            </a:r>
            <a:endParaRPr lang="fr-FR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A604A9D-4D09-6515-86DD-66F1087C8372}"/>
              </a:ext>
            </a:extLst>
          </p:cNvPr>
          <p:cNvSpPr txBox="1"/>
          <p:nvPr/>
        </p:nvSpPr>
        <p:spPr>
          <a:xfrm>
            <a:off x="7688892" y="6020972"/>
            <a:ext cx="3099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 &amp; Owen 2025 (in prep)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See also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Rogers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835703F-F2EB-A3F5-83DF-C2D26C80C43E}"/>
              </a:ext>
            </a:extLst>
          </p:cNvPr>
          <p:cNvSpPr txBox="1"/>
          <p:nvPr/>
        </p:nvSpPr>
        <p:spPr>
          <a:xfrm>
            <a:off x="2106467" y="1985417"/>
            <a:ext cx="2923116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rgbClr val="BDB7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fr-FR" sz="3009" b="1" baseline="-25000" dirty="0">
                <a:ln>
                  <a:solidFill>
                    <a:schemeClr val="tx1"/>
                  </a:solidFill>
                </a:ln>
                <a:solidFill>
                  <a:srgbClr val="BDB7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rgbClr val="BDB7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-He population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rgbClr val="BDB7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F1B078A-67F2-EB8D-5313-244FC6ED8BDB}"/>
              </a:ext>
            </a:extLst>
          </p:cNvPr>
          <p:cNvSpPr txBox="1"/>
          <p:nvPr/>
        </p:nvSpPr>
        <p:spPr>
          <a:xfrm>
            <a:off x="1476258" y="3595958"/>
            <a:ext cx="2923116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fr-FR" sz="3009" b="1" baseline="-25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population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92D67C1-93EA-4B27-20E1-2156D3555AD2}"/>
              </a:ext>
            </a:extLst>
          </p:cNvPr>
          <p:cNvSpPr txBox="1">
            <a:spLocks/>
          </p:cNvSpPr>
          <p:nvPr/>
        </p:nvSpPr>
        <p:spPr>
          <a:xfrm>
            <a:off x="7866509" y="2165204"/>
            <a:ext cx="4226172" cy="383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800" dirty="0" err="1"/>
              <a:t>Predicting</a:t>
            </a:r>
            <a:r>
              <a:rPr lang="fr-FR" sz="2800" dirty="0"/>
              <a:t> the </a:t>
            </a:r>
            <a:r>
              <a:rPr lang="fr-FR" sz="2800" b="1" u="sng" dirty="0"/>
              <a:t>population</a:t>
            </a:r>
            <a:r>
              <a:rPr lang="fr-FR" sz="2800" dirty="0"/>
              <a:t> </a:t>
            </a:r>
            <a:br>
              <a:rPr lang="fr-FR" sz="2800" dirty="0"/>
            </a:br>
            <a:r>
              <a:rPr lang="fr-FR" sz="2800" dirty="0"/>
              <a:t>of </a:t>
            </a:r>
            <a:r>
              <a:rPr lang="fr-FR" sz="2800" dirty="0" err="1"/>
              <a:t>sub</a:t>
            </a:r>
            <a:r>
              <a:rPr lang="fr-FR" sz="2800" dirty="0"/>
              <a:t>-Neptune </a:t>
            </a:r>
            <a:r>
              <a:rPr lang="fr-FR" sz="2800" dirty="0" err="1"/>
              <a:t>radii</a:t>
            </a:r>
            <a:r>
              <a:rPr lang="fr-FR" sz="2800" dirty="0"/>
              <a:t> </a:t>
            </a:r>
            <a:br>
              <a:rPr lang="fr-FR" sz="2800" dirty="0"/>
            </a:br>
            <a:r>
              <a:rPr lang="fr-FR" sz="2800" dirty="0"/>
              <a:t>at </a:t>
            </a:r>
            <a:r>
              <a:rPr lang="fr-FR" sz="2800" dirty="0" err="1"/>
              <a:t>early</a:t>
            </a:r>
            <a:r>
              <a:rPr lang="fr-FR" sz="2800" dirty="0"/>
              <a:t> </a:t>
            </a:r>
            <a:r>
              <a:rPr lang="fr-FR" sz="2800" dirty="0" err="1"/>
              <a:t>age</a:t>
            </a:r>
            <a:r>
              <a:rPr lang="fr-FR" sz="2800" dirty="0"/>
              <a:t>:</a:t>
            </a:r>
          </a:p>
          <a:p>
            <a:r>
              <a:rPr lang="fr-FR" sz="2800" b="1" dirty="0"/>
              <a:t>if </a:t>
            </a:r>
            <a:r>
              <a:rPr lang="fr-FR" sz="2800" b="1" dirty="0" err="1"/>
              <a:t>they</a:t>
            </a:r>
            <a:r>
              <a:rPr lang="fr-FR" sz="2800" b="1" dirty="0"/>
              <a:t> are </a:t>
            </a:r>
            <a:r>
              <a:rPr lang="fr-FR" sz="2800" b="1" u="sng" dirty="0">
                <a:solidFill>
                  <a:srgbClr val="FF0000"/>
                </a:solidFill>
              </a:rPr>
              <a:t>Steam Worlds</a:t>
            </a:r>
          </a:p>
          <a:p>
            <a:r>
              <a:rPr lang="fr-FR" sz="2800" b="1" dirty="0"/>
              <a:t>if </a:t>
            </a:r>
            <a:r>
              <a:rPr lang="fr-FR" sz="2800" b="1" dirty="0" err="1"/>
              <a:t>they</a:t>
            </a:r>
            <a:r>
              <a:rPr lang="fr-FR" sz="2800" b="1" dirty="0"/>
              <a:t> are </a:t>
            </a:r>
            <a:r>
              <a:rPr lang="fr-FR" sz="2800" b="1" u="sng" dirty="0">
                <a:solidFill>
                  <a:schemeClr val="accent4">
                    <a:lumMod val="75000"/>
                  </a:schemeClr>
                </a:solidFill>
              </a:rPr>
              <a:t>Gas </a:t>
            </a:r>
            <a:r>
              <a:rPr lang="fr-FR" sz="2800" b="1" u="sng" dirty="0" err="1">
                <a:solidFill>
                  <a:schemeClr val="accent4">
                    <a:lumMod val="75000"/>
                  </a:schemeClr>
                </a:solidFill>
              </a:rPr>
              <a:t>Dwarves</a:t>
            </a:r>
            <a:endParaRPr lang="fr-FR" sz="2800" b="1" u="sng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sz="28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800" dirty="0"/>
              <a:t>(population of </a:t>
            </a:r>
            <a:br>
              <a:rPr lang="fr-FR" sz="2800" dirty="0"/>
            </a:br>
            <a:r>
              <a:rPr lang="fr-FR" sz="2800" dirty="0"/>
              <a:t>100 000 </a:t>
            </a:r>
            <a:r>
              <a:rPr lang="fr-FR" sz="2800" dirty="0" err="1"/>
              <a:t>planets</a:t>
            </a:r>
            <a:r>
              <a:rPr lang="fr-FR" sz="2800" dirty="0"/>
              <a:t>) </a:t>
            </a:r>
          </a:p>
        </p:txBody>
      </p:sp>
      <p:pic>
        <p:nvPicPr>
          <p:cNvPr id="13314" name="Picture 2" descr="No Photography icon SVG Vector &amp; PNG Free Download | UXWing">
            <a:extLst>
              <a:ext uri="{FF2B5EF4-FFF2-40B4-BE49-F238E27FC236}">
                <a16:creationId xmlns:a16="http://schemas.microsoft.com/office/drawing/2014/main" id="{81875AEB-433F-0C44-24D4-F57B67D7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301" y="692882"/>
            <a:ext cx="1300294" cy="130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ye Bye Birdie: Why I Stopped Tweeting and Started Blogging — The Art of  Association">
            <a:extLst>
              <a:ext uri="{FF2B5EF4-FFF2-40B4-BE49-F238E27FC236}">
                <a16:creationId xmlns:a16="http://schemas.microsoft.com/office/drawing/2014/main" id="{33E39784-B809-96AE-2F29-E0977578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980" y="692882"/>
            <a:ext cx="1300294" cy="130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7D74792F-835F-3767-0BF2-57EA6AC90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40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0E75C52-3D15-CF7D-290B-8DB31BF34197}"/>
              </a:ext>
            </a:extLst>
          </p:cNvPr>
          <p:cNvSpPr txBox="1"/>
          <p:nvPr/>
        </p:nvSpPr>
        <p:spPr>
          <a:xfrm>
            <a:off x="2749228" y="5525547"/>
            <a:ext cx="2923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 err="1">
                <a:ln>
                  <a:solidFill>
                    <a:schemeClr val="tx1"/>
                  </a:solidFill>
                </a:ln>
                <a:solidFill>
                  <a:srgbClr val="228B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</a:t>
            </a:r>
            <a:r>
              <a:rPr lang="fr-FR" sz="2000" b="1" dirty="0">
                <a:ln>
                  <a:solidFill>
                    <a:schemeClr val="tx1"/>
                  </a:solidFill>
                </a:ln>
                <a:solidFill>
                  <a:srgbClr val="228B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-like population</a:t>
            </a:r>
            <a:endParaRPr lang="fr-FR" sz="2000" b="1" baseline="-25000" dirty="0">
              <a:ln>
                <a:solidFill>
                  <a:schemeClr val="tx1"/>
                </a:solidFill>
              </a:ln>
              <a:solidFill>
                <a:srgbClr val="228B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5E9CC2-FEFB-B20E-8FFA-4484530CF80E}"/>
              </a:ext>
            </a:extLst>
          </p:cNvPr>
          <p:cNvSpPr txBox="1"/>
          <p:nvPr/>
        </p:nvSpPr>
        <p:spPr>
          <a:xfrm>
            <a:off x="1592464" y="4546096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A68B67-BB42-5DDD-B9B2-61DD052926AD}"/>
              </a:ext>
            </a:extLst>
          </p:cNvPr>
          <p:cNvSpPr txBox="1"/>
          <p:nvPr/>
        </p:nvSpPr>
        <p:spPr>
          <a:xfrm>
            <a:off x="1456762" y="5445413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4095A1-3222-1E18-7740-E0BCF617AE8F}"/>
              </a:ext>
            </a:extLst>
          </p:cNvPr>
          <p:cNvSpPr txBox="1"/>
          <p:nvPr/>
        </p:nvSpPr>
        <p:spPr>
          <a:xfrm>
            <a:off x="2033762" y="5435422"/>
            <a:ext cx="417772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066DEA-3CAB-B553-E691-8FA8194AD1A0}"/>
              </a:ext>
            </a:extLst>
          </p:cNvPr>
          <p:cNvSpPr txBox="1"/>
          <p:nvPr/>
        </p:nvSpPr>
        <p:spPr>
          <a:xfrm>
            <a:off x="2386425" y="4804039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72FFCC6-840D-EEF1-FB7B-6221B4EB66B8}"/>
              </a:ext>
            </a:extLst>
          </p:cNvPr>
          <p:cNvSpPr txBox="1"/>
          <p:nvPr/>
        </p:nvSpPr>
        <p:spPr>
          <a:xfrm>
            <a:off x="2049664" y="4525384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4CE14C4-3601-CD32-2982-EF49973EE1C6}"/>
              </a:ext>
            </a:extLst>
          </p:cNvPr>
          <p:cNvSpPr txBox="1"/>
          <p:nvPr/>
        </p:nvSpPr>
        <p:spPr>
          <a:xfrm>
            <a:off x="2928964" y="5020051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35493E5-054F-3EC0-4DB4-72DC6EB5DB93}"/>
              </a:ext>
            </a:extLst>
          </p:cNvPr>
          <p:cNvSpPr txBox="1"/>
          <p:nvPr/>
        </p:nvSpPr>
        <p:spPr>
          <a:xfrm>
            <a:off x="2583739" y="4252859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75F7A18-555F-F3D9-9E10-664023F46AAD}"/>
              </a:ext>
            </a:extLst>
          </p:cNvPr>
          <p:cNvSpPr txBox="1"/>
          <p:nvPr/>
        </p:nvSpPr>
        <p:spPr>
          <a:xfrm>
            <a:off x="1476258" y="2702736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B3EBE36-F804-5DBE-BD91-A2900C13F9A1}"/>
              </a:ext>
            </a:extLst>
          </p:cNvPr>
          <p:cNvSpPr txBox="1"/>
          <p:nvPr/>
        </p:nvSpPr>
        <p:spPr>
          <a:xfrm>
            <a:off x="1978922" y="3022718"/>
            <a:ext cx="417772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E10F9D6-4499-8212-92CF-63DFD8BAD393}"/>
              </a:ext>
            </a:extLst>
          </p:cNvPr>
          <p:cNvSpPr txBox="1"/>
          <p:nvPr/>
        </p:nvSpPr>
        <p:spPr>
          <a:xfrm>
            <a:off x="2334733" y="2544927"/>
            <a:ext cx="426963" cy="5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9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3009" b="1" baseline="-25000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66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8184F97-D619-6036-079C-C8537CAE6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9AE39F-AC16-7030-96AD-DA69C6BE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Atmospheric</a:t>
            </a:r>
            <a:r>
              <a:rPr lang="fr-FR" dirty="0"/>
              <a:t> escape of Steam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EFFCB3-72CC-BF4C-A4A5-CF52F954E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8750" y="1568835"/>
            <a:ext cx="3941727" cy="4564261"/>
          </a:xfrm>
        </p:spPr>
        <p:txBody>
          <a:bodyPr/>
          <a:lstStyle/>
          <a:p>
            <a:r>
              <a:rPr lang="fr-FR" dirty="0" err="1"/>
              <a:t>Envelopes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stripped</a:t>
            </a:r>
            <a:r>
              <a:rPr lang="fr-FR" dirty="0"/>
              <a:t> by </a:t>
            </a:r>
            <a:r>
              <a:rPr lang="fr-FR" dirty="0" err="1"/>
              <a:t>atmospheric</a:t>
            </a:r>
            <a:r>
              <a:rPr lang="fr-FR" dirty="0"/>
              <a:t> escape</a:t>
            </a:r>
          </a:p>
          <a:p>
            <a:r>
              <a:rPr lang="fr-FR" dirty="0" err="1"/>
              <a:t>Interior</a:t>
            </a:r>
            <a:r>
              <a:rPr lang="fr-FR" dirty="0"/>
              <a:t> composition changes over time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2F819C2E-A5F4-EEA8-B52A-E53554E2CDE8}"/>
              </a:ext>
            </a:extLst>
          </p:cNvPr>
          <p:cNvSpPr txBox="1">
            <a:spLocks/>
          </p:cNvSpPr>
          <p:nvPr/>
        </p:nvSpPr>
        <p:spPr>
          <a:xfrm>
            <a:off x="8969136" y="5221842"/>
            <a:ext cx="2221095" cy="83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Emerson Tao</a:t>
            </a:r>
            <a:b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undergraduate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0A45F52B-224C-39F9-C317-644D6B1EC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5" y="1568835"/>
            <a:ext cx="6241403" cy="49418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9186DAB1-1BE0-5E0E-24F1-A4DE517C591D}"/>
              </a:ext>
            </a:extLst>
          </p:cNvPr>
          <p:cNvSpPr txBox="1"/>
          <p:nvPr/>
        </p:nvSpPr>
        <p:spPr>
          <a:xfrm>
            <a:off x="6586198" y="6054714"/>
            <a:ext cx="514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Tao, Aguichine+2025</a:t>
            </a:r>
            <a:b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“Planets on the Edge” conference, May 2025</a:t>
            </a:r>
            <a:b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KITP, UC Santa Barbara</a:t>
            </a:r>
          </a:p>
        </p:txBody>
      </p:sp>
      <p:pic>
        <p:nvPicPr>
          <p:cNvPr id="9" name="Image 8" descr="Une image contenant Visage humain, habits, plein air, personne&#10;&#10;Le contenu généré par l’IA peut être incorrect.">
            <a:extLst>
              <a:ext uri="{FF2B5EF4-FFF2-40B4-BE49-F238E27FC236}">
                <a16:creationId xmlns:a16="http://schemas.microsoft.com/office/drawing/2014/main" id="{08F6D449-475F-3DE1-621D-7ED0269C1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94" y="3429000"/>
            <a:ext cx="1879640" cy="2507661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68C8F0-9BD6-39EB-AA63-3AFCA061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41</a:t>
            </a:fld>
            <a:endParaRPr lang="fr-FR"/>
          </a:p>
        </p:txBody>
      </p:sp>
      <p:sp>
        <p:nvSpPr>
          <p:cNvPr id="5" name="Explosion 2 4">
            <a:extLst>
              <a:ext uri="{FF2B5EF4-FFF2-40B4-BE49-F238E27FC236}">
                <a16:creationId xmlns:a16="http://schemas.microsoft.com/office/drawing/2014/main" id="{7FF7CE4F-0D7C-C7C9-51B8-272E55204622}"/>
              </a:ext>
            </a:extLst>
          </p:cNvPr>
          <p:cNvSpPr/>
          <p:nvPr/>
        </p:nvSpPr>
        <p:spPr>
          <a:xfrm flipH="1">
            <a:off x="9002374" y="3343765"/>
            <a:ext cx="3188822" cy="188386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3175">
                  <a:solidFill>
                    <a:schemeClr val="tx1"/>
                  </a:solidFill>
                </a:ln>
              </a:rPr>
              <a:t>Talk on Friday </a:t>
            </a:r>
          </a:p>
        </p:txBody>
      </p:sp>
    </p:spTree>
    <p:extLst>
      <p:ext uri="{BB962C8B-B14F-4D97-AF65-F5344CB8AC3E}">
        <p14:creationId xmlns:p14="http://schemas.microsoft.com/office/powerpoint/2010/main" val="2468336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415D86C-0EAC-5CF2-3B10-11A33299C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CF467-4148-6420-9C96-BE149139E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Applications to Machine Learning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210DAC-FC64-B01E-BB1D-1858AA7E2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9297" y="4002558"/>
            <a:ext cx="3941727" cy="2259013"/>
          </a:xfrm>
        </p:spPr>
        <p:txBody>
          <a:bodyPr/>
          <a:lstStyle/>
          <a:p>
            <a:r>
              <a:rPr lang="fr-FR" dirty="0" err="1"/>
              <a:t>Fitting</a:t>
            </a:r>
            <a:r>
              <a:rPr lang="fr-FR" dirty="0"/>
              <a:t> the radius </a:t>
            </a:r>
            <a:r>
              <a:rPr lang="fr-FR" dirty="0" err="1"/>
              <a:t>with</a:t>
            </a:r>
            <a:r>
              <a:rPr lang="fr-FR" dirty="0"/>
              <a:t> Dense Neural Networks for speed and </a:t>
            </a:r>
            <a:r>
              <a:rPr lang="fr-FR" dirty="0" err="1"/>
              <a:t>accuracy</a:t>
            </a:r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44731970-79C5-C700-C90E-AE1131F45329}"/>
              </a:ext>
            </a:extLst>
          </p:cNvPr>
          <p:cNvSpPr txBox="1">
            <a:spLocks/>
          </p:cNvSpPr>
          <p:nvPr/>
        </p:nvSpPr>
        <p:spPr>
          <a:xfrm>
            <a:off x="3945476" y="6101484"/>
            <a:ext cx="1720632" cy="908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Hailey Feller</a:t>
            </a:r>
            <a:b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undergraduate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C8CA50-5539-7795-D774-81581C906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42</a:t>
            </a:fld>
            <a:endParaRPr lang="fr-FR"/>
          </a:p>
        </p:txBody>
      </p:sp>
      <p:grpSp>
        <p:nvGrpSpPr>
          <p:cNvPr id="16407" name="Groupe 16406">
            <a:extLst>
              <a:ext uri="{FF2B5EF4-FFF2-40B4-BE49-F238E27FC236}">
                <a16:creationId xmlns:a16="http://schemas.microsoft.com/office/drawing/2014/main" id="{D8B40E32-D877-08E7-F026-B055CD5D6363}"/>
              </a:ext>
            </a:extLst>
          </p:cNvPr>
          <p:cNvGrpSpPr/>
          <p:nvPr/>
        </p:nvGrpSpPr>
        <p:grpSpPr>
          <a:xfrm>
            <a:off x="561300" y="1582973"/>
            <a:ext cx="8793947" cy="3722530"/>
            <a:chOff x="561300" y="1582973"/>
            <a:chExt cx="8472525" cy="3586470"/>
          </a:xfrm>
        </p:grpSpPr>
        <p:sp>
          <p:nvSpPr>
            <p:cNvPr id="8" name="Google Shape;474;p50">
              <a:extLst>
                <a:ext uri="{FF2B5EF4-FFF2-40B4-BE49-F238E27FC236}">
                  <a16:creationId xmlns:a16="http://schemas.microsoft.com/office/drawing/2014/main" id="{46C0F783-EAD1-C4DB-14F8-BA268B23981C}"/>
                </a:ext>
              </a:extLst>
            </p:cNvPr>
            <p:cNvSpPr/>
            <p:nvPr/>
          </p:nvSpPr>
          <p:spPr>
            <a:xfrm>
              <a:off x="561300" y="15829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err="1">
                  <a:latin typeface="DM Sans SemiBold"/>
                  <a:ea typeface="DM Sans SemiBold"/>
                  <a:cs typeface="DM Sans SemiBold"/>
                  <a:sym typeface="DM Sans SemiBold"/>
                </a:rPr>
                <a:t>M_p</a:t>
              </a:r>
              <a:endParaRPr dirty="0"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10" name="Google Shape;475;p50">
              <a:extLst>
                <a:ext uri="{FF2B5EF4-FFF2-40B4-BE49-F238E27FC236}">
                  <a16:creationId xmlns:a16="http://schemas.microsoft.com/office/drawing/2014/main" id="{48B4D5B4-7776-3778-809D-E73C333AE974}"/>
                </a:ext>
              </a:extLst>
            </p:cNvPr>
            <p:cNvSpPr/>
            <p:nvPr/>
          </p:nvSpPr>
          <p:spPr>
            <a:xfrm>
              <a:off x="561300" y="21526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DM Sans SemiBold"/>
                  <a:ea typeface="DM Sans SemiBold"/>
                  <a:cs typeface="DM Sans SemiBold"/>
                  <a:sym typeface="DM Sans SemiBold"/>
                </a:rPr>
                <a:t>T_irr</a:t>
              </a:r>
              <a:endParaRPr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11" name="Google Shape;476;p50">
              <a:extLst>
                <a:ext uri="{FF2B5EF4-FFF2-40B4-BE49-F238E27FC236}">
                  <a16:creationId xmlns:a16="http://schemas.microsoft.com/office/drawing/2014/main" id="{451C69F2-B6EF-4097-4DC7-A971F2098C05}"/>
                </a:ext>
              </a:extLst>
            </p:cNvPr>
            <p:cNvSpPr/>
            <p:nvPr/>
          </p:nvSpPr>
          <p:spPr>
            <a:xfrm>
              <a:off x="561300" y="27223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DM Sans SemiBold"/>
                  <a:ea typeface="DM Sans SemiBold"/>
                  <a:cs typeface="DM Sans SemiBold"/>
                  <a:sym typeface="DM Sans SemiBold"/>
                </a:rPr>
                <a:t>x_core’</a:t>
              </a:r>
              <a:endParaRPr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12" name="Google Shape;477;p50">
              <a:extLst>
                <a:ext uri="{FF2B5EF4-FFF2-40B4-BE49-F238E27FC236}">
                  <a16:creationId xmlns:a16="http://schemas.microsoft.com/office/drawing/2014/main" id="{2886FE2E-F36A-FE10-8362-77128B90756D}"/>
                </a:ext>
              </a:extLst>
            </p:cNvPr>
            <p:cNvSpPr/>
            <p:nvPr/>
          </p:nvSpPr>
          <p:spPr>
            <a:xfrm>
              <a:off x="561300" y="32920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DM Sans SemiBold"/>
                  <a:ea typeface="DM Sans SemiBold"/>
                  <a:cs typeface="DM Sans SemiBold"/>
                  <a:sym typeface="DM Sans SemiBold"/>
                </a:rPr>
                <a:t>x_h2o</a:t>
              </a:r>
              <a:endParaRPr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13" name="Google Shape;478;p50">
              <a:extLst>
                <a:ext uri="{FF2B5EF4-FFF2-40B4-BE49-F238E27FC236}">
                  <a16:creationId xmlns:a16="http://schemas.microsoft.com/office/drawing/2014/main" id="{514D7C91-83D9-F6ED-773D-CDFDB0320BCE}"/>
                </a:ext>
              </a:extLst>
            </p:cNvPr>
            <p:cNvSpPr/>
            <p:nvPr/>
          </p:nvSpPr>
          <p:spPr>
            <a:xfrm>
              <a:off x="561300" y="38617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DM Sans SemiBold"/>
                  <a:ea typeface="DM Sans SemiBold"/>
                  <a:cs typeface="DM Sans SemiBold"/>
                  <a:sym typeface="DM Sans SemiBold"/>
                </a:rPr>
                <a:t>scale height</a:t>
              </a:r>
              <a:endParaRPr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14" name="Google Shape;479;p50">
              <a:extLst>
                <a:ext uri="{FF2B5EF4-FFF2-40B4-BE49-F238E27FC236}">
                  <a16:creationId xmlns:a16="http://schemas.microsoft.com/office/drawing/2014/main" id="{47F1891B-DC58-EFB7-F9C4-75E01F41279B}"/>
                </a:ext>
              </a:extLst>
            </p:cNvPr>
            <p:cNvSpPr/>
            <p:nvPr/>
          </p:nvSpPr>
          <p:spPr>
            <a:xfrm>
              <a:off x="2849963" y="17581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…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16" name="Google Shape;480;p50">
              <a:extLst>
                <a:ext uri="{FF2B5EF4-FFF2-40B4-BE49-F238E27FC236}">
                  <a16:creationId xmlns:a16="http://schemas.microsoft.com/office/drawing/2014/main" id="{85C0771D-C595-5D27-D3CD-7B6AED1D59E0}"/>
                </a:ext>
              </a:extLst>
            </p:cNvPr>
            <p:cNvSpPr/>
            <p:nvPr/>
          </p:nvSpPr>
          <p:spPr>
            <a:xfrm>
              <a:off x="2849963" y="23278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…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17" name="Google Shape;481;p50">
              <a:extLst>
                <a:ext uri="{FF2B5EF4-FFF2-40B4-BE49-F238E27FC236}">
                  <a16:creationId xmlns:a16="http://schemas.microsoft.com/office/drawing/2014/main" id="{F175712F-D4E9-00FA-24A2-E49B61393E0F}"/>
                </a:ext>
              </a:extLst>
            </p:cNvPr>
            <p:cNvSpPr/>
            <p:nvPr/>
          </p:nvSpPr>
          <p:spPr>
            <a:xfrm>
              <a:off x="2849963" y="28975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…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18" name="Google Shape;482;p50">
              <a:extLst>
                <a:ext uri="{FF2B5EF4-FFF2-40B4-BE49-F238E27FC236}">
                  <a16:creationId xmlns:a16="http://schemas.microsoft.com/office/drawing/2014/main" id="{57C16158-450D-4EE1-E2E5-51211BFA0053}"/>
                </a:ext>
              </a:extLst>
            </p:cNvPr>
            <p:cNvSpPr/>
            <p:nvPr/>
          </p:nvSpPr>
          <p:spPr>
            <a:xfrm>
              <a:off x="2849963" y="34672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…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19" name="Google Shape;483;p50">
              <a:extLst>
                <a:ext uri="{FF2B5EF4-FFF2-40B4-BE49-F238E27FC236}">
                  <a16:creationId xmlns:a16="http://schemas.microsoft.com/office/drawing/2014/main" id="{0B65FE91-E6F7-82FD-E573-E98EC87FC9C1}"/>
                </a:ext>
              </a:extLst>
            </p:cNvPr>
            <p:cNvSpPr/>
            <p:nvPr/>
          </p:nvSpPr>
          <p:spPr>
            <a:xfrm>
              <a:off x="5138625" y="21085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 err="1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R_core</a:t>
              </a:r>
              <a:endParaRPr sz="1000" dirty="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20" name="Google Shape;484;p50">
              <a:extLst>
                <a:ext uri="{FF2B5EF4-FFF2-40B4-BE49-F238E27FC236}">
                  <a16:creationId xmlns:a16="http://schemas.microsoft.com/office/drawing/2014/main" id="{8136D6AC-EB30-15C4-C8C6-3BF36F5532AA}"/>
                </a:ext>
              </a:extLst>
            </p:cNvPr>
            <p:cNvSpPr/>
            <p:nvPr/>
          </p:nvSpPr>
          <p:spPr>
            <a:xfrm>
              <a:off x="5138625" y="26782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R_mantle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21" name="Google Shape;485;p50">
              <a:extLst>
                <a:ext uri="{FF2B5EF4-FFF2-40B4-BE49-F238E27FC236}">
                  <a16:creationId xmlns:a16="http://schemas.microsoft.com/office/drawing/2014/main" id="{B98D8868-B3CD-787B-2048-4C335D569D7D}"/>
                </a:ext>
              </a:extLst>
            </p:cNvPr>
            <p:cNvSpPr/>
            <p:nvPr/>
          </p:nvSpPr>
          <p:spPr>
            <a:xfrm>
              <a:off x="5138625" y="32479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R_h2o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22" name="Google Shape;486;p50">
              <a:extLst>
                <a:ext uri="{FF2B5EF4-FFF2-40B4-BE49-F238E27FC236}">
                  <a16:creationId xmlns:a16="http://schemas.microsoft.com/office/drawing/2014/main" id="{C3785941-B753-D5D0-2D4C-2C2E20875BB4}"/>
                </a:ext>
              </a:extLst>
            </p:cNvPr>
            <p:cNvSpPr/>
            <p:nvPr/>
          </p:nvSpPr>
          <p:spPr>
            <a:xfrm>
              <a:off x="5138625" y="38176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R_atm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23" name="Google Shape;487;p50">
              <a:extLst>
                <a:ext uri="{FF2B5EF4-FFF2-40B4-BE49-F238E27FC236}">
                  <a16:creationId xmlns:a16="http://schemas.microsoft.com/office/drawing/2014/main" id="{B99C1B3F-6F3A-13B8-EE01-5788BBE17CBB}"/>
                </a:ext>
              </a:extLst>
            </p:cNvPr>
            <p:cNvSpPr/>
            <p:nvPr/>
          </p:nvSpPr>
          <p:spPr>
            <a:xfrm>
              <a:off x="2849963" y="403697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…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24" name="Google Shape;488;p50">
              <a:extLst>
                <a:ext uri="{FF2B5EF4-FFF2-40B4-BE49-F238E27FC236}">
                  <a16:creationId xmlns:a16="http://schemas.microsoft.com/office/drawing/2014/main" id="{569C9A85-6D38-A43F-8EA4-7BADBAADCC5A}"/>
                </a:ext>
              </a:extLst>
            </p:cNvPr>
            <p:cNvSpPr/>
            <p:nvPr/>
          </p:nvSpPr>
          <p:spPr>
            <a:xfrm>
              <a:off x="561300" y="4371298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DM Sans SemiBold"/>
                  <a:ea typeface="DM Sans SemiBold"/>
                  <a:cs typeface="DM Sans SemiBold"/>
                  <a:sym typeface="DM Sans SemiBold"/>
                </a:rPr>
                <a:t>jeans parameter</a:t>
              </a:r>
              <a:endParaRPr dirty="0"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cxnSp>
          <p:nvCxnSpPr>
            <p:cNvPr id="25" name="Google Shape;489;p50">
              <a:extLst>
                <a:ext uri="{FF2B5EF4-FFF2-40B4-BE49-F238E27FC236}">
                  <a16:creationId xmlns:a16="http://schemas.microsoft.com/office/drawing/2014/main" id="{6938D8B2-F68E-685A-A379-7F0EB2CEB0CB}"/>
                </a:ext>
              </a:extLst>
            </p:cNvPr>
            <p:cNvCxnSpPr>
              <a:stCxn id="8" idx="3"/>
              <a:endCxn id="14" idx="1"/>
            </p:cNvCxnSpPr>
            <p:nvPr/>
          </p:nvCxnSpPr>
          <p:spPr>
            <a:xfrm>
              <a:off x="2305200" y="1758173"/>
              <a:ext cx="544800" cy="175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490;p50">
              <a:extLst>
                <a:ext uri="{FF2B5EF4-FFF2-40B4-BE49-F238E27FC236}">
                  <a16:creationId xmlns:a16="http://schemas.microsoft.com/office/drawing/2014/main" id="{84CDCEFD-10D7-E82E-CC4C-38D4472D67D9}"/>
                </a:ext>
              </a:extLst>
            </p:cNvPr>
            <p:cNvCxnSpPr>
              <a:stCxn id="10" idx="3"/>
              <a:endCxn id="16" idx="1"/>
            </p:cNvCxnSpPr>
            <p:nvPr/>
          </p:nvCxnSpPr>
          <p:spPr>
            <a:xfrm>
              <a:off x="2305200" y="2327873"/>
              <a:ext cx="544800" cy="175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491;p50">
              <a:extLst>
                <a:ext uri="{FF2B5EF4-FFF2-40B4-BE49-F238E27FC236}">
                  <a16:creationId xmlns:a16="http://schemas.microsoft.com/office/drawing/2014/main" id="{2E467DFF-92ED-FAA2-7C79-F76033F0745F}"/>
                </a:ext>
              </a:extLst>
            </p:cNvPr>
            <p:cNvCxnSpPr>
              <a:stCxn id="11" idx="3"/>
              <a:endCxn id="17" idx="1"/>
            </p:cNvCxnSpPr>
            <p:nvPr/>
          </p:nvCxnSpPr>
          <p:spPr>
            <a:xfrm>
              <a:off x="2305200" y="2897573"/>
              <a:ext cx="544800" cy="175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492;p50">
              <a:extLst>
                <a:ext uri="{FF2B5EF4-FFF2-40B4-BE49-F238E27FC236}">
                  <a16:creationId xmlns:a16="http://schemas.microsoft.com/office/drawing/2014/main" id="{BECC2129-4642-957F-89B1-ACF470CBD9BC}"/>
                </a:ext>
              </a:extLst>
            </p:cNvPr>
            <p:cNvCxnSpPr>
              <a:stCxn id="12" idx="3"/>
              <a:endCxn id="18" idx="1"/>
            </p:cNvCxnSpPr>
            <p:nvPr/>
          </p:nvCxnSpPr>
          <p:spPr>
            <a:xfrm>
              <a:off x="2305200" y="3467273"/>
              <a:ext cx="544800" cy="175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493;p50">
              <a:extLst>
                <a:ext uri="{FF2B5EF4-FFF2-40B4-BE49-F238E27FC236}">
                  <a16:creationId xmlns:a16="http://schemas.microsoft.com/office/drawing/2014/main" id="{7B274599-BDE7-1FA9-9F88-096BFC1F624E}"/>
                </a:ext>
              </a:extLst>
            </p:cNvPr>
            <p:cNvCxnSpPr>
              <a:stCxn id="13" idx="3"/>
              <a:endCxn id="23" idx="1"/>
            </p:cNvCxnSpPr>
            <p:nvPr/>
          </p:nvCxnSpPr>
          <p:spPr>
            <a:xfrm>
              <a:off x="2305200" y="4036973"/>
              <a:ext cx="544800" cy="175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494;p50">
              <a:extLst>
                <a:ext uri="{FF2B5EF4-FFF2-40B4-BE49-F238E27FC236}">
                  <a16:creationId xmlns:a16="http://schemas.microsoft.com/office/drawing/2014/main" id="{A81A8B0F-9BBD-E453-7850-F866C22B2F2C}"/>
                </a:ext>
              </a:extLst>
            </p:cNvPr>
            <p:cNvCxnSpPr>
              <a:stCxn id="24" idx="3"/>
              <a:endCxn id="23" idx="1"/>
            </p:cNvCxnSpPr>
            <p:nvPr/>
          </p:nvCxnSpPr>
          <p:spPr>
            <a:xfrm rot="10800000" flipH="1">
              <a:off x="2305200" y="4212298"/>
              <a:ext cx="544800" cy="334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495;p50">
              <a:extLst>
                <a:ext uri="{FF2B5EF4-FFF2-40B4-BE49-F238E27FC236}">
                  <a16:creationId xmlns:a16="http://schemas.microsoft.com/office/drawing/2014/main" id="{AE5945C2-9B7C-A0B2-AE13-2DFE8AE9E8D1}"/>
                </a:ext>
              </a:extLst>
            </p:cNvPr>
            <p:cNvCxnSpPr>
              <a:stCxn id="13" idx="3"/>
              <a:endCxn id="18" idx="1"/>
            </p:cNvCxnSpPr>
            <p:nvPr/>
          </p:nvCxnSpPr>
          <p:spPr>
            <a:xfrm rot="10800000" flipH="1">
              <a:off x="2305200" y="3642473"/>
              <a:ext cx="544800" cy="3945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496;p50">
              <a:extLst>
                <a:ext uri="{FF2B5EF4-FFF2-40B4-BE49-F238E27FC236}">
                  <a16:creationId xmlns:a16="http://schemas.microsoft.com/office/drawing/2014/main" id="{6584A789-8073-E2D0-F511-E9F74C180856}"/>
                </a:ext>
              </a:extLst>
            </p:cNvPr>
            <p:cNvCxnSpPr>
              <a:stCxn id="12" idx="3"/>
              <a:endCxn id="17" idx="1"/>
            </p:cNvCxnSpPr>
            <p:nvPr/>
          </p:nvCxnSpPr>
          <p:spPr>
            <a:xfrm rot="10800000" flipH="1">
              <a:off x="2305200" y="3072773"/>
              <a:ext cx="544800" cy="3945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497;p50">
              <a:extLst>
                <a:ext uri="{FF2B5EF4-FFF2-40B4-BE49-F238E27FC236}">
                  <a16:creationId xmlns:a16="http://schemas.microsoft.com/office/drawing/2014/main" id="{CA68DFFC-12BA-9243-1774-A19793FDEE5F}"/>
                </a:ext>
              </a:extLst>
            </p:cNvPr>
            <p:cNvCxnSpPr>
              <a:stCxn id="11" idx="3"/>
              <a:endCxn id="16" idx="1"/>
            </p:cNvCxnSpPr>
            <p:nvPr/>
          </p:nvCxnSpPr>
          <p:spPr>
            <a:xfrm rot="10800000" flipH="1">
              <a:off x="2305200" y="2503073"/>
              <a:ext cx="544800" cy="3945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498;p50">
              <a:extLst>
                <a:ext uri="{FF2B5EF4-FFF2-40B4-BE49-F238E27FC236}">
                  <a16:creationId xmlns:a16="http://schemas.microsoft.com/office/drawing/2014/main" id="{07A8033A-3E4C-7470-27E5-5D9F634474C3}"/>
                </a:ext>
              </a:extLst>
            </p:cNvPr>
            <p:cNvCxnSpPr>
              <a:stCxn id="10" idx="3"/>
              <a:endCxn id="14" idx="1"/>
            </p:cNvCxnSpPr>
            <p:nvPr/>
          </p:nvCxnSpPr>
          <p:spPr>
            <a:xfrm rot="10800000" flipH="1">
              <a:off x="2305200" y="1933373"/>
              <a:ext cx="544800" cy="3945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499;p50">
              <a:extLst>
                <a:ext uri="{FF2B5EF4-FFF2-40B4-BE49-F238E27FC236}">
                  <a16:creationId xmlns:a16="http://schemas.microsoft.com/office/drawing/2014/main" id="{AFA93241-4E7A-9F7D-02F3-2099538F6415}"/>
                </a:ext>
              </a:extLst>
            </p:cNvPr>
            <p:cNvCxnSpPr>
              <a:stCxn id="8" idx="3"/>
              <a:endCxn id="16" idx="1"/>
            </p:cNvCxnSpPr>
            <p:nvPr/>
          </p:nvCxnSpPr>
          <p:spPr>
            <a:xfrm>
              <a:off x="2305200" y="1758173"/>
              <a:ext cx="544800" cy="7449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500;p50">
              <a:extLst>
                <a:ext uri="{FF2B5EF4-FFF2-40B4-BE49-F238E27FC236}">
                  <a16:creationId xmlns:a16="http://schemas.microsoft.com/office/drawing/2014/main" id="{6DF6D91F-7D61-8B23-93D0-A40502C1788E}"/>
                </a:ext>
              </a:extLst>
            </p:cNvPr>
            <p:cNvCxnSpPr>
              <a:stCxn id="8" idx="3"/>
              <a:endCxn id="17" idx="1"/>
            </p:cNvCxnSpPr>
            <p:nvPr/>
          </p:nvCxnSpPr>
          <p:spPr>
            <a:xfrm>
              <a:off x="2305200" y="1758173"/>
              <a:ext cx="544800" cy="13146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501;p50">
              <a:extLst>
                <a:ext uri="{FF2B5EF4-FFF2-40B4-BE49-F238E27FC236}">
                  <a16:creationId xmlns:a16="http://schemas.microsoft.com/office/drawing/2014/main" id="{C7D5D2C3-96D2-ACE4-5511-E933E5A43015}"/>
                </a:ext>
              </a:extLst>
            </p:cNvPr>
            <p:cNvCxnSpPr>
              <a:stCxn id="8" idx="3"/>
              <a:endCxn id="18" idx="1"/>
            </p:cNvCxnSpPr>
            <p:nvPr/>
          </p:nvCxnSpPr>
          <p:spPr>
            <a:xfrm>
              <a:off x="2305200" y="1758173"/>
              <a:ext cx="544800" cy="18843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502;p50">
              <a:extLst>
                <a:ext uri="{FF2B5EF4-FFF2-40B4-BE49-F238E27FC236}">
                  <a16:creationId xmlns:a16="http://schemas.microsoft.com/office/drawing/2014/main" id="{2E8DC9FD-14B4-BBDA-93A0-8676B3FCDC69}"/>
                </a:ext>
              </a:extLst>
            </p:cNvPr>
            <p:cNvCxnSpPr>
              <a:stCxn id="8" idx="3"/>
              <a:endCxn id="23" idx="1"/>
            </p:cNvCxnSpPr>
            <p:nvPr/>
          </p:nvCxnSpPr>
          <p:spPr>
            <a:xfrm>
              <a:off x="2305200" y="1758173"/>
              <a:ext cx="544800" cy="24540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503;p50">
              <a:extLst>
                <a:ext uri="{FF2B5EF4-FFF2-40B4-BE49-F238E27FC236}">
                  <a16:creationId xmlns:a16="http://schemas.microsoft.com/office/drawing/2014/main" id="{845EBD06-59FD-0862-DA87-5FB6D68C68AC}"/>
                </a:ext>
              </a:extLst>
            </p:cNvPr>
            <p:cNvCxnSpPr>
              <a:stCxn id="10" idx="3"/>
              <a:endCxn id="17" idx="1"/>
            </p:cNvCxnSpPr>
            <p:nvPr/>
          </p:nvCxnSpPr>
          <p:spPr>
            <a:xfrm>
              <a:off x="2305200" y="2327873"/>
              <a:ext cx="544800" cy="7449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504;p50">
              <a:extLst>
                <a:ext uri="{FF2B5EF4-FFF2-40B4-BE49-F238E27FC236}">
                  <a16:creationId xmlns:a16="http://schemas.microsoft.com/office/drawing/2014/main" id="{95D41AD0-435B-1D5E-9D28-52626872CBD4}"/>
                </a:ext>
              </a:extLst>
            </p:cNvPr>
            <p:cNvCxnSpPr>
              <a:stCxn id="10" idx="3"/>
              <a:endCxn id="18" idx="1"/>
            </p:cNvCxnSpPr>
            <p:nvPr/>
          </p:nvCxnSpPr>
          <p:spPr>
            <a:xfrm>
              <a:off x="2305200" y="2327873"/>
              <a:ext cx="544800" cy="13146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505;p50">
              <a:extLst>
                <a:ext uri="{FF2B5EF4-FFF2-40B4-BE49-F238E27FC236}">
                  <a16:creationId xmlns:a16="http://schemas.microsoft.com/office/drawing/2014/main" id="{2CC5CB95-AD79-A1E5-3E43-47B9A8EC2DD2}"/>
                </a:ext>
              </a:extLst>
            </p:cNvPr>
            <p:cNvCxnSpPr>
              <a:stCxn id="10" idx="3"/>
              <a:endCxn id="23" idx="1"/>
            </p:cNvCxnSpPr>
            <p:nvPr/>
          </p:nvCxnSpPr>
          <p:spPr>
            <a:xfrm>
              <a:off x="2305200" y="2327873"/>
              <a:ext cx="544800" cy="18843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506;p50">
              <a:extLst>
                <a:ext uri="{FF2B5EF4-FFF2-40B4-BE49-F238E27FC236}">
                  <a16:creationId xmlns:a16="http://schemas.microsoft.com/office/drawing/2014/main" id="{A0AC9066-3BBD-649F-B668-6A7A6F9E331C}"/>
                </a:ext>
              </a:extLst>
            </p:cNvPr>
            <p:cNvCxnSpPr>
              <a:stCxn id="11" idx="3"/>
              <a:endCxn id="14" idx="1"/>
            </p:cNvCxnSpPr>
            <p:nvPr/>
          </p:nvCxnSpPr>
          <p:spPr>
            <a:xfrm rot="10800000" flipH="1">
              <a:off x="2305200" y="1933373"/>
              <a:ext cx="544800" cy="964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507;p50">
              <a:extLst>
                <a:ext uri="{FF2B5EF4-FFF2-40B4-BE49-F238E27FC236}">
                  <a16:creationId xmlns:a16="http://schemas.microsoft.com/office/drawing/2014/main" id="{EF1F1862-1777-07C6-471F-68C9EDEB0882}"/>
                </a:ext>
              </a:extLst>
            </p:cNvPr>
            <p:cNvCxnSpPr>
              <a:stCxn id="11" idx="3"/>
              <a:endCxn id="18" idx="1"/>
            </p:cNvCxnSpPr>
            <p:nvPr/>
          </p:nvCxnSpPr>
          <p:spPr>
            <a:xfrm>
              <a:off x="2305200" y="2897573"/>
              <a:ext cx="544800" cy="7449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508;p50">
              <a:extLst>
                <a:ext uri="{FF2B5EF4-FFF2-40B4-BE49-F238E27FC236}">
                  <a16:creationId xmlns:a16="http://schemas.microsoft.com/office/drawing/2014/main" id="{DD1D5688-BE2F-8968-433E-1437218D5849}"/>
                </a:ext>
              </a:extLst>
            </p:cNvPr>
            <p:cNvCxnSpPr>
              <a:stCxn id="11" idx="3"/>
              <a:endCxn id="23" idx="1"/>
            </p:cNvCxnSpPr>
            <p:nvPr/>
          </p:nvCxnSpPr>
          <p:spPr>
            <a:xfrm>
              <a:off x="2305200" y="2897573"/>
              <a:ext cx="544800" cy="13146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509;p50">
              <a:extLst>
                <a:ext uri="{FF2B5EF4-FFF2-40B4-BE49-F238E27FC236}">
                  <a16:creationId xmlns:a16="http://schemas.microsoft.com/office/drawing/2014/main" id="{BAC712B9-044F-6A6C-9ED1-1A6204EE8FF3}"/>
                </a:ext>
              </a:extLst>
            </p:cNvPr>
            <p:cNvCxnSpPr>
              <a:stCxn id="12" idx="3"/>
              <a:endCxn id="14" idx="1"/>
            </p:cNvCxnSpPr>
            <p:nvPr/>
          </p:nvCxnSpPr>
          <p:spPr>
            <a:xfrm rot="10800000" flipH="1">
              <a:off x="2305200" y="1933373"/>
              <a:ext cx="544800" cy="15339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510;p50">
              <a:extLst>
                <a:ext uri="{FF2B5EF4-FFF2-40B4-BE49-F238E27FC236}">
                  <a16:creationId xmlns:a16="http://schemas.microsoft.com/office/drawing/2014/main" id="{942C9549-47AA-6D8B-C83C-7E5FB4143007}"/>
                </a:ext>
              </a:extLst>
            </p:cNvPr>
            <p:cNvCxnSpPr>
              <a:stCxn id="12" idx="3"/>
              <a:endCxn id="16" idx="1"/>
            </p:cNvCxnSpPr>
            <p:nvPr/>
          </p:nvCxnSpPr>
          <p:spPr>
            <a:xfrm rot="10800000" flipH="1">
              <a:off x="2305200" y="2503073"/>
              <a:ext cx="544800" cy="964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511;p50">
              <a:extLst>
                <a:ext uri="{FF2B5EF4-FFF2-40B4-BE49-F238E27FC236}">
                  <a16:creationId xmlns:a16="http://schemas.microsoft.com/office/drawing/2014/main" id="{7B431E24-3A3B-F826-9FE5-588786DD0E66}"/>
                </a:ext>
              </a:extLst>
            </p:cNvPr>
            <p:cNvCxnSpPr>
              <a:stCxn id="12" idx="3"/>
              <a:endCxn id="23" idx="1"/>
            </p:cNvCxnSpPr>
            <p:nvPr/>
          </p:nvCxnSpPr>
          <p:spPr>
            <a:xfrm>
              <a:off x="2305200" y="3467273"/>
              <a:ext cx="544800" cy="7449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512;p50">
              <a:extLst>
                <a:ext uri="{FF2B5EF4-FFF2-40B4-BE49-F238E27FC236}">
                  <a16:creationId xmlns:a16="http://schemas.microsoft.com/office/drawing/2014/main" id="{5818945A-D617-4A7A-5DE7-B39689973F8E}"/>
                </a:ext>
              </a:extLst>
            </p:cNvPr>
            <p:cNvCxnSpPr>
              <a:stCxn id="13" idx="3"/>
              <a:endCxn id="17" idx="1"/>
            </p:cNvCxnSpPr>
            <p:nvPr/>
          </p:nvCxnSpPr>
          <p:spPr>
            <a:xfrm rot="10800000" flipH="1">
              <a:off x="2305200" y="3072773"/>
              <a:ext cx="544800" cy="964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513;p50">
              <a:extLst>
                <a:ext uri="{FF2B5EF4-FFF2-40B4-BE49-F238E27FC236}">
                  <a16:creationId xmlns:a16="http://schemas.microsoft.com/office/drawing/2014/main" id="{A41B3E97-4612-B3EA-712D-B8EE76A79D42}"/>
                </a:ext>
              </a:extLst>
            </p:cNvPr>
            <p:cNvCxnSpPr>
              <a:stCxn id="13" idx="3"/>
              <a:endCxn id="16" idx="1"/>
            </p:cNvCxnSpPr>
            <p:nvPr/>
          </p:nvCxnSpPr>
          <p:spPr>
            <a:xfrm rot="10800000" flipH="1">
              <a:off x="2305200" y="2503073"/>
              <a:ext cx="544800" cy="15339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14;p50">
              <a:extLst>
                <a:ext uri="{FF2B5EF4-FFF2-40B4-BE49-F238E27FC236}">
                  <a16:creationId xmlns:a16="http://schemas.microsoft.com/office/drawing/2014/main" id="{3F256F7A-6265-12F8-9B01-846F22AAD7CC}"/>
                </a:ext>
              </a:extLst>
            </p:cNvPr>
            <p:cNvCxnSpPr>
              <a:stCxn id="13" idx="3"/>
              <a:endCxn id="14" idx="1"/>
            </p:cNvCxnSpPr>
            <p:nvPr/>
          </p:nvCxnSpPr>
          <p:spPr>
            <a:xfrm rot="10800000" flipH="1">
              <a:off x="2305200" y="1933373"/>
              <a:ext cx="544800" cy="21036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5;p50">
              <a:extLst>
                <a:ext uri="{FF2B5EF4-FFF2-40B4-BE49-F238E27FC236}">
                  <a16:creationId xmlns:a16="http://schemas.microsoft.com/office/drawing/2014/main" id="{41F814DC-2B15-9D25-B9B0-39E3C341CEE8}"/>
                </a:ext>
              </a:extLst>
            </p:cNvPr>
            <p:cNvCxnSpPr>
              <a:stCxn id="24" idx="3"/>
              <a:endCxn id="18" idx="1"/>
            </p:cNvCxnSpPr>
            <p:nvPr/>
          </p:nvCxnSpPr>
          <p:spPr>
            <a:xfrm rot="10800000" flipH="1">
              <a:off x="2305200" y="3642598"/>
              <a:ext cx="544800" cy="9039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16;p50">
              <a:extLst>
                <a:ext uri="{FF2B5EF4-FFF2-40B4-BE49-F238E27FC236}">
                  <a16:creationId xmlns:a16="http://schemas.microsoft.com/office/drawing/2014/main" id="{547689FA-7624-0E55-A353-BD55D5E81334}"/>
                </a:ext>
              </a:extLst>
            </p:cNvPr>
            <p:cNvCxnSpPr>
              <a:stCxn id="24" idx="3"/>
              <a:endCxn id="17" idx="1"/>
            </p:cNvCxnSpPr>
            <p:nvPr/>
          </p:nvCxnSpPr>
          <p:spPr>
            <a:xfrm rot="10800000" flipH="1">
              <a:off x="2305200" y="3072898"/>
              <a:ext cx="544800" cy="14736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17;p50">
              <a:extLst>
                <a:ext uri="{FF2B5EF4-FFF2-40B4-BE49-F238E27FC236}">
                  <a16:creationId xmlns:a16="http://schemas.microsoft.com/office/drawing/2014/main" id="{606E1326-34B9-19BB-8D71-413326D0E8FE}"/>
                </a:ext>
              </a:extLst>
            </p:cNvPr>
            <p:cNvCxnSpPr>
              <a:stCxn id="24" idx="3"/>
              <a:endCxn id="16" idx="1"/>
            </p:cNvCxnSpPr>
            <p:nvPr/>
          </p:nvCxnSpPr>
          <p:spPr>
            <a:xfrm rot="10800000" flipH="1">
              <a:off x="2305200" y="2503198"/>
              <a:ext cx="544800" cy="20433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18;p50">
              <a:extLst>
                <a:ext uri="{FF2B5EF4-FFF2-40B4-BE49-F238E27FC236}">
                  <a16:creationId xmlns:a16="http://schemas.microsoft.com/office/drawing/2014/main" id="{71346B2F-DF64-69B7-090A-EC4B0C60506F}"/>
                </a:ext>
              </a:extLst>
            </p:cNvPr>
            <p:cNvCxnSpPr>
              <a:stCxn id="24" idx="3"/>
              <a:endCxn id="14" idx="1"/>
            </p:cNvCxnSpPr>
            <p:nvPr/>
          </p:nvCxnSpPr>
          <p:spPr>
            <a:xfrm rot="10800000" flipH="1">
              <a:off x="2305200" y="1933498"/>
              <a:ext cx="544800" cy="26130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19;p50">
              <a:extLst>
                <a:ext uri="{FF2B5EF4-FFF2-40B4-BE49-F238E27FC236}">
                  <a16:creationId xmlns:a16="http://schemas.microsoft.com/office/drawing/2014/main" id="{E8A2431B-4AF7-AB92-26AC-7B54B43158BF}"/>
                </a:ext>
              </a:extLst>
            </p:cNvPr>
            <p:cNvCxnSpPr>
              <a:stCxn id="14" idx="3"/>
              <a:endCxn id="19" idx="1"/>
            </p:cNvCxnSpPr>
            <p:nvPr/>
          </p:nvCxnSpPr>
          <p:spPr>
            <a:xfrm>
              <a:off x="4593863" y="1933373"/>
              <a:ext cx="544800" cy="350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20;p50">
              <a:extLst>
                <a:ext uri="{FF2B5EF4-FFF2-40B4-BE49-F238E27FC236}">
                  <a16:creationId xmlns:a16="http://schemas.microsoft.com/office/drawing/2014/main" id="{B6538E48-0FDB-CE47-DBDA-CFA7AA8253CD}"/>
                </a:ext>
              </a:extLst>
            </p:cNvPr>
            <p:cNvCxnSpPr>
              <a:stCxn id="14" idx="3"/>
              <a:endCxn id="20" idx="1"/>
            </p:cNvCxnSpPr>
            <p:nvPr/>
          </p:nvCxnSpPr>
          <p:spPr>
            <a:xfrm>
              <a:off x="4593863" y="1933373"/>
              <a:ext cx="544800" cy="9201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21;p50">
              <a:extLst>
                <a:ext uri="{FF2B5EF4-FFF2-40B4-BE49-F238E27FC236}">
                  <a16:creationId xmlns:a16="http://schemas.microsoft.com/office/drawing/2014/main" id="{53B1A47E-5239-D04E-123E-EC166FF1395E}"/>
                </a:ext>
              </a:extLst>
            </p:cNvPr>
            <p:cNvCxnSpPr>
              <a:stCxn id="14" idx="3"/>
              <a:endCxn id="21" idx="1"/>
            </p:cNvCxnSpPr>
            <p:nvPr/>
          </p:nvCxnSpPr>
          <p:spPr>
            <a:xfrm>
              <a:off x="4593863" y="1933373"/>
              <a:ext cx="544800" cy="1489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22;p50">
              <a:extLst>
                <a:ext uri="{FF2B5EF4-FFF2-40B4-BE49-F238E27FC236}">
                  <a16:creationId xmlns:a16="http://schemas.microsoft.com/office/drawing/2014/main" id="{B74407C5-7D67-8CA1-D0F5-EA0AC7ADA722}"/>
                </a:ext>
              </a:extLst>
            </p:cNvPr>
            <p:cNvCxnSpPr>
              <a:stCxn id="14" idx="3"/>
              <a:endCxn id="22" idx="1"/>
            </p:cNvCxnSpPr>
            <p:nvPr/>
          </p:nvCxnSpPr>
          <p:spPr>
            <a:xfrm>
              <a:off x="4593863" y="1933373"/>
              <a:ext cx="544800" cy="20595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23;p50">
              <a:extLst>
                <a:ext uri="{FF2B5EF4-FFF2-40B4-BE49-F238E27FC236}">
                  <a16:creationId xmlns:a16="http://schemas.microsoft.com/office/drawing/2014/main" id="{EFE26643-CC54-2B62-4C2D-DBF9E84554F4}"/>
                </a:ext>
              </a:extLst>
            </p:cNvPr>
            <p:cNvCxnSpPr>
              <a:stCxn id="16" idx="3"/>
              <a:endCxn id="19" idx="1"/>
            </p:cNvCxnSpPr>
            <p:nvPr/>
          </p:nvCxnSpPr>
          <p:spPr>
            <a:xfrm rot="10800000" flipH="1">
              <a:off x="4593863" y="2283773"/>
              <a:ext cx="544800" cy="2193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524;p50">
              <a:extLst>
                <a:ext uri="{FF2B5EF4-FFF2-40B4-BE49-F238E27FC236}">
                  <a16:creationId xmlns:a16="http://schemas.microsoft.com/office/drawing/2014/main" id="{53CB35D2-6864-3FF3-EE7C-5001CEB27097}"/>
                </a:ext>
              </a:extLst>
            </p:cNvPr>
            <p:cNvCxnSpPr>
              <a:stCxn id="16" idx="3"/>
              <a:endCxn id="20" idx="1"/>
            </p:cNvCxnSpPr>
            <p:nvPr/>
          </p:nvCxnSpPr>
          <p:spPr>
            <a:xfrm>
              <a:off x="4593863" y="2503073"/>
              <a:ext cx="544800" cy="350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525;p50">
              <a:extLst>
                <a:ext uri="{FF2B5EF4-FFF2-40B4-BE49-F238E27FC236}">
                  <a16:creationId xmlns:a16="http://schemas.microsoft.com/office/drawing/2014/main" id="{0B1FF35F-F486-ED13-C2EB-3426F47F68D1}"/>
                </a:ext>
              </a:extLst>
            </p:cNvPr>
            <p:cNvCxnSpPr>
              <a:stCxn id="16" idx="3"/>
              <a:endCxn id="21" idx="1"/>
            </p:cNvCxnSpPr>
            <p:nvPr/>
          </p:nvCxnSpPr>
          <p:spPr>
            <a:xfrm>
              <a:off x="4593863" y="2503073"/>
              <a:ext cx="544800" cy="9201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526;p50">
              <a:extLst>
                <a:ext uri="{FF2B5EF4-FFF2-40B4-BE49-F238E27FC236}">
                  <a16:creationId xmlns:a16="http://schemas.microsoft.com/office/drawing/2014/main" id="{2B75B9D2-DD39-82A4-7AA6-2EF9CF922151}"/>
                </a:ext>
              </a:extLst>
            </p:cNvPr>
            <p:cNvCxnSpPr>
              <a:stCxn id="16" idx="3"/>
              <a:endCxn id="22" idx="1"/>
            </p:cNvCxnSpPr>
            <p:nvPr/>
          </p:nvCxnSpPr>
          <p:spPr>
            <a:xfrm>
              <a:off x="4593863" y="2503073"/>
              <a:ext cx="544800" cy="1489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527;p50">
              <a:extLst>
                <a:ext uri="{FF2B5EF4-FFF2-40B4-BE49-F238E27FC236}">
                  <a16:creationId xmlns:a16="http://schemas.microsoft.com/office/drawing/2014/main" id="{15D43261-ECF8-C87B-DF70-712ADE55F554}"/>
                </a:ext>
              </a:extLst>
            </p:cNvPr>
            <p:cNvCxnSpPr>
              <a:stCxn id="17" idx="3"/>
              <a:endCxn id="19" idx="1"/>
            </p:cNvCxnSpPr>
            <p:nvPr/>
          </p:nvCxnSpPr>
          <p:spPr>
            <a:xfrm rot="10800000" flipH="1">
              <a:off x="4593863" y="2283773"/>
              <a:ext cx="544800" cy="7890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4" name="Google Shape;528;p50">
              <a:extLst>
                <a:ext uri="{FF2B5EF4-FFF2-40B4-BE49-F238E27FC236}">
                  <a16:creationId xmlns:a16="http://schemas.microsoft.com/office/drawing/2014/main" id="{8DE568AF-8FA8-23CB-16CA-B6052E2F22D9}"/>
                </a:ext>
              </a:extLst>
            </p:cNvPr>
            <p:cNvCxnSpPr>
              <a:stCxn id="17" idx="3"/>
              <a:endCxn id="20" idx="1"/>
            </p:cNvCxnSpPr>
            <p:nvPr/>
          </p:nvCxnSpPr>
          <p:spPr>
            <a:xfrm rot="10800000" flipH="1">
              <a:off x="4593863" y="2853473"/>
              <a:ext cx="544800" cy="2193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5" name="Google Shape;529;p50">
              <a:extLst>
                <a:ext uri="{FF2B5EF4-FFF2-40B4-BE49-F238E27FC236}">
                  <a16:creationId xmlns:a16="http://schemas.microsoft.com/office/drawing/2014/main" id="{D6D2690B-80A4-6EA2-C5D8-0B6174C68C0A}"/>
                </a:ext>
              </a:extLst>
            </p:cNvPr>
            <p:cNvCxnSpPr>
              <a:stCxn id="17" idx="3"/>
              <a:endCxn id="21" idx="1"/>
            </p:cNvCxnSpPr>
            <p:nvPr/>
          </p:nvCxnSpPr>
          <p:spPr>
            <a:xfrm>
              <a:off x="4593863" y="3072773"/>
              <a:ext cx="544800" cy="350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7" name="Google Shape;530;p50">
              <a:extLst>
                <a:ext uri="{FF2B5EF4-FFF2-40B4-BE49-F238E27FC236}">
                  <a16:creationId xmlns:a16="http://schemas.microsoft.com/office/drawing/2014/main" id="{764A3D61-899F-F9CB-DC06-4BB1290CA608}"/>
                </a:ext>
              </a:extLst>
            </p:cNvPr>
            <p:cNvCxnSpPr>
              <a:stCxn id="17" idx="3"/>
              <a:endCxn id="22" idx="1"/>
            </p:cNvCxnSpPr>
            <p:nvPr/>
          </p:nvCxnSpPr>
          <p:spPr>
            <a:xfrm>
              <a:off x="4593863" y="3072773"/>
              <a:ext cx="544800" cy="9201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8" name="Google Shape;531;p50">
              <a:extLst>
                <a:ext uri="{FF2B5EF4-FFF2-40B4-BE49-F238E27FC236}">
                  <a16:creationId xmlns:a16="http://schemas.microsoft.com/office/drawing/2014/main" id="{6B05D37B-F7FC-C7B6-2EE5-5B6D24C3489C}"/>
                </a:ext>
              </a:extLst>
            </p:cNvPr>
            <p:cNvCxnSpPr>
              <a:stCxn id="18" idx="3"/>
              <a:endCxn id="19" idx="1"/>
            </p:cNvCxnSpPr>
            <p:nvPr/>
          </p:nvCxnSpPr>
          <p:spPr>
            <a:xfrm rot="10800000" flipH="1">
              <a:off x="4593863" y="2283773"/>
              <a:ext cx="544800" cy="1358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9" name="Google Shape;532;p50">
              <a:extLst>
                <a:ext uri="{FF2B5EF4-FFF2-40B4-BE49-F238E27FC236}">
                  <a16:creationId xmlns:a16="http://schemas.microsoft.com/office/drawing/2014/main" id="{6AC550DB-A18A-0C59-AE20-2DE353886764}"/>
                </a:ext>
              </a:extLst>
            </p:cNvPr>
            <p:cNvCxnSpPr>
              <a:stCxn id="18" idx="3"/>
              <a:endCxn id="20" idx="1"/>
            </p:cNvCxnSpPr>
            <p:nvPr/>
          </p:nvCxnSpPr>
          <p:spPr>
            <a:xfrm rot="10800000" flipH="1">
              <a:off x="4593863" y="2853473"/>
              <a:ext cx="544800" cy="7890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0" name="Google Shape;533;p50">
              <a:extLst>
                <a:ext uri="{FF2B5EF4-FFF2-40B4-BE49-F238E27FC236}">
                  <a16:creationId xmlns:a16="http://schemas.microsoft.com/office/drawing/2014/main" id="{D805BD90-AD32-7D34-5225-80C669F7AD2E}"/>
                </a:ext>
              </a:extLst>
            </p:cNvPr>
            <p:cNvCxnSpPr>
              <a:stCxn id="18" idx="3"/>
              <a:endCxn id="21" idx="1"/>
            </p:cNvCxnSpPr>
            <p:nvPr/>
          </p:nvCxnSpPr>
          <p:spPr>
            <a:xfrm rot="10800000" flipH="1">
              <a:off x="4593863" y="3423173"/>
              <a:ext cx="544800" cy="2193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1" name="Google Shape;534;p50">
              <a:extLst>
                <a:ext uri="{FF2B5EF4-FFF2-40B4-BE49-F238E27FC236}">
                  <a16:creationId xmlns:a16="http://schemas.microsoft.com/office/drawing/2014/main" id="{72725672-B047-AEE9-0A99-E6563DB34E86}"/>
                </a:ext>
              </a:extLst>
            </p:cNvPr>
            <p:cNvCxnSpPr>
              <a:stCxn id="18" idx="3"/>
              <a:endCxn id="22" idx="1"/>
            </p:cNvCxnSpPr>
            <p:nvPr/>
          </p:nvCxnSpPr>
          <p:spPr>
            <a:xfrm>
              <a:off x="4593863" y="3642473"/>
              <a:ext cx="544800" cy="350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2" name="Google Shape;535;p50">
              <a:extLst>
                <a:ext uri="{FF2B5EF4-FFF2-40B4-BE49-F238E27FC236}">
                  <a16:creationId xmlns:a16="http://schemas.microsoft.com/office/drawing/2014/main" id="{8A77B3A2-31DA-FA56-D20F-62B793842057}"/>
                </a:ext>
              </a:extLst>
            </p:cNvPr>
            <p:cNvCxnSpPr>
              <a:stCxn id="23" idx="3"/>
              <a:endCxn id="22" idx="1"/>
            </p:cNvCxnSpPr>
            <p:nvPr/>
          </p:nvCxnSpPr>
          <p:spPr>
            <a:xfrm rot="10800000" flipH="1">
              <a:off x="4593863" y="3992873"/>
              <a:ext cx="544800" cy="2193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3" name="Google Shape;536;p50">
              <a:extLst>
                <a:ext uri="{FF2B5EF4-FFF2-40B4-BE49-F238E27FC236}">
                  <a16:creationId xmlns:a16="http://schemas.microsoft.com/office/drawing/2014/main" id="{23337F72-B4A9-78CC-A4E5-CD99E313D16A}"/>
                </a:ext>
              </a:extLst>
            </p:cNvPr>
            <p:cNvCxnSpPr>
              <a:stCxn id="23" idx="3"/>
              <a:endCxn id="21" idx="1"/>
            </p:cNvCxnSpPr>
            <p:nvPr/>
          </p:nvCxnSpPr>
          <p:spPr>
            <a:xfrm rot="10800000" flipH="1">
              <a:off x="4593863" y="3423173"/>
              <a:ext cx="544800" cy="7890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4" name="Google Shape;537;p50">
              <a:extLst>
                <a:ext uri="{FF2B5EF4-FFF2-40B4-BE49-F238E27FC236}">
                  <a16:creationId xmlns:a16="http://schemas.microsoft.com/office/drawing/2014/main" id="{00766528-75E2-8A20-56E5-B4C7872CB916}"/>
                </a:ext>
              </a:extLst>
            </p:cNvPr>
            <p:cNvCxnSpPr>
              <a:stCxn id="23" idx="3"/>
              <a:endCxn id="20" idx="1"/>
            </p:cNvCxnSpPr>
            <p:nvPr/>
          </p:nvCxnSpPr>
          <p:spPr>
            <a:xfrm rot="10800000" flipH="1">
              <a:off x="4593863" y="2853473"/>
              <a:ext cx="544800" cy="13587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5" name="Google Shape;538;p50">
              <a:extLst>
                <a:ext uri="{FF2B5EF4-FFF2-40B4-BE49-F238E27FC236}">
                  <a16:creationId xmlns:a16="http://schemas.microsoft.com/office/drawing/2014/main" id="{2B2723ED-D6FE-9F43-F079-8B7DD58FDBAB}"/>
                </a:ext>
              </a:extLst>
            </p:cNvPr>
            <p:cNvCxnSpPr>
              <a:stCxn id="23" idx="3"/>
              <a:endCxn id="19" idx="1"/>
            </p:cNvCxnSpPr>
            <p:nvPr/>
          </p:nvCxnSpPr>
          <p:spPr>
            <a:xfrm rot="10800000" flipH="1">
              <a:off x="4593863" y="2283773"/>
              <a:ext cx="544800" cy="1928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396" name="Google Shape;539;p50">
              <a:extLst>
                <a:ext uri="{FF2B5EF4-FFF2-40B4-BE49-F238E27FC236}">
                  <a16:creationId xmlns:a16="http://schemas.microsoft.com/office/drawing/2014/main" id="{970A073F-AAF6-F38B-F894-BEEAFA343054}"/>
                </a:ext>
              </a:extLst>
            </p:cNvPr>
            <p:cNvSpPr/>
            <p:nvPr/>
          </p:nvSpPr>
          <p:spPr>
            <a:xfrm>
              <a:off x="7289925" y="267422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rgbClr val="C07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R_b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16397" name="Google Shape;540;p50">
              <a:extLst>
                <a:ext uri="{FF2B5EF4-FFF2-40B4-BE49-F238E27FC236}">
                  <a16:creationId xmlns:a16="http://schemas.microsoft.com/office/drawing/2014/main" id="{C8BB48A0-5A4D-1EE8-8B5C-05EC472837E2}"/>
                </a:ext>
              </a:extLst>
            </p:cNvPr>
            <p:cNvSpPr/>
            <p:nvPr/>
          </p:nvSpPr>
          <p:spPr>
            <a:xfrm>
              <a:off x="7289925" y="3243923"/>
              <a:ext cx="1743900" cy="350400"/>
            </a:xfrm>
            <a:prstGeom prst="roundRect">
              <a:avLst>
                <a:gd name="adj" fmla="val 50000"/>
              </a:avLst>
            </a:prstGeom>
            <a:solidFill>
              <a:srgbClr val="C07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R_a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16398" name="Google Shape;541;p50">
              <a:extLst>
                <a:ext uri="{FF2B5EF4-FFF2-40B4-BE49-F238E27FC236}">
                  <a16:creationId xmlns:a16="http://schemas.microsoft.com/office/drawing/2014/main" id="{4F8785B0-F4DD-0F28-0D22-C99E3C9A2DD3}"/>
                </a:ext>
              </a:extLst>
            </p:cNvPr>
            <p:cNvSpPr txBox="1">
              <a:spLocks/>
            </p:cNvSpPr>
            <p:nvPr/>
          </p:nvSpPr>
          <p:spPr>
            <a:xfrm>
              <a:off x="965730" y="4835243"/>
              <a:ext cx="901715" cy="334200"/>
            </a:xfrm>
            <a:prstGeom prst="rect">
              <a:avLst/>
            </a:prstGeom>
          </p:spPr>
          <p:txBody>
            <a:bodyPr spcFirstLastPara="1" vert="horz" wrap="square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fr-FR" sz="2000" dirty="0"/>
                <a:t>(more)</a:t>
              </a:r>
            </a:p>
          </p:txBody>
        </p:sp>
        <p:cxnSp>
          <p:nvCxnSpPr>
            <p:cNvPr id="16399" name="Google Shape;542;p50">
              <a:extLst>
                <a:ext uri="{FF2B5EF4-FFF2-40B4-BE49-F238E27FC236}">
                  <a16:creationId xmlns:a16="http://schemas.microsoft.com/office/drawing/2014/main" id="{8C1FDE84-7734-CEE3-992F-26B7E461D30E}"/>
                </a:ext>
              </a:extLst>
            </p:cNvPr>
            <p:cNvCxnSpPr>
              <a:stCxn id="19" idx="3"/>
              <a:endCxn id="16396" idx="1"/>
            </p:cNvCxnSpPr>
            <p:nvPr/>
          </p:nvCxnSpPr>
          <p:spPr>
            <a:xfrm>
              <a:off x="6882525" y="2283773"/>
              <a:ext cx="407400" cy="565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0" name="Google Shape;543;p50">
              <a:extLst>
                <a:ext uri="{FF2B5EF4-FFF2-40B4-BE49-F238E27FC236}">
                  <a16:creationId xmlns:a16="http://schemas.microsoft.com/office/drawing/2014/main" id="{4C979C6E-48A7-BD3D-CDAB-57430722B8A4}"/>
                </a:ext>
              </a:extLst>
            </p:cNvPr>
            <p:cNvCxnSpPr>
              <a:stCxn id="19" idx="3"/>
              <a:endCxn id="16397" idx="1"/>
            </p:cNvCxnSpPr>
            <p:nvPr/>
          </p:nvCxnSpPr>
          <p:spPr>
            <a:xfrm>
              <a:off x="6882525" y="2283773"/>
              <a:ext cx="407400" cy="11355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1" name="Google Shape;544;p50">
              <a:extLst>
                <a:ext uri="{FF2B5EF4-FFF2-40B4-BE49-F238E27FC236}">
                  <a16:creationId xmlns:a16="http://schemas.microsoft.com/office/drawing/2014/main" id="{74DEFC4F-8DB2-7CC2-B386-2F3C7E0E1A5A}"/>
                </a:ext>
              </a:extLst>
            </p:cNvPr>
            <p:cNvCxnSpPr>
              <a:stCxn id="20" idx="3"/>
              <a:endCxn id="16396" idx="1"/>
            </p:cNvCxnSpPr>
            <p:nvPr/>
          </p:nvCxnSpPr>
          <p:spPr>
            <a:xfrm rot="10800000" flipH="1">
              <a:off x="6882525" y="2849573"/>
              <a:ext cx="407400" cy="39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2" name="Google Shape;545;p50">
              <a:extLst>
                <a:ext uri="{FF2B5EF4-FFF2-40B4-BE49-F238E27FC236}">
                  <a16:creationId xmlns:a16="http://schemas.microsoft.com/office/drawing/2014/main" id="{2E8A451A-02F9-49DB-4750-E07807D6AE8C}"/>
                </a:ext>
              </a:extLst>
            </p:cNvPr>
            <p:cNvCxnSpPr>
              <a:stCxn id="20" idx="3"/>
              <a:endCxn id="16397" idx="1"/>
            </p:cNvCxnSpPr>
            <p:nvPr/>
          </p:nvCxnSpPr>
          <p:spPr>
            <a:xfrm>
              <a:off x="6882525" y="2853473"/>
              <a:ext cx="407400" cy="565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3" name="Google Shape;546;p50">
              <a:extLst>
                <a:ext uri="{FF2B5EF4-FFF2-40B4-BE49-F238E27FC236}">
                  <a16:creationId xmlns:a16="http://schemas.microsoft.com/office/drawing/2014/main" id="{30B71148-17FB-74EB-1782-F41D6D40DEF8}"/>
                </a:ext>
              </a:extLst>
            </p:cNvPr>
            <p:cNvCxnSpPr>
              <a:stCxn id="21" idx="3"/>
              <a:endCxn id="16396" idx="1"/>
            </p:cNvCxnSpPr>
            <p:nvPr/>
          </p:nvCxnSpPr>
          <p:spPr>
            <a:xfrm rot="10800000" flipH="1">
              <a:off x="6882525" y="2849573"/>
              <a:ext cx="407400" cy="5736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4" name="Google Shape;547;p50">
              <a:extLst>
                <a:ext uri="{FF2B5EF4-FFF2-40B4-BE49-F238E27FC236}">
                  <a16:creationId xmlns:a16="http://schemas.microsoft.com/office/drawing/2014/main" id="{D5B95517-2385-55D8-CC86-1FEFEB4FC376}"/>
                </a:ext>
              </a:extLst>
            </p:cNvPr>
            <p:cNvCxnSpPr>
              <a:stCxn id="21" idx="3"/>
              <a:endCxn id="16397" idx="1"/>
            </p:cNvCxnSpPr>
            <p:nvPr/>
          </p:nvCxnSpPr>
          <p:spPr>
            <a:xfrm rot="10800000" flipH="1">
              <a:off x="6882525" y="3419273"/>
              <a:ext cx="407400" cy="39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5" name="Google Shape;548;p50">
              <a:extLst>
                <a:ext uri="{FF2B5EF4-FFF2-40B4-BE49-F238E27FC236}">
                  <a16:creationId xmlns:a16="http://schemas.microsoft.com/office/drawing/2014/main" id="{6DB7D007-C550-C2E0-64D6-3FC65AE0692F}"/>
                </a:ext>
              </a:extLst>
            </p:cNvPr>
            <p:cNvCxnSpPr>
              <a:stCxn id="22" idx="3"/>
              <a:endCxn id="16396" idx="1"/>
            </p:cNvCxnSpPr>
            <p:nvPr/>
          </p:nvCxnSpPr>
          <p:spPr>
            <a:xfrm rot="10800000" flipH="1">
              <a:off x="6882525" y="2849273"/>
              <a:ext cx="407400" cy="11436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6" name="Google Shape;549;p50">
              <a:extLst>
                <a:ext uri="{FF2B5EF4-FFF2-40B4-BE49-F238E27FC236}">
                  <a16:creationId xmlns:a16="http://schemas.microsoft.com/office/drawing/2014/main" id="{5BE523BC-CE75-C41B-998C-C57FBFFF034D}"/>
                </a:ext>
              </a:extLst>
            </p:cNvPr>
            <p:cNvCxnSpPr>
              <a:stCxn id="22" idx="3"/>
              <a:endCxn id="16397" idx="1"/>
            </p:cNvCxnSpPr>
            <p:nvPr/>
          </p:nvCxnSpPr>
          <p:spPr>
            <a:xfrm rot="10800000" flipH="1">
              <a:off x="6882525" y="3419273"/>
              <a:ext cx="407400" cy="5736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408" name="Google Shape;539;p50">
            <a:extLst>
              <a:ext uri="{FF2B5EF4-FFF2-40B4-BE49-F238E27FC236}">
                <a16:creationId xmlns:a16="http://schemas.microsoft.com/office/drawing/2014/main" id="{7ABE29AD-B3DF-E99E-59D8-8657B2842496}"/>
              </a:ext>
            </a:extLst>
          </p:cNvPr>
          <p:cNvSpPr/>
          <p:nvPr/>
        </p:nvSpPr>
        <p:spPr>
          <a:xfrm>
            <a:off x="9654688" y="2993622"/>
            <a:ext cx="1810058" cy="36369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Planet radius</a:t>
            </a:r>
            <a:endParaRPr dirty="0">
              <a:solidFill>
                <a:schemeClr val="lt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cxnSp>
        <p:nvCxnSpPr>
          <p:cNvPr id="16409" name="Google Shape;542;p50">
            <a:extLst>
              <a:ext uri="{FF2B5EF4-FFF2-40B4-BE49-F238E27FC236}">
                <a16:creationId xmlns:a16="http://schemas.microsoft.com/office/drawing/2014/main" id="{74A0AD31-E137-480C-5521-D4DEED5059C7}"/>
              </a:ext>
            </a:extLst>
          </p:cNvPr>
          <p:cNvCxnSpPr>
            <a:cxnSpLocks/>
            <a:stCxn id="16396" idx="3"/>
            <a:endCxn id="16408" idx="1"/>
          </p:cNvCxnSpPr>
          <p:nvPr/>
        </p:nvCxnSpPr>
        <p:spPr>
          <a:xfrm>
            <a:off x="9355247" y="2897469"/>
            <a:ext cx="299441" cy="2780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12" name="Google Shape;542;p50">
            <a:extLst>
              <a:ext uri="{FF2B5EF4-FFF2-40B4-BE49-F238E27FC236}">
                <a16:creationId xmlns:a16="http://schemas.microsoft.com/office/drawing/2014/main" id="{2FCCB49B-EC04-C041-D3B5-37C6C3963DD6}"/>
              </a:ext>
            </a:extLst>
          </p:cNvPr>
          <p:cNvCxnSpPr>
            <a:cxnSpLocks/>
            <a:stCxn id="16397" idx="3"/>
            <a:endCxn id="16408" idx="1"/>
          </p:cNvCxnSpPr>
          <p:nvPr/>
        </p:nvCxnSpPr>
        <p:spPr>
          <a:xfrm flipV="1">
            <a:off x="9355247" y="3175469"/>
            <a:ext cx="299441" cy="313312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417" name="Image 16416" descr="Une image contenant personne, verres, Visage humain, mur&#10;&#10;Le contenu généré par l’IA peut être incorrect.">
            <a:extLst>
              <a:ext uri="{FF2B5EF4-FFF2-40B4-BE49-F238E27FC236}">
                <a16:creationId xmlns:a16="http://schemas.microsoft.com/office/drawing/2014/main" id="{A177C9EF-17C7-70D4-43BC-C199B4CA1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3" t="11961" r="13038"/>
          <a:stretch>
            <a:fillRect/>
          </a:stretch>
        </p:blipFill>
        <p:spPr>
          <a:xfrm rot="10800000">
            <a:off x="5666109" y="4407641"/>
            <a:ext cx="2181337" cy="2422728"/>
          </a:xfrm>
          <a:prstGeom prst="rect">
            <a:avLst/>
          </a:prstGeom>
        </p:spPr>
      </p:pic>
      <p:sp>
        <p:nvSpPr>
          <p:cNvPr id="16418" name="Explosion 2 16417">
            <a:extLst>
              <a:ext uri="{FF2B5EF4-FFF2-40B4-BE49-F238E27FC236}">
                <a16:creationId xmlns:a16="http://schemas.microsoft.com/office/drawing/2014/main" id="{C6DBDE12-BEBF-CBAB-BE28-FBF0EB089AA3}"/>
              </a:ext>
            </a:extLst>
          </p:cNvPr>
          <p:cNvSpPr/>
          <p:nvPr/>
        </p:nvSpPr>
        <p:spPr>
          <a:xfrm flipH="1">
            <a:off x="8164978" y="5022954"/>
            <a:ext cx="3188822" cy="188386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n w="3175">
                  <a:solidFill>
                    <a:schemeClr val="tx1"/>
                  </a:solidFill>
                </a:ln>
              </a:rPr>
              <a:t>Talk to us </a:t>
            </a:r>
            <a:r>
              <a:rPr lang="fr-FR" sz="2800" b="1" dirty="0">
                <a:ln w="3175">
                  <a:solidFill>
                    <a:schemeClr val="tx1"/>
                  </a:solidFill>
                </a:ln>
                <a:sym typeface="Wingdings" pitchFamily="2" charset="2"/>
              </a:rPr>
              <a:t></a:t>
            </a:r>
            <a:endParaRPr lang="fr-FR" sz="28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35170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AF18211-296F-CDE5-FF0D-2A677D7CD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2E9827-09D4-6BF7-69DF-C98742EC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Rocky </a:t>
            </a:r>
            <a:r>
              <a:rPr lang="fr-FR" dirty="0" err="1"/>
              <a:t>planets</a:t>
            </a:r>
            <a:r>
              <a:rPr lang="fr-FR" dirty="0"/>
              <a:t>’ </a:t>
            </a:r>
            <a:r>
              <a:rPr lang="fr-FR" dirty="0" err="1"/>
              <a:t>age</a:t>
            </a:r>
            <a:r>
              <a:rPr lang="fr-FR" dirty="0"/>
              <a:t> </a:t>
            </a:r>
            <a:r>
              <a:rPr lang="fr-FR" dirty="0" err="1"/>
              <a:t>matters</a:t>
            </a:r>
            <a:r>
              <a:rPr lang="fr-FR" dirty="0"/>
              <a:t> </a:t>
            </a:r>
            <a:r>
              <a:rPr lang="fr-FR" dirty="0" err="1"/>
              <a:t>too</a:t>
            </a:r>
            <a:endParaRPr lang="fr-FR" dirty="0"/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4D1F2EA3-35F3-4CAD-28B4-F79CD18C4BB2}"/>
              </a:ext>
            </a:extLst>
          </p:cNvPr>
          <p:cNvSpPr txBox="1">
            <a:spLocks/>
          </p:cNvSpPr>
          <p:nvPr/>
        </p:nvSpPr>
        <p:spPr>
          <a:xfrm>
            <a:off x="6870699" y="1690688"/>
            <a:ext cx="4645305" cy="4482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Rocky </a:t>
            </a:r>
            <a:r>
              <a:rPr lang="fr-FR" dirty="0" err="1"/>
              <a:t>planets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molten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: change in radius</a:t>
            </a:r>
          </a:p>
          <a:p>
            <a:r>
              <a:rPr lang="fr-FR" dirty="0"/>
              <a:t>State of the art </a:t>
            </a:r>
            <a:r>
              <a:rPr lang="fr-FR" dirty="0" err="1"/>
              <a:t>equations</a:t>
            </a:r>
            <a:r>
              <a:rPr lang="fr-FR" dirty="0"/>
              <a:t> of state (EOS) for </a:t>
            </a:r>
            <a:r>
              <a:rPr lang="fr-FR" dirty="0" err="1"/>
              <a:t>iron</a:t>
            </a:r>
            <a:r>
              <a:rPr lang="fr-FR" dirty="0"/>
              <a:t> (</a:t>
            </a:r>
            <a:r>
              <a:rPr lang="fr-FR" dirty="0">
                <a:solidFill>
                  <a:schemeClr val="accent5"/>
                </a:solidFill>
              </a:rPr>
              <a:t>Hakim+2018</a:t>
            </a:r>
            <a:r>
              <a:rPr lang="fr-FR" dirty="0"/>
              <a:t>) and </a:t>
            </a:r>
            <a:r>
              <a:rPr lang="fr-FR" dirty="0" err="1"/>
              <a:t>mantle</a:t>
            </a:r>
            <a:r>
              <a:rPr lang="fr-FR" dirty="0"/>
              <a:t> (</a:t>
            </a:r>
            <a:r>
              <a:rPr lang="fr-FR" dirty="0">
                <a:solidFill>
                  <a:schemeClr val="accent5"/>
                </a:solidFill>
              </a:rPr>
              <a:t>Caracas+2024</a:t>
            </a:r>
            <a:r>
              <a:rPr lang="fr-FR" dirty="0"/>
              <a:t>)</a:t>
            </a:r>
          </a:p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3CB8B50-71D8-4C79-4D55-CBC7DEBEEFEE}"/>
              </a:ext>
            </a:extLst>
          </p:cNvPr>
          <p:cNvSpPr txBox="1">
            <a:spLocks/>
          </p:cNvSpPr>
          <p:nvPr/>
        </p:nvSpPr>
        <p:spPr>
          <a:xfrm>
            <a:off x="8896988" y="3816852"/>
            <a:ext cx="1720632" cy="908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Lily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Larkins</a:t>
            </a:r>
            <a:b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(post-bac)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6D7EAD4-914E-7C5F-6015-84773200E8E6}"/>
              </a:ext>
            </a:extLst>
          </p:cNvPr>
          <p:cNvSpPr txBox="1"/>
          <p:nvPr/>
        </p:nvSpPr>
        <p:spPr>
          <a:xfrm>
            <a:off x="588944" y="6481139"/>
            <a:ext cx="4776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Aguichine+2025 (in prep), Larkins+2026 (in prep)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12355B76-9083-220D-7450-7B21B59A045B}"/>
              </a:ext>
            </a:extLst>
          </p:cNvPr>
          <p:cNvGrpSpPr/>
          <p:nvPr/>
        </p:nvGrpSpPr>
        <p:grpSpPr>
          <a:xfrm>
            <a:off x="309433" y="2116741"/>
            <a:ext cx="5876383" cy="3806922"/>
            <a:chOff x="1068456" y="17555531"/>
            <a:chExt cx="8833928" cy="572292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CE4ABE2-8798-B13D-9C54-1FEB05CCA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5594" y="19238450"/>
              <a:ext cx="2705996" cy="4040006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04A8F75-87E9-39AD-E29C-325D8279C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456" y="18926644"/>
              <a:ext cx="2909978" cy="435181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85FD77F-958B-718A-EF12-CF55D8D30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0540" y="19498457"/>
              <a:ext cx="2531844" cy="3779999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D7030D9-BF1A-4C2F-5E12-5FA0A4D36473}"/>
                </a:ext>
              </a:extLst>
            </p:cNvPr>
            <p:cNvSpPr txBox="1"/>
            <p:nvPr/>
          </p:nvSpPr>
          <p:spPr>
            <a:xfrm>
              <a:off x="1403716" y="17555531"/>
              <a:ext cx="2182409" cy="1017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Molten</a:t>
              </a: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young</a:t>
              </a: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FB508AA-46CD-C80F-3059-0FCBAB1F631A}"/>
                </a:ext>
              </a:extLst>
            </p:cNvPr>
            <p:cNvSpPr txBox="1"/>
            <p:nvPr/>
          </p:nvSpPr>
          <p:spPr>
            <a:xfrm>
              <a:off x="4367385" y="17555551"/>
              <a:ext cx="2437747" cy="1017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Present-day</a:t>
              </a: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Earth</a:t>
              </a:r>
              <a:endParaRPr lang="fr-FR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E2FA8A2-D75D-62C6-44DB-5CA87F924A67}"/>
                </a:ext>
              </a:extLst>
            </p:cNvPr>
            <p:cNvSpPr txBox="1"/>
            <p:nvPr/>
          </p:nvSpPr>
          <p:spPr>
            <a:xfrm>
              <a:off x="7541922" y="17555546"/>
              <a:ext cx="2182409" cy="1017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Fully</a:t>
              </a: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solid</a:t>
              </a:r>
              <a:endParaRPr lang="fr-FR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aged</a:t>
              </a: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1C80F0D-0F56-827F-6266-62CE9E31940C}"/>
                </a:ext>
              </a:extLst>
            </p:cNvPr>
            <p:cNvSpPr txBox="1"/>
            <p:nvPr/>
          </p:nvSpPr>
          <p:spPr>
            <a:xfrm>
              <a:off x="1100447" y="21386927"/>
              <a:ext cx="2788946" cy="52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Liquid</a:t>
              </a:r>
              <a:r>
                <a:rPr lang="fr-FR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core</a:t>
              </a:r>
              <a:endParaRPr lang="fr-FR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C158B26-AB41-CA23-AD8C-6939681A5862}"/>
                </a:ext>
              </a:extLst>
            </p:cNvPr>
            <p:cNvSpPr txBox="1"/>
            <p:nvPr/>
          </p:nvSpPr>
          <p:spPr>
            <a:xfrm>
              <a:off x="1100447" y="19675671"/>
              <a:ext cx="2788946" cy="52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Liquid</a:t>
              </a:r>
              <a:r>
                <a:rPr lang="fr-FR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mantle</a:t>
              </a:r>
              <a:endParaRPr lang="fr-FR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0A10B3B6-E0AB-7F06-2429-C4C52D31B7D9}"/>
                </a:ext>
              </a:extLst>
            </p:cNvPr>
            <p:cNvSpPr txBox="1"/>
            <p:nvPr/>
          </p:nvSpPr>
          <p:spPr>
            <a:xfrm>
              <a:off x="4165964" y="20111298"/>
              <a:ext cx="2788946" cy="50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Solid </a:t>
              </a:r>
              <a:r>
                <a:rPr lang="fr-FR" sz="1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mantle</a:t>
              </a:r>
              <a:endPara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A846C62-677E-4090-FA72-C0FA94137265}"/>
                </a:ext>
              </a:extLst>
            </p:cNvPr>
            <p:cNvSpPr txBox="1"/>
            <p:nvPr/>
          </p:nvSpPr>
          <p:spPr>
            <a:xfrm>
              <a:off x="4591161" y="22392261"/>
              <a:ext cx="1940138" cy="50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Solid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core</a:t>
              </a:r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A25897E3-CB75-CEB6-B5A4-2037BA585F7A}"/>
                </a:ext>
              </a:extLst>
            </p:cNvPr>
            <p:cNvSpPr txBox="1"/>
            <p:nvPr/>
          </p:nvSpPr>
          <p:spPr>
            <a:xfrm>
              <a:off x="4187222" y="21559114"/>
              <a:ext cx="2788946" cy="414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Liquid</a:t>
              </a:r>
              <a:r>
                <a:rPr lang="fr-F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core</a:t>
              </a:r>
              <a:endParaRPr lang="fr-FR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Image 31" descr="Une image contenant personne, Visage humain, mur, sourire&#10;&#10;Le contenu généré par l’IA peut être incorrect.">
            <a:extLst>
              <a:ext uri="{FF2B5EF4-FFF2-40B4-BE49-F238E27FC236}">
                <a16:creationId xmlns:a16="http://schemas.microsoft.com/office/drawing/2014/main" id="{98E538C0-BE82-EC7E-CCEF-39E25AEE52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1" b="4500"/>
          <a:stretch/>
        </p:blipFill>
        <p:spPr>
          <a:xfrm>
            <a:off x="6909389" y="3864302"/>
            <a:ext cx="1940373" cy="2690646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82C643-2FA0-306E-F0A0-D97474DC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43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83D9CE-5703-6DDB-C5F3-EECE4BC72C5A}"/>
              </a:ext>
            </a:extLst>
          </p:cNvPr>
          <p:cNvSpPr txBox="1"/>
          <p:nvPr/>
        </p:nvSpPr>
        <p:spPr>
          <a:xfrm>
            <a:off x="4387343" y="3916636"/>
            <a:ext cx="1855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 </a:t>
            </a:r>
            <a:r>
              <a:rPr lang="fr-F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mantle</a:t>
            </a:r>
            <a:endParaRPr lang="fr-F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58EA6E-EC1D-773A-C41E-7B8B4201FC9F}"/>
              </a:ext>
            </a:extLst>
          </p:cNvPr>
          <p:cNvSpPr txBox="1"/>
          <p:nvPr/>
        </p:nvSpPr>
        <p:spPr>
          <a:xfrm>
            <a:off x="4973087" y="4859820"/>
            <a:ext cx="736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 </a:t>
            </a:r>
            <a:r>
              <a:rPr lang="fr-F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endParaRPr lang="fr-F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xplosion 2 6">
            <a:extLst>
              <a:ext uri="{FF2B5EF4-FFF2-40B4-BE49-F238E27FC236}">
                <a16:creationId xmlns:a16="http://schemas.microsoft.com/office/drawing/2014/main" id="{42348820-A408-0DD7-1A81-B684A64F18CB}"/>
              </a:ext>
            </a:extLst>
          </p:cNvPr>
          <p:cNvSpPr/>
          <p:nvPr/>
        </p:nvSpPr>
        <p:spPr>
          <a:xfrm flipH="1">
            <a:off x="8896988" y="4738075"/>
            <a:ext cx="3188822" cy="188386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n w="3175">
                  <a:solidFill>
                    <a:schemeClr val="tx1"/>
                  </a:solidFill>
                </a:ln>
              </a:rPr>
              <a:t>Talk in 3 minutes</a:t>
            </a:r>
          </a:p>
        </p:txBody>
      </p:sp>
    </p:spTree>
    <p:extLst>
      <p:ext uri="{BB962C8B-B14F-4D97-AF65-F5344CB8AC3E}">
        <p14:creationId xmlns:p14="http://schemas.microsoft.com/office/powerpoint/2010/main" val="3713379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FE01DB5-4351-C77D-83DC-8614D2291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3743C9-EF5C-63BD-5501-9AA540BF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Rocky </a:t>
            </a:r>
            <a:r>
              <a:rPr lang="fr-FR" dirty="0" err="1"/>
              <a:t>planets</a:t>
            </a:r>
            <a:r>
              <a:rPr lang="fr-FR" dirty="0"/>
              <a:t>’ </a:t>
            </a:r>
            <a:r>
              <a:rPr lang="fr-FR" dirty="0" err="1"/>
              <a:t>age</a:t>
            </a:r>
            <a:r>
              <a:rPr lang="fr-FR" dirty="0"/>
              <a:t> </a:t>
            </a:r>
            <a:r>
              <a:rPr lang="fr-FR" dirty="0" err="1"/>
              <a:t>matters</a:t>
            </a:r>
            <a:r>
              <a:rPr lang="fr-FR" dirty="0"/>
              <a:t> </a:t>
            </a:r>
            <a:r>
              <a:rPr lang="fr-FR" dirty="0" err="1"/>
              <a:t>too</a:t>
            </a:r>
            <a:endParaRPr lang="fr-FR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1D1453A1-6F85-638C-0DCC-BA59F84C8F2A}"/>
              </a:ext>
            </a:extLst>
          </p:cNvPr>
          <p:cNvSpPr txBox="1"/>
          <p:nvPr/>
        </p:nvSpPr>
        <p:spPr>
          <a:xfrm>
            <a:off x="588944" y="6481139"/>
            <a:ext cx="4776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Aguichine+2025 (in prep), Larkins+2026 (in prep)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D5007EC-5253-3C1E-89E1-A5F3A48CA64A}"/>
              </a:ext>
            </a:extLst>
          </p:cNvPr>
          <p:cNvGrpSpPr/>
          <p:nvPr/>
        </p:nvGrpSpPr>
        <p:grpSpPr>
          <a:xfrm>
            <a:off x="309433" y="2116741"/>
            <a:ext cx="5876383" cy="3806922"/>
            <a:chOff x="1068456" y="17555531"/>
            <a:chExt cx="8833928" cy="572292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748C198-5582-A49B-77EB-F480C6B8D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5594" y="19238450"/>
              <a:ext cx="2705996" cy="4040006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03E4F6F-E5CB-82CF-9EB9-E773EC638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456" y="18926644"/>
              <a:ext cx="2909978" cy="435181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AF08442-368B-CF50-9154-E5024B20F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0540" y="19498457"/>
              <a:ext cx="2531844" cy="3779999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E0EB6C0-E869-2E9B-0DB5-CF920AEF0B2B}"/>
                </a:ext>
              </a:extLst>
            </p:cNvPr>
            <p:cNvSpPr txBox="1"/>
            <p:nvPr/>
          </p:nvSpPr>
          <p:spPr>
            <a:xfrm>
              <a:off x="1403716" y="17555531"/>
              <a:ext cx="2182409" cy="1017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Molten</a:t>
              </a: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young</a:t>
              </a: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ABB2FE2-E01D-C597-BA01-96DBB044DCFA}"/>
                </a:ext>
              </a:extLst>
            </p:cNvPr>
            <p:cNvSpPr txBox="1"/>
            <p:nvPr/>
          </p:nvSpPr>
          <p:spPr>
            <a:xfrm>
              <a:off x="4367385" y="17555551"/>
              <a:ext cx="2437747" cy="1017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Present-day</a:t>
              </a: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Earth</a:t>
              </a:r>
              <a:endParaRPr lang="fr-FR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8C408DA-AA59-9446-5745-36EACEC32D1E}"/>
                </a:ext>
              </a:extLst>
            </p:cNvPr>
            <p:cNvSpPr txBox="1"/>
            <p:nvPr/>
          </p:nvSpPr>
          <p:spPr>
            <a:xfrm>
              <a:off x="7541922" y="17555546"/>
              <a:ext cx="2182409" cy="1017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Fully</a:t>
              </a: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solid</a:t>
              </a:r>
              <a:endParaRPr lang="fr-FR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aged</a:t>
              </a: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6170452-BDFE-4B5F-9820-867B32716739}"/>
                </a:ext>
              </a:extLst>
            </p:cNvPr>
            <p:cNvSpPr txBox="1"/>
            <p:nvPr/>
          </p:nvSpPr>
          <p:spPr>
            <a:xfrm>
              <a:off x="1100447" y="21386927"/>
              <a:ext cx="2788946" cy="52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Liquid</a:t>
              </a:r>
              <a:r>
                <a:rPr lang="fr-FR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core</a:t>
              </a:r>
              <a:endParaRPr lang="fr-FR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4F59707-8CCD-F67F-4DA6-EA94186440E3}"/>
                </a:ext>
              </a:extLst>
            </p:cNvPr>
            <p:cNvSpPr txBox="1"/>
            <p:nvPr/>
          </p:nvSpPr>
          <p:spPr>
            <a:xfrm>
              <a:off x="1100447" y="19675671"/>
              <a:ext cx="2788946" cy="52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Liquid</a:t>
              </a:r>
              <a:r>
                <a:rPr lang="fr-FR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mantle</a:t>
              </a:r>
              <a:endParaRPr lang="fr-FR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C0796DA-0D19-9B48-F5AC-7C12C835E5D9}"/>
                </a:ext>
              </a:extLst>
            </p:cNvPr>
            <p:cNvSpPr txBox="1"/>
            <p:nvPr/>
          </p:nvSpPr>
          <p:spPr>
            <a:xfrm>
              <a:off x="4165964" y="20111298"/>
              <a:ext cx="2788946" cy="50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Solid </a:t>
              </a:r>
              <a:r>
                <a:rPr lang="fr-FR" sz="1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mantle</a:t>
              </a:r>
              <a:endPara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6E64EC1-33F4-B4B5-196A-8C2D470EC67F}"/>
                </a:ext>
              </a:extLst>
            </p:cNvPr>
            <p:cNvSpPr txBox="1"/>
            <p:nvPr/>
          </p:nvSpPr>
          <p:spPr>
            <a:xfrm>
              <a:off x="4591161" y="22392261"/>
              <a:ext cx="1940138" cy="50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Solid 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core</a:t>
              </a:r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A4EEDCA-826E-7587-A9CD-3C705C9E03C1}"/>
                </a:ext>
              </a:extLst>
            </p:cNvPr>
            <p:cNvSpPr txBox="1"/>
            <p:nvPr/>
          </p:nvSpPr>
          <p:spPr>
            <a:xfrm>
              <a:off x="4187222" y="21559114"/>
              <a:ext cx="2788946" cy="414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Liquid</a:t>
              </a:r>
              <a:r>
                <a:rPr lang="fr-F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core</a:t>
              </a:r>
              <a:endParaRPr lang="fr-FR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A79DB1-B9AF-30AC-0DC3-1DCCADFF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44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9CBD81-4554-6BB8-EEF0-59FF90AD84D1}"/>
              </a:ext>
            </a:extLst>
          </p:cNvPr>
          <p:cNvSpPr txBox="1"/>
          <p:nvPr/>
        </p:nvSpPr>
        <p:spPr>
          <a:xfrm>
            <a:off x="4387343" y="3916636"/>
            <a:ext cx="1855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 </a:t>
            </a:r>
            <a:r>
              <a:rPr lang="fr-F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mantle</a:t>
            </a:r>
            <a:endParaRPr lang="fr-F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2F6214A-77EC-7E71-2B32-580F00DA6B39}"/>
              </a:ext>
            </a:extLst>
          </p:cNvPr>
          <p:cNvSpPr txBox="1"/>
          <p:nvPr/>
        </p:nvSpPr>
        <p:spPr>
          <a:xfrm>
            <a:off x="4973087" y="4859820"/>
            <a:ext cx="736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 </a:t>
            </a:r>
            <a:r>
              <a:rPr lang="fr-F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endParaRPr lang="fr-F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9643094D-9003-9671-67A6-1FDCCA370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91" y="2080482"/>
            <a:ext cx="5842000" cy="384318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91B8606E-6DC6-B14E-BCA7-9C499CE37EDF}"/>
              </a:ext>
            </a:extLst>
          </p:cNvPr>
          <p:cNvSpPr txBox="1">
            <a:spLocks/>
          </p:cNvSpPr>
          <p:nvPr/>
        </p:nvSpPr>
        <p:spPr>
          <a:xfrm>
            <a:off x="6870700" y="6060375"/>
            <a:ext cx="4515278" cy="7092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poster </a:t>
            </a:r>
            <a:r>
              <a:rPr lang="fr-FR" dirty="0">
                <a:sym typeface="Wingdings" pitchFamily="2" charset="2"/>
              </a:rPr>
              <a:t></a:t>
            </a:r>
            <a:endParaRPr lang="fr-FR" dirty="0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2DFA4EEB-2F06-A37C-D496-DB2F5C2146F3}"/>
              </a:ext>
            </a:extLst>
          </p:cNvPr>
          <p:cNvSpPr/>
          <p:nvPr/>
        </p:nvSpPr>
        <p:spPr>
          <a:xfrm>
            <a:off x="7318609" y="3236422"/>
            <a:ext cx="2994715" cy="1008611"/>
          </a:xfrm>
          <a:custGeom>
            <a:avLst/>
            <a:gdLst>
              <a:gd name="connsiteX0" fmla="*/ 2133 w 2994715"/>
              <a:gd name="connsiteY0" fmla="*/ 1008611 h 1008611"/>
              <a:gd name="connsiteX1" fmla="*/ 644984 w 2994715"/>
              <a:gd name="connsiteY1" fmla="*/ 958734 h 1008611"/>
              <a:gd name="connsiteX2" fmla="*/ 1154831 w 2994715"/>
              <a:gd name="connsiteY2" fmla="*/ 903316 h 1008611"/>
              <a:gd name="connsiteX3" fmla="*/ 1625886 w 2994715"/>
              <a:gd name="connsiteY3" fmla="*/ 881149 h 1008611"/>
              <a:gd name="connsiteX4" fmla="*/ 2202235 w 2994715"/>
              <a:gd name="connsiteY4" fmla="*/ 886691 h 1008611"/>
              <a:gd name="connsiteX5" fmla="*/ 2640038 w 2994715"/>
              <a:gd name="connsiteY5" fmla="*/ 908858 h 1008611"/>
              <a:gd name="connsiteX6" fmla="*/ 2994715 w 2994715"/>
              <a:gd name="connsiteY6" fmla="*/ 964276 h 1008611"/>
              <a:gd name="connsiteX7" fmla="*/ 2994715 w 2994715"/>
              <a:gd name="connsiteY7" fmla="*/ 0 h 1008611"/>
              <a:gd name="connsiteX8" fmla="*/ 2301987 w 2994715"/>
              <a:gd name="connsiteY8" fmla="*/ 77585 h 1008611"/>
              <a:gd name="connsiteX9" fmla="*/ 1814307 w 2994715"/>
              <a:gd name="connsiteY9" fmla="*/ 105294 h 1008611"/>
              <a:gd name="connsiteX10" fmla="*/ 1315544 w 2994715"/>
              <a:gd name="connsiteY10" fmla="*/ 133003 h 1008611"/>
              <a:gd name="connsiteX11" fmla="*/ 661609 w 2994715"/>
              <a:gd name="connsiteY11" fmla="*/ 121920 h 1008611"/>
              <a:gd name="connsiteX12" fmla="*/ 2133 w 2994715"/>
              <a:gd name="connsiteY12" fmla="*/ 116378 h 1008611"/>
              <a:gd name="connsiteX13" fmla="*/ 2133 w 2994715"/>
              <a:gd name="connsiteY13" fmla="*/ 1008611 h 100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94715" h="1008611">
                <a:moveTo>
                  <a:pt x="2133" y="1008611"/>
                </a:moveTo>
                <a:lnTo>
                  <a:pt x="644984" y="958734"/>
                </a:lnTo>
                <a:lnTo>
                  <a:pt x="1154831" y="903316"/>
                </a:lnTo>
                <a:lnTo>
                  <a:pt x="1625886" y="881149"/>
                </a:lnTo>
                <a:lnTo>
                  <a:pt x="2202235" y="886691"/>
                </a:lnTo>
                <a:lnTo>
                  <a:pt x="2640038" y="908858"/>
                </a:lnTo>
                <a:lnTo>
                  <a:pt x="2994715" y="964276"/>
                </a:lnTo>
                <a:lnTo>
                  <a:pt x="2994715" y="0"/>
                </a:lnTo>
                <a:lnTo>
                  <a:pt x="2301987" y="77585"/>
                </a:lnTo>
                <a:lnTo>
                  <a:pt x="1814307" y="105294"/>
                </a:lnTo>
                <a:lnTo>
                  <a:pt x="1315544" y="133003"/>
                </a:lnTo>
                <a:lnTo>
                  <a:pt x="661609" y="121920"/>
                </a:lnTo>
                <a:lnTo>
                  <a:pt x="2133" y="116378"/>
                </a:lnTo>
                <a:cubicBezTo>
                  <a:pt x="286" y="404553"/>
                  <a:pt x="-1562" y="692727"/>
                  <a:pt x="2133" y="1008611"/>
                </a:cubicBezTo>
                <a:close/>
              </a:path>
            </a:pathLst>
          </a:custGeom>
          <a:solidFill>
            <a:srgbClr val="FF0000">
              <a:alpha val="3485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458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D89762B-4836-499D-6AF4-350A269CE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C242FB-4131-5710-7AF6-8E582439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68C1BE-8CD8-5D80-E9A1-BD77E1856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401"/>
            <a:ext cx="5666772" cy="5507181"/>
          </a:xfrm>
          <a:effectLst>
            <a:outerShdw blurRad="63500" sx="102000" sy="102000" algn="ctr" rotWithShape="0">
              <a:srgbClr val="FFFF00">
                <a:alpha val="40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fr-FR" b="1" dirty="0"/>
              <a:t>Evolution (</a:t>
            </a:r>
            <a:r>
              <a:rPr lang="fr-FR" b="1" dirty="0" err="1"/>
              <a:t>stellar</a:t>
            </a:r>
            <a:r>
              <a:rPr lang="fr-FR" b="1" dirty="0"/>
              <a:t> </a:t>
            </a:r>
            <a:r>
              <a:rPr lang="fr-FR" b="1" dirty="0" err="1"/>
              <a:t>age</a:t>
            </a:r>
            <a:r>
              <a:rPr lang="fr-FR" b="1" dirty="0"/>
              <a:t>) can </a:t>
            </a:r>
            <a:r>
              <a:rPr lang="fr-FR" b="1" dirty="0" err="1"/>
              <a:t>distinguish</a:t>
            </a:r>
            <a:r>
              <a:rPr lang="fr-FR" b="1" dirty="0"/>
              <a:t> </a:t>
            </a:r>
            <a:r>
              <a:rPr lang="fr-FR" b="1" dirty="0" err="1"/>
              <a:t>between</a:t>
            </a:r>
            <a:r>
              <a:rPr lang="fr-FR" b="1" dirty="0"/>
              <a:t> </a:t>
            </a:r>
            <a:r>
              <a:rPr lang="fr-FR" b="1" u="sng" dirty="0" err="1">
                <a:solidFill>
                  <a:srgbClr val="FF0000"/>
                </a:solidFill>
              </a:rPr>
              <a:t>steam</a:t>
            </a:r>
            <a:r>
              <a:rPr lang="fr-FR" b="1" u="sng" dirty="0">
                <a:solidFill>
                  <a:srgbClr val="FF0000"/>
                </a:solidFill>
              </a:rPr>
              <a:t> </a:t>
            </a:r>
            <a:r>
              <a:rPr lang="fr-FR" b="1" u="sng" dirty="0" err="1">
                <a:solidFill>
                  <a:srgbClr val="FF0000"/>
                </a:solidFill>
              </a:rPr>
              <a:t>worlds</a:t>
            </a:r>
            <a:r>
              <a:rPr lang="fr-FR" b="1" u="sng" dirty="0">
                <a:solidFill>
                  <a:srgbClr val="FF0000"/>
                </a:solidFill>
              </a:rPr>
              <a:t> </a:t>
            </a:r>
            <a:r>
              <a:rPr lang="fr-FR" b="1" dirty="0"/>
              <a:t>and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gas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dwarfs</a:t>
            </a:r>
            <a:endParaRPr lang="fr-FR" b="1" u="sng" dirty="0">
              <a:solidFill>
                <a:schemeClr val="accent4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dirty="0"/>
              <a:t>Time </a:t>
            </a:r>
            <a:r>
              <a:rPr lang="fr-FR" dirty="0" err="1"/>
              <a:t>is</a:t>
            </a:r>
            <a:r>
              <a:rPr lang="fr-FR" dirty="0"/>
              <a:t> key!</a:t>
            </a:r>
            <a:br>
              <a:rPr lang="fr-FR" dirty="0"/>
            </a:br>
            <a:endParaRPr lang="fr-FR" dirty="0"/>
          </a:p>
          <a:p>
            <a:r>
              <a:rPr lang="fr-FR" b="1" dirty="0"/>
              <a:t>Modeling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err="1"/>
              <a:t>exciting</a:t>
            </a:r>
            <a:r>
              <a:rPr lang="fr-FR" b="1" dirty="0"/>
              <a:t> (but hard):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Need more </a:t>
            </a:r>
            <a:r>
              <a:rPr lang="fr-FR" dirty="0" err="1"/>
              <a:t>experiments</a:t>
            </a:r>
            <a:r>
              <a:rPr lang="fr-FR" dirty="0"/>
              <a:t> (</a:t>
            </a:r>
            <a:r>
              <a:rPr lang="fr-FR" dirty="0" err="1"/>
              <a:t>opacity</a:t>
            </a:r>
            <a:r>
              <a:rPr lang="fr-FR" dirty="0"/>
              <a:t>, EOS)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phenomenons</a:t>
            </a:r>
            <a:r>
              <a:rPr lang="fr-FR" dirty="0"/>
              <a:t> (</a:t>
            </a:r>
            <a:r>
              <a:rPr lang="fr-FR" dirty="0" err="1"/>
              <a:t>mixing</a:t>
            </a:r>
            <a:r>
              <a:rPr lang="fr-FR" dirty="0"/>
              <a:t>, </a:t>
            </a:r>
            <a:r>
              <a:rPr lang="fr-FR" dirty="0" err="1"/>
              <a:t>chemistry</a:t>
            </a:r>
            <a:r>
              <a:rPr lang="fr-FR" dirty="0"/>
              <a:t>, etc.) (</a:t>
            </a:r>
            <a:r>
              <a:rPr lang="fr-FR" dirty="0">
                <a:solidFill>
                  <a:schemeClr val="accent5"/>
                </a:solidFill>
              </a:rPr>
              <a:t>Kite+2020, Dorn+2021,Vazan+2022</a:t>
            </a:r>
            <a:r>
              <a:rPr lang="fr-FR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Next </a:t>
            </a:r>
            <a:r>
              <a:rPr lang="fr-FR" dirty="0" err="1"/>
              <a:t>step</a:t>
            </a:r>
            <a:r>
              <a:rPr lang="fr-FR" dirty="0"/>
              <a:t>: H</a:t>
            </a:r>
            <a:r>
              <a:rPr lang="fr-FR" baseline="-25000" dirty="0"/>
              <a:t>2</a:t>
            </a:r>
            <a:r>
              <a:rPr lang="fr-FR" dirty="0"/>
              <a:t>O + H</a:t>
            </a:r>
            <a:r>
              <a:rPr lang="fr-FR" baseline="-25000" dirty="0"/>
              <a:t>2</a:t>
            </a:r>
            <a:r>
              <a:rPr lang="fr-FR" dirty="0"/>
              <a:t>-He, CH</a:t>
            </a:r>
            <a:r>
              <a:rPr lang="fr-FR" baseline="-25000" dirty="0"/>
              <a:t>4</a:t>
            </a:r>
            <a:r>
              <a:rPr lang="fr-FR" dirty="0"/>
              <a:t>, NH</a:t>
            </a:r>
            <a:r>
              <a:rPr lang="fr-FR" baseline="-25000" dirty="0"/>
              <a:t>3</a:t>
            </a:r>
            <a:br>
              <a:rPr lang="fr-FR" dirty="0"/>
            </a:br>
            <a:endParaRPr lang="fr-FR" dirty="0"/>
          </a:p>
          <a:p>
            <a:r>
              <a:rPr lang="fr-FR" b="1" dirty="0"/>
              <a:t>MARDIGRAS (visualisation </a:t>
            </a:r>
            <a:r>
              <a:rPr lang="fr-FR" b="1" dirty="0" err="1"/>
              <a:t>tool</a:t>
            </a:r>
            <a:r>
              <a:rPr lang="fr-FR" b="1" dirty="0"/>
              <a:t>):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For </a:t>
            </a:r>
            <a:r>
              <a:rPr lang="fr-FR" dirty="0" err="1"/>
              <a:t>observers</a:t>
            </a:r>
            <a:r>
              <a:rPr lang="fr-FR" dirty="0"/>
              <a:t>: </a:t>
            </a:r>
            <a:r>
              <a:rPr lang="fr-FR" dirty="0" err="1"/>
              <a:t>interpret</a:t>
            </a:r>
            <a:r>
              <a:rPr lang="fr-FR" dirty="0"/>
              <a:t> </a:t>
            </a:r>
            <a:r>
              <a:rPr lang="fr-FR" dirty="0" err="1"/>
              <a:t>exoplanet</a:t>
            </a:r>
            <a:r>
              <a:rPr lang="fr-FR" dirty="0"/>
              <a:t> composition, use </a:t>
            </a:r>
            <a:r>
              <a:rPr lang="fr-FR" dirty="0" err="1"/>
              <a:t>grids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MCMC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For experts: compare </a:t>
            </a:r>
            <a:r>
              <a:rPr lang="fr-FR" dirty="0" err="1"/>
              <a:t>models</a:t>
            </a: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For </a:t>
            </a:r>
            <a:r>
              <a:rPr lang="fr-FR" dirty="0" err="1"/>
              <a:t>educators</a:t>
            </a:r>
            <a:r>
              <a:rPr lang="fr-FR" dirty="0"/>
              <a:t>: </a:t>
            </a:r>
            <a:r>
              <a:rPr lang="fr-FR" dirty="0" err="1"/>
              <a:t>teaching</a:t>
            </a:r>
            <a:r>
              <a:rPr lang="fr-FR" dirty="0"/>
              <a:t> </a:t>
            </a:r>
            <a:r>
              <a:rPr lang="fr-FR" dirty="0" err="1"/>
              <a:t>tool</a:t>
            </a:r>
            <a:endParaRPr lang="fr-FR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2E22AF3-D3DA-08B6-741D-9726EAFB85F2}"/>
              </a:ext>
            </a:extLst>
          </p:cNvPr>
          <p:cNvSpPr txBox="1"/>
          <p:nvPr/>
        </p:nvSpPr>
        <p:spPr>
          <a:xfrm>
            <a:off x="5088527" y="6273225"/>
            <a:ext cx="152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MARDIGRAS, Aguichine+2024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D6DC517-7054-5A27-6BF5-21C7420D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45</a:t>
            </a:fld>
            <a:endParaRPr lang="fr-FR"/>
          </a:p>
        </p:txBody>
      </p:sp>
      <p:pic>
        <p:nvPicPr>
          <p:cNvPr id="8" name="Image 7" descr="Une image contenant motif, carré, pixel, conception&#10;&#10;Description générée automatiquement">
            <a:extLst>
              <a:ext uri="{FF2B5EF4-FFF2-40B4-BE49-F238E27FC236}">
                <a16:creationId xmlns:a16="http://schemas.microsoft.com/office/drawing/2014/main" id="{260ED7CA-32E9-8ED7-A90C-1B69F701A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59" y="5099223"/>
            <a:ext cx="1174002" cy="1174002"/>
          </a:xfrm>
          <a:prstGeom prst="rect">
            <a:avLst/>
          </a:prstGeom>
        </p:spPr>
      </p:pic>
      <p:pic>
        <p:nvPicPr>
          <p:cNvPr id="6" name="Image 5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3B19D6CE-ACB8-57C5-8918-56D62FA82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07" y="863599"/>
            <a:ext cx="5512093" cy="599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185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0B2F0EC-37CF-370E-C72B-5D3CC5C3F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35B859-9C3B-DAC9-8344-C56A3BA84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Summary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1B6234-20A0-1DFC-5140-2C15E59E0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401"/>
            <a:ext cx="5666772" cy="5378599"/>
          </a:xfrm>
          <a:effectLst>
            <a:outerShdw blurRad="63500" sx="102000" sy="102000" algn="ctr" rotWithShape="0">
              <a:srgbClr val="FFFF00">
                <a:alpha val="40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fr-FR" b="1" dirty="0"/>
              <a:t>Simple </a:t>
            </a:r>
            <a:r>
              <a:rPr lang="fr-FR" b="1" dirty="0" err="1"/>
              <a:t>analytical</a:t>
            </a:r>
            <a:r>
              <a:rPr lang="fr-FR" b="1" dirty="0"/>
              <a:t> </a:t>
            </a:r>
            <a:r>
              <a:rPr lang="fr-FR" b="1" dirty="0" err="1"/>
              <a:t>atmosphere</a:t>
            </a:r>
            <a:r>
              <a:rPr lang="fr-FR" b="1" dirty="0"/>
              <a:t> model for </a:t>
            </a:r>
            <a:r>
              <a:rPr lang="fr-FR" b="1" dirty="0" err="1"/>
              <a:t>accurate</a:t>
            </a:r>
            <a:r>
              <a:rPr lang="fr-FR" b="1" dirty="0"/>
              <a:t> </a:t>
            </a:r>
            <a:r>
              <a:rPr lang="fr-FR" b="1" dirty="0" err="1"/>
              <a:t>atmosphere</a:t>
            </a:r>
            <a:r>
              <a:rPr lang="fr-FR" b="1" dirty="0"/>
              <a:t> </a:t>
            </a:r>
            <a:r>
              <a:rPr lang="fr-FR" b="1" dirty="0" err="1"/>
              <a:t>thickness</a:t>
            </a:r>
            <a:endParaRPr lang="fr-FR" b="1" u="sng" dirty="0">
              <a:solidFill>
                <a:schemeClr val="accent4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dirty="0"/>
              <a:t>Planet radius </a:t>
            </a:r>
            <a:r>
              <a:rPr lang="fr-FR" dirty="0" err="1"/>
              <a:t>beyond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range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err="1"/>
              <a:t>Does</a:t>
            </a:r>
            <a:r>
              <a:rPr lang="fr-FR" dirty="0"/>
              <a:t> not slow down MCMC</a:t>
            </a:r>
            <a:br>
              <a:rPr lang="fr-FR" dirty="0"/>
            </a:br>
            <a:endParaRPr lang="fr-FR" dirty="0"/>
          </a:p>
          <a:p>
            <a:r>
              <a:rPr lang="fr-FR" b="1" dirty="0"/>
              <a:t>MCMC </a:t>
            </a:r>
            <a:r>
              <a:rPr lang="fr-FR" b="1" dirty="0" err="1"/>
              <a:t>retrieval</a:t>
            </a:r>
            <a:r>
              <a:rPr lang="fr-FR" b="1" dirty="0"/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More </a:t>
            </a:r>
            <a:r>
              <a:rPr lang="fr-FR" dirty="0" err="1"/>
              <a:t>accurate</a:t>
            </a:r>
            <a:r>
              <a:rPr lang="fr-FR" dirty="0"/>
              <a:t> </a:t>
            </a:r>
            <a:r>
              <a:rPr lang="fr-FR" dirty="0" err="1"/>
              <a:t>inferred</a:t>
            </a:r>
            <a:r>
              <a:rPr lang="fr-FR" dirty="0"/>
              <a:t> volatile content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err="1"/>
              <a:t>Priors</a:t>
            </a:r>
            <a:r>
              <a:rPr lang="fr-FR" dirty="0"/>
              <a:t> are important</a:t>
            </a:r>
          </a:p>
          <a:p>
            <a:pPr lvl="1">
              <a:buFont typeface="Wingdings" pitchFamily="2" charset="2"/>
              <a:buChar char="Ø"/>
            </a:pPr>
            <a:endParaRPr lang="fr-FR" dirty="0"/>
          </a:p>
          <a:p>
            <a:r>
              <a:rPr lang="fr-FR" b="1" dirty="0"/>
              <a:t>Composition of </a:t>
            </a:r>
            <a:r>
              <a:rPr lang="fr-FR" b="1" dirty="0" err="1"/>
              <a:t>sub</a:t>
            </a:r>
            <a:r>
              <a:rPr lang="fr-FR" b="1" dirty="0"/>
              <a:t>-Neptunes: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« radius gap » </a:t>
            </a:r>
            <a:r>
              <a:rPr lang="fr-FR" dirty="0" err="1"/>
              <a:t>preserved</a:t>
            </a:r>
            <a:r>
              <a:rPr lang="fr-FR" dirty="0"/>
              <a:t> in </a:t>
            </a:r>
            <a:br>
              <a:rPr lang="fr-FR" dirty="0"/>
            </a:br>
            <a:r>
              <a:rPr lang="fr-FR" dirty="0"/>
              <a:t>composition </a:t>
            </a:r>
            <a:r>
              <a:rPr lang="fr-FR" dirty="0" err="1"/>
              <a:t>space</a:t>
            </a:r>
            <a:r>
              <a:rPr lang="fr-FR" dirty="0"/>
              <a:t> for </a:t>
            </a:r>
            <a:r>
              <a:rPr lang="fr-FR" dirty="0" err="1"/>
              <a:t>both</a:t>
            </a:r>
            <a:br>
              <a:rPr lang="fr-FR" dirty="0"/>
            </a:br>
            <a:r>
              <a:rPr lang="fr-FR" dirty="0" err="1"/>
              <a:t>steam</a:t>
            </a:r>
            <a:r>
              <a:rPr lang="fr-FR" dirty="0"/>
              <a:t> world and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dwarf</a:t>
            </a:r>
            <a:r>
              <a:rPr lang="fr-FR" dirty="0"/>
              <a:t> scenario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DF866B2-85E0-DC81-4CA5-C3FF14CEFC5C}"/>
              </a:ext>
            </a:extLst>
          </p:cNvPr>
          <p:cNvSpPr txBox="1"/>
          <p:nvPr/>
        </p:nvSpPr>
        <p:spPr>
          <a:xfrm>
            <a:off x="5088527" y="6273225"/>
            <a:ext cx="152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MARDIGRAS, Aguichine+2024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F889B3-EFC8-AA7E-101A-B7E38C468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46</a:t>
            </a:fld>
            <a:endParaRPr lang="fr-FR"/>
          </a:p>
        </p:txBody>
      </p:sp>
      <p:pic>
        <p:nvPicPr>
          <p:cNvPr id="8" name="Image 7" descr="Une image contenant motif, carré, pixel, conception&#10;&#10;Description générée automatiquement">
            <a:extLst>
              <a:ext uri="{FF2B5EF4-FFF2-40B4-BE49-F238E27FC236}">
                <a16:creationId xmlns:a16="http://schemas.microsoft.com/office/drawing/2014/main" id="{50BB6E97-78E5-A00C-AD68-EF424F173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59" y="5099223"/>
            <a:ext cx="1174002" cy="1174002"/>
          </a:xfrm>
          <a:prstGeom prst="rect">
            <a:avLst/>
          </a:prstGeom>
        </p:spPr>
      </p:pic>
      <p:pic>
        <p:nvPicPr>
          <p:cNvPr id="6" name="Image 5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29161DDB-C949-F5F4-AE35-888F65ADD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07" y="863599"/>
            <a:ext cx="5512093" cy="599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526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2906B-D81F-C45D-6299-E6E8A1440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A0E9F-B3FC-DB5E-C95C-5CA1CC7EE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Break the </a:t>
            </a:r>
            <a:r>
              <a:rPr lang="fr-FR" dirty="0" err="1"/>
              <a:t>degeneracy</a:t>
            </a:r>
            <a:r>
              <a:rPr lang="fr-FR" dirty="0"/>
              <a:t>: transit </a:t>
            </a:r>
            <a:r>
              <a:rPr lang="fr-FR" dirty="0" err="1"/>
              <a:t>spectroscopy</a:t>
            </a:r>
            <a:endParaRPr lang="fr-FR" dirty="0"/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CF204C66-17F9-04B9-A151-72DA83AC6A70}"/>
              </a:ext>
            </a:extLst>
          </p:cNvPr>
          <p:cNvSpPr txBox="1">
            <a:spLocks/>
          </p:cNvSpPr>
          <p:nvPr/>
        </p:nvSpPr>
        <p:spPr>
          <a:xfrm>
            <a:off x="8077200" y="2073419"/>
            <a:ext cx="3394364" cy="2515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Use transit </a:t>
            </a:r>
            <a:r>
              <a:rPr lang="fr-FR" dirty="0" err="1"/>
              <a:t>spectroscopy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b="1" dirty="0"/>
              <a:t>JWST</a:t>
            </a:r>
            <a:r>
              <a:rPr lang="fr-FR" dirty="0"/>
              <a:t> and </a:t>
            </a:r>
            <a:r>
              <a:rPr lang="fr-FR" b="1" dirty="0"/>
              <a:t>ARIEL</a:t>
            </a:r>
            <a:r>
              <a:rPr lang="fr-FR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are </a:t>
            </a:r>
            <a:r>
              <a:rPr lang="fr-FR" b="1" dirty="0" err="1"/>
              <a:t>sub</a:t>
            </a:r>
            <a:r>
              <a:rPr lang="fr-FR" b="1" dirty="0"/>
              <a:t>-Neptunes</a:t>
            </a:r>
            <a:br>
              <a:rPr lang="fr-FR" b="1" dirty="0"/>
            </a:br>
            <a:r>
              <a:rPr lang="fr-FR" b="1" dirty="0"/>
              <a:t>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H</a:t>
            </a:r>
            <a:r>
              <a:rPr lang="fr-FR" b="1" baseline="-25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-He</a:t>
            </a:r>
            <a:r>
              <a:rPr lang="fr-FR" b="1" dirty="0"/>
              <a:t> or </a:t>
            </a:r>
            <a:r>
              <a:rPr lang="fr-FR" b="1" dirty="0">
                <a:solidFill>
                  <a:srgbClr val="0700FF"/>
                </a:solidFill>
              </a:rPr>
              <a:t>H</a:t>
            </a:r>
            <a:r>
              <a:rPr lang="fr-FR" b="1" baseline="-25000" dirty="0">
                <a:solidFill>
                  <a:srgbClr val="0700FF"/>
                </a:solidFill>
              </a:rPr>
              <a:t>2</a:t>
            </a:r>
            <a:r>
              <a:rPr lang="fr-FR" b="1" dirty="0">
                <a:solidFill>
                  <a:srgbClr val="0700FF"/>
                </a:solidFill>
              </a:rPr>
              <a:t>O</a:t>
            </a:r>
            <a:r>
              <a:rPr lang="fr-FR" b="1" dirty="0"/>
              <a:t>?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A26CEAA-25FB-4F19-5534-B8C0EE259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78" b="-11764"/>
          <a:stretch/>
        </p:blipFill>
        <p:spPr bwMode="auto">
          <a:xfrm>
            <a:off x="213012" y="1690688"/>
            <a:ext cx="7165352" cy="49705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8730A1-B65C-4BE9-0E1A-C1807EBD4A90}"/>
              </a:ext>
            </a:extLst>
          </p:cNvPr>
          <p:cNvSpPr txBox="1"/>
          <p:nvPr/>
        </p:nvSpPr>
        <p:spPr>
          <a:xfrm>
            <a:off x="2895600" y="6137997"/>
            <a:ext cx="28391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Wavelength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[µm]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8A35B9-BF3E-FA6B-D34B-C7EED2310306}"/>
              </a:ext>
            </a:extLst>
          </p:cNvPr>
          <p:cNvSpPr txBox="1"/>
          <p:nvPr/>
        </p:nvSpPr>
        <p:spPr>
          <a:xfrm>
            <a:off x="213011" y="3429000"/>
            <a:ext cx="12070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Transit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depth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[%]</a:t>
            </a:r>
          </a:p>
        </p:txBody>
      </p:sp>
      <p:pic>
        <p:nvPicPr>
          <p:cNvPr id="13316" name="Picture 4" descr="James Webb Space Telescope - Wikipedia">
            <a:extLst>
              <a:ext uri="{FF2B5EF4-FFF2-40B4-BE49-F238E27FC236}">
                <a16:creationId xmlns:a16="http://schemas.microsoft.com/office/drawing/2014/main" id="{9D0941AD-5C3F-1A08-A264-2DB3D771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128" y="3832087"/>
            <a:ext cx="2137164" cy="170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ESA selects Airbus for exoplanet mission Ariel | Airbus">
            <a:extLst>
              <a:ext uri="{FF2B5EF4-FFF2-40B4-BE49-F238E27FC236}">
                <a16:creationId xmlns:a16="http://schemas.microsoft.com/office/drawing/2014/main" id="{6C3D130A-A9A5-5B1E-96FE-4427DB3C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235256"/>
            <a:ext cx="2490837" cy="162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15FD608A-8088-BA39-09CB-C73FC94C1EC1}"/>
              </a:ext>
            </a:extLst>
          </p:cNvPr>
          <p:cNvSpPr txBox="1"/>
          <p:nvPr/>
        </p:nvSpPr>
        <p:spPr>
          <a:xfrm>
            <a:off x="4792235" y="1382911"/>
            <a:ext cx="2607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Kempton+2023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FC3258B-2BED-FF5A-0B03-CF7E2843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726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B31A8-6428-C0B7-6570-E189065B9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2">
            <a:extLst>
              <a:ext uri="{FF2B5EF4-FFF2-40B4-BE49-F238E27FC236}">
                <a16:creationId xmlns:a16="http://schemas.microsoft.com/office/drawing/2014/main" id="{904BB6AC-4DF8-13C1-61DC-A1AA67487917}"/>
              </a:ext>
            </a:extLst>
          </p:cNvPr>
          <p:cNvSpPr txBox="1"/>
          <p:nvPr/>
        </p:nvSpPr>
        <p:spPr>
          <a:xfrm>
            <a:off x="8775927" y="2165122"/>
            <a:ext cx="150381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Gas Dwarf</a:t>
            </a:r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E815F6BC-88CF-7A3F-1EB4-7D1A951BDD13}"/>
              </a:ext>
            </a:extLst>
          </p:cNvPr>
          <p:cNvSpPr txBox="1"/>
          <p:nvPr/>
        </p:nvSpPr>
        <p:spPr>
          <a:xfrm>
            <a:off x="414985" y="2161409"/>
            <a:ext cx="28343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Steam World</a:t>
            </a: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65EF9580-9F9E-25F2-C7B0-07D296F58806}"/>
              </a:ext>
            </a:extLst>
          </p:cNvPr>
          <p:cNvSpPr>
            <a:spLocks noChangeAspect="1"/>
          </p:cNvSpPr>
          <p:nvPr/>
        </p:nvSpPr>
        <p:spPr>
          <a:xfrm>
            <a:off x="3584432" y="1763411"/>
            <a:ext cx="5023150" cy="470045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ie 10">
            <a:extLst>
              <a:ext uri="{FF2B5EF4-FFF2-40B4-BE49-F238E27FC236}">
                <a16:creationId xmlns:a16="http://schemas.microsoft.com/office/drawing/2014/main" id="{2DFBFB7C-9BB6-F493-4621-2086D648CFA6}"/>
              </a:ext>
            </a:extLst>
          </p:cNvPr>
          <p:cNvSpPr>
            <a:spLocks noChangeAspect="1"/>
          </p:cNvSpPr>
          <p:nvPr/>
        </p:nvSpPr>
        <p:spPr>
          <a:xfrm>
            <a:off x="3587047" y="1762412"/>
            <a:ext cx="5020535" cy="4698007"/>
          </a:xfrm>
          <a:prstGeom prst="pie">
            <a:avLst>
              <a:gd name="adj1" fmla="val 10799699"/>
              <a:gd name="adj2" fmla="val 1620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ie 4">
            <a:extLst>
              <a:ext uri="{FF2B5EF4-FFF2-40B4-BE49-F238E27FC236}">
                <a16:creationId xmlns:a16="http://schemas.microsoft.com/office/drawing/2014/main" id="{A66DE2A3-4B84-A1BF-0F7F-41FAC37C962F}"/>
              </a:ext>
            </a:extLst>
          </p:cNvPr>
          <p:cNvSpPr>
            <a:spLocks noChangeAspect="1"/>
          </p:cNvSpPr>
          <p:nvPr/>
        </p:nvSpPr>
        <p:spPr>
          <a:xfrm flipH="1">
            <a:off x="4371296" y="2499725"/>
            <a:ext cx="3449420" cy="3227823"/>
          </a:xfrm>
          <a:prstGeom prst="pie">
            <a:avLst>
              <a:gd name="adj1" fmla="val 10799699"/>
              <a:gd name="adj2" fmla="val 16200000"/>
            </a:avLst>
          </a:prstGeom>
          <a:solidFill>
            <a:srgbClr val="8E4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Pie 6">
            <a:extLst>
              <a:ext uri="{FF2B5EF4-FFF2-40B4-BE49-F238E27FC236}">
                <a16:creationId xmlns:a16="http://schemas.microsoft.com/office/drawing/2014/main" id="{B1245F5D-C514-7DD6-7B71-57E953A73E02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3584432" y="1754336"/>
            <a:ext cx="5042540" cy="4718596"/>
          </a:xfrm>
          <a:prstGeom prst="pie">
            <a:avLst>
              <a:gd name="adj1" fmla="val 10799699"/>
              <a:gd name="adj2" fmla="val 16200000"/>
            </a:avLst>
          </a:prstGeom>
          <a:solidFill>
            <a:schemeClr val="accent1">
              <a:lumMod val="75000"/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Pie 7">
            <a:extLst>
              <a:ext uri="{FF2B5EF4-FFF2-40B4-BE49-F238E27FC236}">
                <a16:creationId xmlns:a16="http://schemas.microsoft.com/office/drawing/2014/main" id="{EA2E9AB4-76B9-88F2-FD54-570C9CCF6007}"/>
              </a:ext>
            </a:extLst>
          </p:cNvPr>
          <p:cNvSpPr>
            <a:spLocks noChangeAspect="1"/>
          </p:cNvSpPr>
          <p:nvPr/>
        </p:nvSpPr>
        <p:spPr>
          <a:xfrm rot="5400000" flipH="1">
            <a:off x="3761922" y="1614930"/>
            <a:ext cx="4684846" cy="5006474"/>
          </a:xfrm>
          <a:prstGeom prst="pie">
            <a:avLst>
              <a:gd name="adj1" fmla="val 10799699"/>
              <a:gd name="adj2" fmla="val 16200000"/>
            </a:avLst>
          </a:prstGeom>
          <a:solidFill>
            <a:schemeClr val="accent1">
              <a:lumMod val="75000"/>
              <a:alpha val="30059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ie 5">
            <a:extLst>
              <a:ext uri="{FF2B5EF4-FFF2-40B4-BE49-F238E27FC236}">
                <a16:creationId xmlns:a16="http://schemas.microsoft.com/office/drawing/2014/main" id="{6109F8BC-D977-8847-9B77-4109DCB79268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4888788" y="2823541"/>
            <a:ext cx="2414434" cy="2580190"/>
          </a:xfrm>
          <a:prstGeom prst="pie">
            <a:avLst>
              <a:gd name="adj1" fmla="val 10799699"/>
              <a:gd name="adj2" fmla="val 16200000"/>
            </a:avLst>
          </a:prstGeom>
          <a:solidFill>
            <a:srgbClr val="8E4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ie 6">
            <a:extLst>
              <a:ext uri="{FF2B5EF4-FFF2-40B4-BE49-F238E27FC236}">
                <a16:creationId xmlns:a16="http://schemas.microsoft.com/office/drawing/2014/main" id="{9E4AB5D5-5D52-D902-3EBE-2951461143D8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4805907" y="2906416"/>
            <a:ext cx="2580194" cy="2414436"/>
          </a:xfrm>
          <a:prstGeom prst="pie">
            <a:avLst>
              <a:gd name="adj1" fmla="val 10799699"/>
              <a:gd name="adj2" fmla="val 16200000"/>
            </a:avLst>
          </a:prstGeom>
          <a:solidFill>
            <a:srgbClr val="8E4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Pie 7">
            <a:extLst>
              <a:ext uri="{FF2B5EF4-FFF2-40B4-BE49-F238E27FC236}">
                <a16:creationId xmlns:a16="http://schemas.microsoft.com/office/drawing/2014/main" id="{A390E982-C93B-6A9A-F655-63F1779D7D3C}"/>
              </a:ext>
            </a:extLst>
          </p:cNvPr>
          <p:cNvSpPr>
            <a:spLocks noChangeAspect="1"/>
          </p:cNvSpPr>
          <p:nvPr/>
        </p:nvSpPr>
        <p:spPr>
          <a:xfrm rot="5400000" flipH="1">
            <a:off x="4709525" y="2631970"/>
            <a:ext cx="2772956" cy="2963328"/>
          </a:xfrm>
          <a:prstGeom prst="pie">
            <a:avLst>
              <a:gd name="adj1" fmla="val 10799699"/>
              <a:gd name="adj2" fmla="val 16200000"/>
            </a:avLst>
          </a:prstGeom>
          <a:solidFill>
            <a:srgbClr val="8E4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Connector 17">
            <a:extLst>
              <a:ext uri="{FF2B5EF4-FFF2-40B4-BE49-F238E27FC236}">
                <a16:creationId xmlns:a16="http://schemas.microsoft.com/office/drawing/2014/main" id="{62E198B5-2931-FECD-97BD-9B555861FB62}"/>
              </a:ext>
            </a:extLst>
          </p:cNvPr>
          <p:cNvCxnSpPr>
            <a:cxnSpLocks/>
          </p:cNvCxnSpPr>
          <p:nvPr/>
        </p:nvCxnSpPr>
        <p:spPr>
          <a:xfrm>
            <a:off x="6096000" y="1602031"/>
            <a:ext cx="0" cy="502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>
            <a:extLst>
              <a:ext uri="{FF2B5EF4-FFF2-40B4-BE49-F238E27FC236}">
                <a16:creationId xmlns:a16="http://schemas.microsoft.com/office/drawing/2014/main" id="{190E4638-BCE5-E4C5-46FD-D0C8BFC3D8DC}"/>
              </a:ext>
            </a:extLst>
          </p:cNvPr>
          <p:cNvCxnSpPr>
            <a:cxnSpLocks/>
          </p:cNvCxnSpPr>
          <p:nvPr/>
        </p:nvCxnSpPr>
        <p:spPr>
          <a:xfrm flipH="1">
            <a:off x="3094336" y="4113675"/>
            <a:ext cx="60033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52">
            <a:extLst>
              <a:ext uri="{FF2B5EF4-FFF2-40B4-BE49-F238E27FC236}">
                <a16:creationId xmlns:a16="http://schemas.microsoft.com/office/drawing/2014/main" id="{C7AF4FF4-090B-338A-52C0-8F937244132F}"/>
              </a:ext>
            </a:extLst>
          </p:cNvPr>
          <p:cNvSpPr txBox="1"/>
          <p:nvPr/>
        </p:nvSpPr>
        <p:spPr>
          <a:xfrm>
            <a:off x="6739493" y="1107883"/>
            <a:ext cx="111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H</a:t>
            </a:r>
            <a:r>
              <a:rPr lang="en-US" baseline="-25000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/He gas</a:t>
            </a:r>
          </a:p>
        </p:txBody>
      </p:sp>
      <p:sp>
        <p:nvSpPr>
          <p:cNvPr id="41" name="TextBox 48">
            <a:extLst>
              <a:ext uri="{FF2B5EF4-FFF2-40B4-BE49-F238E27FC236}">
                <a16:creationId xmlns:a16="http://schemas.microsoft.com/office/drawing/2014/main" id="{C36B7E9F-B6A5-8C46-7930-FA34DFEF3166}"/>
              </a:ext>
            </a:extLst>
          </p:cNvPr>
          <p:cNvSpPr txBox="1"/>
          <p:nvPr/>
        </p:nvSpPr>
        <p:spPr>
          <a:xfrm>
            <a:off x="3119842" y="1110707"/>
            <a:ext cx="241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H</a:t>
            </a:r>
            <a:r>
              <a:rPr lang="en-US" baseline="-25000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O steam/supercritical</a:t>
            </a:r>
          </a:p>
        </p:txBody>
      </p:sp>
      <p:grpSp>
        <p:nvGrpSpPr>
          <p:cNvPr id="33" name="Group 40">
            <a:extLst>
              <a:ext uri="{FF2B5EF4-FFF2-40B4-BE49-F238E27FC236}">
                <a16:creationId xmlns:a16="http://schemas.microsoft.com/office/drawing/2014/main" id="{2D4DA2D0-BFC5-A5AA-322F-777A9A4EF17C}"/>
              </a:ext>
            </a:extLst>
          </p:cNvPr>
          <p:cNvGrpSpPr/>
          <p:nvPr/>
        </p:nvGrpSpPr>
        <p:grpSpPr>
          <a:xfrm>
            <a:off x="8132709" y="1111509"/>
            <a:ext cx="881151" cy="369332"/>
            <a:chOff x="5314646" y="1266406"/>
            <a:chExt cx="881151" cy="369332"/>
          </a:xfrm>
        </p:grpSpPr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4DAC65F0-1CC6-0B08-CFE2-23D7E0D8A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4646" y="1320161"/>
              <a:ext cx="274320" cy="274320"/>
            </a:xfrm>
            <a:prstGeom prst="ellipse">
              <a:avLst/>
            </a:prstGeom>
            <a:solidFill>
              <a:srgbClr val="8E4E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42">
              <a:extLst>
                <a:ext uri="{FF2B5EF4-FFF2-40B4-BE49-F238E27FC236}">
                  <a16:creationId xmlns:a16="http://schemas.microsoft.com/office/drawing/2014/main" id="{DEEC297B-85C5-38BD-26ED-C9981EF9F615}"/>
                </a:ext>
              </a:extLst>
            </p:cNvPr>
            <p:cNvSpPr txBox="1"/>
            <p:nvPr/>
          </p:nvSpPr>
          <p:spPr>
            <a:xfrm>
              <a:off x="5567035" y="1266406"/>
              <a:ext cx="6287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Rock</a:t>
              </a:r>
            </a:p>
          </p:txBody>
        </p:sp>
      </p:grpSp>
      <p:sp>
        <p:nvSpPr>
          <p:cNvPr id="46" name="TextBox 53">
            <a:extLst>
              <a:ext uri="{FF2B5EF4-FFF2-40B4-BE49-F238E27FC236}">
                <a16:creationId xmlns:a16="http://schemas.microsoft.com/office/drawing/2014/main" id="{CAE62634-0887-5C2C-1DAF-EC3EDECA7511}"/>
              </a:ext>
            </a:extLst>
          </p:cNvPr>
          <p:cNvSpPr txBox="1"/>
          <p:nvPr/>
        </p:nvSpPr>
        <p:spPr>
          <a:xfrm>
            <a:off x="4320104" y="2585233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bg1"/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</a:p>
        </p:txBody>
      </p:sp>
      <p:sp>
        <p:nvSpPr>
          <p:cNvPr id="52" name="TextBox 59">
            <a:extLst>
              <a:ext uri="{FF2B5EF4-FFF2-40B4-BE49-F238E27FC236}">
                <a16:creationId xmlns:a16="http://schemas.microsoft.com/office/drawing/2014/main" id="{A42E0FBC-1F89-E09D-6E32-47EA083198DE}"/>
              </a:ext>
            </a:extLst>
          </p:cNvPr>
          <p:cNvSpPr txBox="1"/>
          <p:nvPr/>
        </p:nvSpPr>
        <p:spPr>
          <a:xfrm>
            <a:off x="8775927" y="2627785"/>
            <a:ext cx="3194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H</a:t>
            </a:r>
            <a:r>
              <a:rPr lang="en-US" baseline="-25000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-He (1x solar):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Tang+2024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Strong features</a:t>
            </a:r>
          </a:p>
        </p:txBody>
      </p:sp>
      <p:grpSp>
        <p:nvGrpSpPr>
          <p:cNvPr id="53" name="Group 63">
            <a:extLst>
              <a:ext uri="{FF2B5EF4-FFF2-40B4-BE49-F238E27FC236}">
                <a16:creationId xmlns:a16="http://schemas.microsoft.com/office/drawing/2014/main" id="{009C39C3-219E-EBBC-B5D7-784DF7F5298B}"/>
              </a:ext>
            </a:extLst>
          </p:cNvPr>
          <p:cNvGrpSpPr/>
          <p:nvPr/>
        </p:nvGrpSpPr>
        <p:grpSpPr>
          <a:xfrm>
            <a:off x="8775927" y="4283959"/>
            <a:ext cx="2820328" cy="1376062"/>
            <a:chOff x="8776023" y="4580514"/>
            <a:chExt cx="2820328" cy="1376062"/>
          </a:xfrm>
        </p:grpSpPr>
        <p:sp>
          <p:nvSpPr>
            <p:cNvPr id="54" name="TextBox 25">
              <a:extLst>
                <a:ext uri="{FF2B5EF4-FFF2-40B4-BE49-F238E27FC236}">
                  <a16:creationId xmlns:a16="http://schemas.microsoft.com/office/drawing/2014/main" id="{A93BCD62-E65F-6B23-4B72-1A6D348056D2}"/>
                </a:ext>
              </a:extLst>
            </p:cNvPr>
            <p:cNvSpPr txBox="1"/>
            <p:nvPr/>
          </p:nvSpPr>
          <p:spPr>
            <a:xfrm>
              <a:off x="8776261" y="4580514"/>
              <a:ext cx="211923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u="sng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Gas dominated</a:t>
              </a:r>
            </a:p>
          </p:txBody>
        </p:sp>
        <p:sp>
          <p:nvSpPr>
            <p:cNvPr id="55" name="TextBox 60">
              <a:extLst>
                <a:ext uri="{FF2B5EF4-FFF2-40B4-BE49-F238E27FC236}">
                  <a16:creationId xmlns:a16="http://schemas.microsoft.com/office/drawing/2014/main" id="{C0ECC406-BAB8-C171-831E-136F240776DC}"/>
                </a:ext>
              </a:extLst>
            </p:cNvPr>
            <p:cNvSpPr txBox="1"/>
            <p:nvPr/>
          </p:nvSpPr>
          <p:spPr>
            <a:xfrm>
              <a:off x="8776023" y="5033246"/>
              <a:ext cx="2820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H</a:t>
              </a:r>
              <a:r>
                <a:rPr lang="en-US" baseline="-25000" dirty="0"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2</a:t>
              </a:r>
              <a:r>
                <a:rPr lang="en-US" dirty="0"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-He (50x solar): </a:t>
              </a:r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Tang+2024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accent2"/>
                  </a:solidFill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Moderate features</a:t>
              </a:r>
            </a:p>
          </p:txBody>
        </p:sp>
      </p:grpSp>
      <p:sp>
        <p:nvSpPr>
          <p:cNvPr id="56" name="TextBox 61">
            <a:extLst>
              <a:ext uri="{FF2B5EF4-FFF2-40B4-BE49-F238E27FC236}">
                <a16:creationId xmlns:a16="http://schemas.microsoft.com/office/drawing/2014/main" id="{23AB0DAE-099F-BC91-EAF1-01B291D81441}"/>
              </a:ext>
            </a:extLst>
          </p:cNvPr>
          <p:cNvSpPr txBox="1"/>
          <p:nvPr/>
        </p:nvSpPr>
        <p:spPr>
          <a:xfrm>
            <a:off x="414985" y="2626868"/>
            <a:ext cx="2909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Pure H</a:t>
            </a:r>
            <a:r>
              <a:rPr lang="en-US" baseline="-25000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O envelope: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Aguichine+2025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Featureless spectra</a:t>
            </a:r>
            <a:endParaRPr lang="en-US" dirty="0">
              <a:latin typeface="Calibri" panose="020F0502020204030204" pitchFamily="34" charset="0"/>
              <a:ea typeface="Helvetica Neue Light" panose="02000403000000020004" pitchFamily="2" charset="0"/>
              <a:cs typeface="Calibri" panose="020F0502020204030204" pitchFamily="34" charset="0"/>
            </a:endParaRPr>
          </a:p>
        </p:txBody>
      </p:sp>
      <p:grpSp>
        <p:nvGrpSpPr>
          <p:cNvPr id="57" name="Group 64">
            <a:extLst>
              <a:ext uri="{FF2B5EF4-FFF2-40B4-BE49-F238E27FC236}">
                <a16:creationId xmlns:a16="http://schemas.microsoft.com/office/drawing/2014/main" id="{C883BFB6-165B-1D39-CEC5-AF4272B90418}"/>
              </a:ext>
            </a:extLst>
          </p:cNvPr>
          <p:cNvGrpSpPr/>
          <p:nvPr/>
        </p:nvGrpSpPr>
        <p:grpSpPr>
          <a:xfrm>
            <a:off x="399236" y="4538653"/>
            <a:ext cx="3374651" cy="1661994"/>
            <a:chOff x="590949" y="4580513"/>
            <a:chExt cx="3374651" cy="1661994"/>
          </a:xfrm>
        </p:grpSpPr>
        <p:sp>
          <p:nvSpPr>
            <p:cNvPr id="58" name="TextBox 24">
              <a:extLst>
                <a:ext uri="{FF2B5EF4-FFF2-40B4-BE49-F238E27FC236}">
                  <a16:creationId xmlns:a16="http://schemas.microsoft.com/office/drawing/2014/main" id="{F1B8884D-206F-D755-A560-F1F15D01A5CD}"/>
                </a:ext>
              </a:extLst>
            </p:cNvPr>
            <p:cNvSpPr txBox="1"/>
            <p:nvPr/>
          </p:nvSpPr>
          <p:spPr>
            <a:xfrm>
              <a:off x="590949" y="4580513"/>
              <a:ext cx="2455288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u="sng" dirty="0">
                  <a:solidFill>
                    <a:srgbClr val="FF0000"/>
                  </a:solidFill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Steam dominated</a:t>
              </a:r>
            </a:p>
          </p:txBody>
        </p:sp>
        <p:sp>
          <p:nvSpPr>
            <p:cNvPr id="59" name="TextBox 62">
              <a:extLst>
                <a:ext uri="{FF2B5EF4-FFF2-40B4-BE49-F238E27FC236}">
                  <a16:creationId xmlns:a16="http://schemas.microsoft.com/office/drawing/2014/main" id="{55186C96-6EE8-965A-8B48-DDAC2356FFCF}"/>
                </a:ext>
              </a:extLst>
            </p:cNvPr>
            <p:cNvSpPr txBox="1"/>
            <p:nvPr/>
          </p:nvSpPr>
          <p:spPr>
            <a:xfrm>
              <a:off x="597806" y="5042178"/>
              <a:ext cx="33677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Hycean? (</a:t>
              </a:r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Madhusudhan+2020)</a:t>
              </a:r>
              <a:endPara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70C0"/>
                  </a:solidFill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Aguichine+2026, in prep.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ea typeface="Helvetica Neue Light" panose="02000403000000020004" pitchFamily="2" charset="0"/>
                  <a:cs typeface="Calibri" panose="020F0502020204030204" pitchFamily="34" charset="0"/>
                </a:rPr>
                <a:t>Small features</a:t>
              </a:r>
            </a:p>
          </p:txBody>
        </p:sp>
      </p:grpSp>
      <p:sp>
        <p:nvSpPr>
          <p:cNvPr id="60" name="TextBox 65">
            <a:extLst>
              <a:ext uri="{FF2B5EF4-FFF2-40B4-BE49-F238E27FC236}">
                <a16:creationId xmlns:a16="http://schemas.microsoft.com/office/drawing/2014/main" id="{A6302737-3CDA-A573-99EE-F785FE2D92D6}"/>
              </a:ext>
            </a:extLst>
          </p:cNvPr>
          <p:cNvSpPr txBox="1"/>
          <p:nvPr/>
        </p:nvSpPr>
        <p:spPr>
          <a:xfrm>
            <a:off x="241300" y="6460419"/>
            <a:ext cx="3388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Image Credit: </a:t>
            </a:r>
            <a:r>
              <a:rPr lang="en-US" dirty="0" err="1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Aguichine</a:t>
            </a:r>
            <a:r>
              <a:rPr lang="en-US" dirty="0"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rPr>
              <a:t> &amp; Batalha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51E576-E287-2FB1-6CB2-5F7C31AE1310}"/>
              </a:ext>
            </a:extLst>
          </p:cNvPr>
          <p:cNvSpPr txBox="1">
            <a:spLocks/>
          </p:cNvSpPr>
          <p:nvPr/>
        </p:nvSpPr>
        <p:spPr>
          <a:xfrm>
            <a:off x="838200" y="512739"/>
            <a:ext cx="10515600" cy="1177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fr-FR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mass</a:t>
            </a:r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36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fr-FR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radius</a:t>
            </a:r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fr-F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composition</a:t>
            </a:r>
          </a:p>
        </p:txBody>
      </p:sp>
      <p:sp>
        <p:nvSpPr>
          <p:cNvPr id="63" name="TextBox 29">
            <a:extLst>
              <a:ext uri="{FF2B5EF4-FFF2-40B4-BE49-F238E27FC236}">
                <a16:creationId xmlns:a16="http://schemas.microsoft.com/office/drawing/2014/main" id="{B9694E3B-40B6-8A15-49A3-A3C84008B035}"/>
              </a:ext>
            </a:extLst>
          </p:cNvPr>
          <p:cNvSpPr txBox="1"/>
          <p:nvPr/>
        </p:nvSpPr>
        <p:spPr>
          <a:xfrm>
            <a:off x="5158440" y="3515536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accent2">
                      <a:lumMod val="60000"/>
                      <a:lumOff val="40000"/>
                    </a:schemeClr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284D3-E61F-2011-8BC5-D7F91D168F7D}"/>
              </a:ext>
            </a:extLst>
          </p:cNvPr>
          <p:cNvSpPr/>
          <p:nvPr/>
        </p:nvSpPr>
        <p:spPr>
          <a:xfrm>
            <a:off x="5485967" y="1168620"/>
            <a:ext cx="1234869" cy="275111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2">
                  <a:lumMod val="75000"/>
                </a:scheme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57">
            <a:extLst>
              <a:ext uri="{FF2B5EF4-FFF2-40B4-BE49-F238E27FC236}">
                <a16:creationId xmlns:a16="http://schemas.microsoft.com/office/drawing/2014/main" id="{D8D8448B-9085-04C0-28DA-BA583B007D89}"/>
              </a:ext>
            </a:extLst>
          </p:cNvPr>
          <p:cNvSpPr txBox="1"/>
          <p:nvPr/>
        </p:nvSpPr>
        <p:spPr>
          <a:xfrm>
            <a:off x="4281585" y="2948942"/>
            <a:ext cx="758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bg1"/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(H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O)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C5E73B1F-0F2A-9955-1D39-D879474D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48</a:t>
            </a:fld>
            <a:endParaRPr lang="fr-FR"/>
          </a:p>
        </p:txBody>
      </p:sp>
      <p:sp>
        <p:nvSpPr>
          <p:cNvPr id="5" name="TextBox 54">
            <a:extLst>
              <a:ext uri="{FF2B5EF4-FFF2-40B4-BE49-F238E27FC236}">
                <a16:creationId xmlns:a16="http://schemas.microsoft.com/office/drawing/2014/main" id="{7E94F735-B487-1E6A-B57B-6BDDEAF9CC22}"/>
              </a:ext>
            </a:extLst>
          </p:cNvPr>
          <p:cNvSpPr txBox="1"/>
          <p:nvPr/>
        </p:nvSpPr>
        <p:spPr>
          <a:xfrm>
            <a:off x="7238212" y="2488689"/>
            <a:ext cx="1100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bg1"/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0.43%</a:t>
            </a: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14A7D832-5D5C-BC36-16C5-9FCBCF5C849B}"/>
              </a:ext>
            </a:extLst>
          </p:cNvPr>
          <p:cNvSpPr txBox="1"/>
          <p:nvPr/>
        </p:nvSpPr>
        <p:spPr>
          <a:xfrm>
            <a:off x="6184947" y="3515535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accent2">
                      <a:lumMod val="60000"/>
                      <a:lumOff val="40000"/>
                    </a:schemeClr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99.57%</a:t>
            </a:r>
          </a:p>
        </p:txBody>
      </p:sp>
      <p:sp>
        <p:nvSpPr>
          <p:cNvPr id="12" name="TextBox 54">
            <a:extLst>
              <a:ext uri="{FF2B5EF4-FFF2-40B4-BE49-F238E27FC236}">
                <a16:creationId xmlns:a16="http://schemas.microsoft.com/office/drawing/2014/main" id="{3618B276-BC86-C11C-02DE-94B5579A3A51}"/>
              </a:ext>
            </a:extLst>
          </p:cNvPr>
          <p:cNvSpPr txBox="1"/>
          <p:nvPr/>
        </p:nvSpPr>
        <p:spPr>
          <a:xfrm>
            <a:off x="7238212" y="2836505"/>
            <a:ext cx="110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bg1"/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(H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-He)</a:t>
            </a:r>
          </a:p>
        </p:txBody>
      </p:sp>
      <p:sp>
        <p:nvSpPr>
          <p:cNvPr id="14" name="TextBox 57">
            <a:extLst>
              <a:ext uri="{FF2B5EF4-FFF2-40B4-BE49-F238E27FC236}">
                <a16:creationId xmlns:a16="http://schemas.microsoft.com/office/drawing/2014/main" id="{494B6A0E-337E-20E3-E994-98981F8012F9}"/>
              </a:ext>
            </a:extLst>
          </p:cNvPr>
          <p:cNvSpPr txBox="1"/>
          <p:nvPr/>
        </p:nvSpPr>
        <p:spPr>
          <a:xfrm>
            <a:off x="3764065" y="4472665"/>
            <a:ext cx="1189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bg1"/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49.97% H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B3341C7B-A84E-0C77-3848-FC6FB0ACA056}"/>
              </a:ext>
            </a:extLst>
          </p:cNvPr>
          <p:cNvSpPr txBox="1"/>
          <p:nvPr/>
        </p:nvSpPr>
        <p:spPr>
          <a:xfrm>
            <a:off x="6201804" y="4156462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accent2">
                      <a:lumMod val="60000"/>
                      <a:lumOff val="40000"/>
                    </a:schemeClr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98.87%</a:t>
            </a: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A7E3B0D0-4110-4DDC-BC2C-1F797A153EA1}"/>
              </a:ext>
            </a:extLst>
          </p:cNvPr>
          <p:cNvSpPr txBox="1"/>
          <p:nvPr/>
        </p:nvSpPr>
        <p:spPr>
          <a:xfrm>
            <a:off x="4935522" y="4183021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accent2">
                      <a:lumMod val="60000"/>
                      <a:lumOff val="40000"/>
                    </a:schemeClr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50.02%</a:t>
            </a:r>
          </a:p>
        </p:txBody>
      </p:sp>
      <p:sp>
        <p:nvSpPr>
          <p:cNvPr id="26" name="TextBox 57">
            <a:extLst>
              <a:ext uri="{FF2B5EF4-FFF2-40B4-BE49-F238E27FC236}">
                <a16:creationId xmlns:a16="http://schemas.microsoft.com/office/drawing/2014/main" id="{032EEF3D-6F03-47FB-CD58-CC930066E1FE}"/>
              </a:ext>
            </a:extLst>
          </p:cNvPr>
          <p:cNvSpPr txBox="1"/>
          <p:nvPr/>
        </p:nvSpPr>
        <p:spPr>
          <a:xfrm>
            <a:off x="4877631" y="5331794"/>
            <a:ext cx="1189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bg1"/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0.01% H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-He</a:t>
            </a:r>
          </a:p>
        </p:txBody>
      </p:sp>
      <p:sp>
        <p:nvSpPr>
          <p:cNvPr id="27" name="TextBox 53">
            <a:extLst>
              <a:ext uri="{FF2B5EF4-FFF2-40B4-BE49-F238E27FC236}">
                <a16:creationId xmlns:a16="http://schemas.microsoft.com/office/drawing/2014/main" id="{4B979875-6D48-9542-1A1A-F65440747B35}"/>
              </a:ext>
            </a:extLst>
          </p:cNvPr>
          <p:cNvSpPr txBox="1"/>
          <p:nvPr/>
        </p:nvSpPr>
        <p:spPr>
          <a:xfrm>
            <a:off x="6552057" y="5362583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bg1"/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0.49%</a:t>
            </a:r>
          </a:p>
        </p:txBody>
      </p:sp>
      <p:sp>
        <p:nvSpPr>
          <p:cNvPr id="28" name="TextBox 57">
            <a:extLst>
              <a:ext uri="{FF2B5EF4-FFF2-40B4-BE49-F238E27FC236}">
                <a16:creationId xmlns:a16="http://schemas.microsoft.com/office/drawing/2014/main" id="{12FA0F2B-34CF-951B-8BDF-D2F1C81383F4}"/>
              </a:ext>
            </a:extLst>
          </p:cNvPr>
          <p:cNvSpPr txBox="1"/>
          <p:nvPr/>
        </p:nvSpPr>
        <p:spPr>
          <a:xfrm>
            <a:off x="6553879" y="5726292"/>
            <a:ext cx="758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bg1"/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(H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O)</a:t>
            </a:r>
          </a:p>
        </p:txBody>
      </p:sp>
      <p:sp>
        <p:nvSpPr>
          <p:cNvPr id="29" name="TextBox 54">
            <a:extLst>
              <a:ext uri="{FF2B5EF4-FFF2-40B4-BE49-F238E27FC236}">
                <a16:creationId xmlns:a16="http://schemas.microsoft.com/office/drawing/2014/main" id="{95AE3198-4996-946A-E358-8018F6456BB4}"/>
              </a:ext>
            </a:extLst>
          </p:cNvPr>
          <p:cNvSpPr txBox="1"/>
          <p:nvPr/>
        </p:nvSpPr>
        <p:spPr>
          <a:xfrm>
            <a:off x="7471757" y="4455737"/>
            <a:ext cx="1100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bg1"/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0.74%</a:t>
            </a:r>
          </a:p>
        </p:txBody>
      </p:sp>
      <p:sp>
        <p:nvSpPr>
          <p:cNvPr id="30" name="TextBox 54">
            <a:extLst>
              <a:ext uri="{FF2B5EF4-FFF2-40B4-BE49-F238E27FC236}">
                <a16:creationId xmlns:a16="http://schemas.microsoft.com/office/drawing/2014/main" id="{B75425A7-84AF-F049-7E46-731EB295298A}"/>
              </a:ext>
            </a:extLst>
          </p:cNvPr>
          <p:cNvSpPr txBox="1"/>
          <p:nvPr/>
        </p:nvSpPr>
        <p:spPr>
          <a:xfrm>
            <a:off x="7471757" y="4803553"/>
            <a:ext cx="110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12700">
                  <a:noFill/>
                </a:ln>
                <a:effectLst>
                  <a:glow rad="101600">
                    <a:schemeClr val="bg1"/>
                  </a:glow>
                </a:effectLst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(H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-He)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52B2E8E-D78C-03E7-8B02-CD4941AE327F}"/>
              </a:ext>
            </a:extLst>
          </p:cNvPr>
          <p:cNvCxnSpPr>
            <a:cxnSpLocks/>
          </p:cNvCxnSpPr>
          <p:nvPr/>
        </p:nvCxnSpPr>
        <p:spPr>
          <a:xfrm flipH="1">
            <a:off x="4731818" y="4113675"/>
            <a:ext cx="1364182" cy="2222991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  <a:effectLst>
            <a:outerShdw blurRad="127000" dir="27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17221EDA-D562-02CD-86C2-7FC9777FB709}"/>
              </a:ext>
            </a:extLst>
          </p:cNvPr>
          <p:cNvSpPr txBox="1"/>
          <p:nvPr/>
        </p:nvSpPr>
        <p:spPr>
          <a:xfrm>
            <a:off x="4727913" y="6378494"/>
            <a:ext cx="31886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JWST </a:t>
            </a:r>
            <a:r>
              <a:rPr lang="fr-FR" sz="2400" b="1" dirty="0" err="1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err="1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limit</a:t>
            </a:r>
            <a:endParaRPr lang="fr-FR" sz="2400" b="1" dirty="0">
              <a:ln w="6350" cap="flat">
                <a:noFill/>
              </a:ln>
              <a:solidFill>
                <a:srgbClr val="FF0000"/>
              </a:solidFill>
              <a:effectLst>
                <a:glow rad="76200">
                  <a:schemeClr val="bg1"/>
                </a:glow>
                <a:outerShdw blurRad="203200" dir="2700000" algn="tl" rotWithShape="0">
                  <a:schemeClr val="bg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7760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28F45-1A73-A8DC-2FC1-731717D29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86E42FC-BF53-447A-782B-B93742719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spectra</a:t>
            </a:r>
            <a:r>
              <a:rPr lang="fr-FR" dirty="0"/>
              <a:t> of </a:t>
            </a:r>
            <a:r>
              <a:rPr lang="fr-FR" dirty="0" err="1"/>
              <a:t>sub</a:t>
            </a:r>
            <a:r>
              <a:rPr lang="fr-FR" dirty="0"/>
              <a:t>-Neptunes </a:t>
            </a:r>
            <a:br>
              <a:rPr lang="fr-FR" dirty="0"/>
            </a:br>
            <a:r>
              <a:rPr lang="fr-FR" dirty="0" err="1"/>
              <a:t>with</a:t>
            </a:r>
            <a:r>
              <a:rPr lang="fr-FR" dirty="0"/>
              <a:t> JWST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146C291-922F-23DF-E85C-C4DE7DD1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5" y="1771548"/>
            <a:ext cx="4781550" cy="48149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5" name="Espace réservé du contenu 8">
            <a:extLst>
              <a:ext uri="{FF2B5EF4-FFF2-40B4-BE49-F238E27FC236}">
                <a16:creationId xmlns:a16="http://schemas.microsoft.com/office/drawing/2014/main" id="{C310DCD1-2745-7E5C-D901-9581B0C27C11}"/>
              </a:ext>
            </a:extLst>
          </p:cNvPr>
          <p:cNvSpPr txBox="1">
            <a:spLocks/>
          </p:cNvSpPr>
          <p:nvPr/>
        </p:nvSpPr>
        <p:spPr>
          <a:xfrm>
            <a:off x="8561721" y="6216651"/>
            <a:ext cx="3630279" cy="796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COMPASS: </a:t>
            </a:r>
            <a:r>
              <a:rPr lang="fr-FR" sz="2000" dirty="0" err="1"/>
              <a:t>largest</a:t>
            </a:r>
            <a:r>
              <a:rPr lang="fr-FR" sz="2000" dirty="0"/>
              <a:t> JWST Cycle 1 program </a:t>
            </a:r>
            <a:r>
              <a:rPr lang="fr-FR" sz="2000" dirty="0" err="1"/>
              <a:t>dedicated</a:t>
            </a:r>
            <a:r>
              <a:rPr lang="fr-FR" sz="2000" dirty="0"/>
              <a:t> to </a:t>
            </a:r>
            <a:r>
              <a:rPr lang="fr-FR" sz="2000" dirty="0" err="1"/>
              <a:t>exoplanets</a:t>
            </a:r>
            <a:endParaRPr lang="fr-FR" sz="2000" b="1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275032B-30F6-3E48-B9F9-0EB1DDE00B04}"/>
              </a:ext>
            </a:extLst>
          </p:cNvPr>
          <p:cNvSpPr txBox="1"/>
          <p:nvPr/>
        </p:nvSpPr>
        <p:spPr>
          <a:xfrm>
            <a:off x="3748085" y="6586534"/>
            <a:ext cx="2234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Teske+2025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35F201C-04F0-0CB4-6CFA-0591E9822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852" y="2811620"/>
            <a:ext cx="3276600" cy="16173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D5386208-2D0C-9EC7-1F45-DA6207F776DF}"/>
              </a:ext>
            </a:extLst>
          </p:cNvPr>
          <p:cNvSpPr txBox="1"/>
          <p:nvPr/>
        </p:nvSpPr>
        <p:spPr>
          <a:xfrm>
            <a:off x="9049569" y="2823731"/>
            <a:ext cx="2234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Teske,Aguichine+2025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9457E3C-FB60-BCCC-1FDF-8B885C5B3C09}"/>
              </a:ext>
            </a:extLst>
          </p:cNvPr>
          <p:cNvCxnSpPr>
            <a:cxnSpLocks/>
            <a:stCxn id="5124" idx="1"/>
          </p:cNvCxnSpPr>
          <p:nvPr/>
        </p:nvCxnSpPr>
        <p:spPr>
          <a:xfrm flipH="1">
            <a:off x="6357243" y="3620318"/>
            <a:ext cx="2419609" cy="854291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>
            <a:extLst>
              <a:ext uri="{FF2B5EF4-FFF2-40B4-BE49-F238E27FC236}">
                <a16:creationId xmlns:a16="http://schemas.microsoft.com/office/drawing/2014/main" id="{8C124E5C-F084-C9CD-68F1-2430ED7AB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009" y="1442518"/>
            <a:ext cx="3557516" cy="12414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ADB592B-656C-EC53-9D36-3BD2FE947D79}"/>
              </a:ext>
            </a:extLst>
          </p:cNvPr>
          <p:cNvCxnSpPr>
            <a:cxnSpLocks/>
            <a:stCxn id="5126" idx="1"/>
          </p:cNvCxnSpPr>
          <p:nvPr/>
        </p:nvCxnSpPr>
        <p:spPr>
          <a:xfrm flipH="1">
            <a:off x="6672263" y="2063231"/>
            <a:ext cx="1978746" cy="1557087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8">
            <a:extLst>
              <a:ext uri="{FF2B5EF4-FFF2-40B4-BE49-F238E27FC236}">
                <a16:creationId xmlns:a16="http://schemas.microsoft.com/office/drawing/2014/main" id="{849957DD-1F05-81A5-91DE-9FBD8E6FB78A}"/>
              </a:ext>
            </a:extLst>
          </p:cNvPr>
          <p:cNvSpPr txBox="1"/>
          <p:nvPr/>
        </p:nvSpPr>
        <p:spPr>
          <a:xfrm>
            <a:off x="9049569" y="1147285"/>
            <a:ext cx="2446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Wallack,Aguichine+2024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BC0CE98A-B27C-ADA2-1E20-6AC08CCAE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3804249"/>
            <a:ext cx="3452667" cy="12996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038678A-E6A0-16E2-84B2-BB41D9C72420}"/>
              </a:ext>
            </a:extLst>
          </p:cNvPr>
          <p:cNvCxnSpPr>
            <a:cxnSpLocks/>
            <a:stCxn id="5128" idx="3"/>
          </p:cNvCxnSpPr>
          <p:nvPr/>
        </p:nvCxnSpPr>
        <p:spPr>
          <a:xfrm>
            <a:off x="3509819" y="4454097"/>
            <a:ext cx="1900273" cy="649847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8">
            <a:extLst>
              <a:ext uri="{FF2B5EF4-FFF2-40B4-BE49-F238E27FC236}">
                <a16:creationId xmlns:a16="http://schemas.microsoft.com/office/drawing/2014/main" id="{3A1E0AF3-F8B8-1895-033F-3B5C9B7D0FCC}"/>
              </a:ext>
            </a:extLst>
          </p:cNvPr>
          <p:cNvSpPr txBox="1"/>
          <p:nvPr/>
        </p:nvSpPr>
        <p:spPr>
          <a:xfrm>
            <a:off x="1468646" y="3832825"/>
            <a:ext cx="2234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Alam,Aguichine+2025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97DF7FE2-227E-25F1-B579-30D1746B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5217205"/>
            <a:ext cx="3124054" cy="1580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94A3637-7C0A-1476-B6C9-F63E20DF5D8F}"/>
              </a:ext>
            </a:extLst>
          </p:cNvPr>
          <p:cNvCxnSpPr>
            <a:cxnSpLocks/>
            <a:stCxn id="5130" idx="3"/>
          </p:cNvCxnSpPr>
          <p:nvPr/>
        </p:nvCxnSpPr>
        <p:spPr>
          <a:xfrm flipV="1">
            <a:off x="3181206" y="5550353"/>
            <a:ext cx="1683906" cy="457018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8">
            <a:extLst>
              <a:ext uri="{FF2B5EF4-FFF2-40B4-BE49-F238E27FC236}">
                <a16:creationId xmlns:a16="http://schemas.microsoft.com/office/drawing/2014/main" id="{CEFBEE0D-826D-6974-99B1-F7630CF15FAB}"/>
              </a:ext>
            </a:extLst>
          </p:cNvPr>
          <p:cNvSpPr txBox="1"/>
          <p:nvPr/>
        </p:nvSpPr>
        <p:spPr>
          <a:xfrm>
            <a:off x="414187" y="6003538"/>
            <a:ext cx="2709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Scarsdale,Aguichine+2025</a:t>
            </a:r>
          </a:p>
        </p:txBody>
      </p:sp>
      <p:pic>
        <p:nvPicPr>
          <p:cNvPr id="5132" name="Picture 12">
            <a:extLst>
              <a:ext uri="{FF2B5EF4-FFF2-40B4-BE49-F238E27FC236}">
                <a16:creationId xmlns:a16="http://schemas.microsoft.com/office/drawing/2014/main" id="{935EE3BA-6306-A7CA-FFED-A69864B5F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2" y="1719264"/>
            <a:ext cx="2847424" cy="192411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C5C34BC-E32A-FA46-023E-0544BD9C0B97}"/>
              </a:ext>
            </a:extLst>
          </p:cNvPr>
          <p:cNvCxnSpPr>
            <a:cxnSpLocks/>
            <a:stCxn id="5132" idx="3"/>
          </p:cNvCxnSpPr>
          <p:nvPr/>
        </p:nvCxnSpPr>
        <p:spPr>
          <a:xfrm>
            <a:off x="2904576" y="2681322"/>
            <a:ext cx="2738987" cy="2289868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4" name="Picture 14">
            <a:extLst>
              <a:ext uri="{FF2B5EF4-FFF2-40B4-BE49-F238E27FC236}">
                <a16:creationId xmlns:a16="http://schemas.microsoft.com/office/drawing/2014/main" id="{29727E4E-2AD7-C757-04BB-C1B65872B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181" y="4474609"/>
            <a:ext cx="3452667" cy="1760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30D1025-7731-5F79-6C22-03B88B1757CA}"/>
              </a:ext>
            </a:extLst>
          </p:cNvPr>
          <p:cNvCxnSpPr>
            <a:cxnSpLocks/>
            <a:stCxn id="5134" idx="1"/>
          </p:cNvCxnSpPr>
          <p:nvPr/>
        </p:nvCxnSpPr>
        <p:spPr>
          <a:xfrm flipH="1" flipV="1">
            <a:off x="5982140" y="4882600"/>
            <a:ext cx="2700041" cy="472484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8">
            <a:extLst>
              <a:ext uri="{FF2B5EF4-FFF2-40B4-BE49-F238E27FC236}">
                <a16:creationId xmlns:a16="http://schemas.microsoft.com/office/drawing/2014/main" id="{271BDE8A-A033-BA80-0C08-95B92476C145}"/>
              </a:ext>
            </a:extLst>
          </p:cNvPr>
          <p:cNvSpPr txBox="1"/>
          <p:nvPr/>
        </p:nvSpPr>
        <p:spPr>
          <a:xfrm>
            <a:off x="9007682" y="5176353"/>
            <a:ext cx="2346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Alderson,Aguichine+2025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E589C5C8-9758-1F4C-BC83-3B583698A2FF}"/>
              </a:ext>
            </a:extLst>
          </p:cNvPr>
          <p:cNvSpPr txBox="1"/>
          <p:nvPr/>
        </p:nvSpPr>
        <p:spPr>
          <a:xfrm>
            <a:off x="274932" y="2730983"/>
            <a:ext cx="2629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Alderson,Aguichine+2024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5198A09-FF12-2465-1F91-353BE8B7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517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2968C-D3E3-DB83-E0E1-2ED0F5D1E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46D34-4341-5221-C7B6-3915CF1A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/>
              <a:t>Sub</a:t>
            </a:r>
            <a:r>
              <a:rPr lang="fr-FR" sz="4000" dirty="0"/>
              <a:t>-Neptunes: prime </a:t>
            </a:r>
            <a:r>
              <a:rPr lang="fr-FR" sz="4000" dirty="0" err="1"/>
              <a:t>targets</a:t>
            </a:r>
            <a:r>
              <a:rPr lang="fr-FR" sz="4000" dirty="0"/>
              <a:t> for </a:t>
            </a:r>
            <a:r>
              <a:rPr lang="fr-FR" sz="4000" dirty="0" err="1"/>
              <a:t>astrobiology</a:t>
            </a:r>
            <a:endParaRPr lang="fr-FR" sz="40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2EDFE-FA05-C8D7-6FFD-535BCEF63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2947"/>
            <a:ext cx="5365376" cy="3984016"/>
          </a:xfrm>
        </p:spPr>
        <p:txBody>
          <a:bodyPr/>
          <a:lstStyle/>
          <a:p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leading</a:t>
            </a:r>
            <a:r>
              <a:rPr lang="fr-FR" dirty="0"/>
              <a:t> </a:t>
            </a:r>
            <a:r>
              <a:rPr lang="fr-FR" dirty="0" err="1"/>
              <a:t>theories</a:t>
            </a:r>
            <a:r>
              <a:rPr lang="fr-FR" dirty="0"/>
              <a:t> </a:t>
            </a:r>
            <a:r>
              <a:rPr lang="fr-FR" dirty="0" err="1"/>
              <a:t>explaining</a:t>
            </a:r>
            <a:r>
              <a:rPr lang="fr-FR" dirty="0"/>
              <a:t> the radius gap and </a:t>
            </a:r>
            <a:r>
              <a:rPr lang="fr-FR" dirty="0" err="1"/>
              <a:t>sub</a:t>
            </a:r>
            <a:r>
              <a:rPr lang="fr-FR" dirty="0"/>
              <a:t>-Neptunes size:</a:t>
            </a:r>
          </a:p>
          <a:p>
            <a:pPr lvl="1"/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sub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-Neptunes are H</a:t>
            </a:r>
            <a:r>
              <a:rPr lang="fr-FR" b="1" u="sng" baseline="-25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-He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rich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gas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dwarfs</a:t>
            </a:r>
            <a:r>
              <a:rPr lang="fr-FR" dirty="0"/>
              <a:t>, radius gap </a:t>
            </a:r>
            <a:r>
              <a:rPr lang="fr-FR" dirty="0" err="1"/>
              <a:t>formed</a:t>
            </a:r>
            <a:r>
              <a:rPr lang="fr-FR" dirty="0"/>
              <a:t> by </a:t>
            </a:r>
            <a:r>
              <a:rPr lang="fr-FR" dirty="0" err="1"/>
              <a:t>atmospheric</a:t>
            </a:r>
            <a:r>
              <a:rPr lang="fr-FR" dirty="0"/>
              <a:t> escape (</a:t>
            </a:r>
            <a:r>
              <a:rPr lang="fr-FR" dirty="0">
                <a:solidFill>
                  <a:srgbClr val="0070C0"/>
                </a:solidFill>
              </a:rPr>
              <a:t>Lopez+2013, Owen+2013</a:t>
            </a:r>
            <a:r>
              <a:rPr lang="fr-FR" dirty="0"/>
              <a:t>) </a:t>
            </a:r>
          </a:p>
          <a:p>
            <a:pPr lvl="1"/>
            <a:r>
              <a:rPr lang="fr-FR" b="1" u="sng" dirty="0" err="1">
                <a:solidFill>
                  <a:srgbClr val="0070C0"/>
                </a:solidFill>
              </a:rPr>
              <a:t>sub</a:t>
            </a:r>
            <a:r>
              <a:rPr lang="fr-FR" b="1" u="sng" dirty="0">
                <a:solidFill>
                  <a:srgbClr val="0070C0"/>
                </a:solidFill>
              </a:rPr>
              <a:t>-Neptunes are H</a:t>
            </a:r>
            <a:r>
              <a:rPr lang="fr-FR" b="1" u="sng" baseline="-25000" dirty="0">
                <a:solidFill>
                  <a:srgbClr val="0070C0"/>
                </a:solidFill>
              </a:rPr>
              <a:t>2</a:t>
            </a:r>
            <a:r>
              <a:rPr lang="fr-FR" b="1" u="sng" dirty="0">
                <a:solidFill>
                  <a:srgbClr val="0070C0"/>
                </a:solidFill>
              </a:rPr>
              <a:t>O </a:t>
            </a:r>
            <a:r>
              <a:rPr lang="fr-FR" b="1" u="sng" dirty="0" err="1">
                <a:solidFill>
                  <a:srgbClr val="0070C0"/>
                </a:solidFill>
              </a:rPr>
              <a:t>rich</a:t>
            </a:r>
            <a:r>
              <a:rPr lang="fr-FR" b="1" u="sng" dirty="0">
                <a:solidFill>
                  <a:srgbClr val="0070C0"/>
                </a:solidFill>
              </a:rPr>
              <a:t> </a:t>
            </a:r>
            <a:r>
              <a:rPr lang="fr-FR" b="1" u="sng" dirty="0" err="1">
                <a:solidFill>
                  <a:srgbClr val="0070C0"/>
                </a:solidFill>
              </a:rPr>
              <a:t>steam</a:t>
            </a:r>
            <a:r>
              <a:rPr lang="fr-FR" b="1" u="sng" dirty="0">
                <a:solidFill>
                  <a:srgbClr val="0070C0"/>
                </a:solidFill>
              </a:rPr>
              <a:t> </a:t>
            </a:r>
            <a:r>
              <a:rPr lang="fr-FR" b="1" u="sng" dirty="0" err="1">
                <a:solidFill>
                  <a:srgbClr val="0070C0"/>
                </a:solidFill>
              </a:rPr>
              <a:t>worlds</a:t>
            </a:r>
            <a:r>
              <a:rPr lang="fr-FR" dirty="0"/>
              <a:t>, radius gap due to composition (</a:t>
            </a:r>
            <a:r>
              <a:rPr lang="fr-FR" dirty="0">
                <a:solidFill>
                  <a:srgbClr val="0070C0"/>
                </a:solidFill>
              </a:rPr>
              <a:t>Burn+2024, Chakrabarty+2024</a:t>
            </a:r>
            <a:r>
              <a:rPr lang="fr-FR" dirty="0"/>
              <a:t>)</a:t>
            </a:r>
          </a:p>
          <a:p>
            <a:pPr lvl="1"/>
            <a:endParaRPr lang="fr-FR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659585EE-CC7A-76D6-C459-61E935B0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5</a:t>
            </a:fld>
            <a:endParaRPr lang="fr-FR"/>
          </a:p>
        </p:txBody>
      </p:sp>
      <p:pic>
        <p:nvPicPr>
          <p:cNvPr id="18" name="Picture 2" descr="A Deep Dive into the Fulton Gap">
            <a:extLst>
              <a:ext uri="{FF2B5EF4-FFF2-40B4-BE49-F238E27FC236}">
                <a16:creationId xmlns:a16="http://schemas.microsoft.com/office/drawing/2014/main" id="{2BD3A5C2-4706-2BF2-AD31-E378198BD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6" y="2192947"/>
            <a:ext cx="5838049" cy="3913776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5">
            <a:extLst>
              <a:ext uri="{FF2B5EF4-FFF2-40B4-BE49-F238E27FC236}">
                <a16:creationId xmlns:a16="http://schemas.microsoft.com/office/drawing/2014/main" id="{9FC8D07C-D5AB-571B-8C1A-FD3F91D44683}"/>
              </a:ext>
            </a:extLst>
          </p:cNvPr>
          <p:cNvSpPr txBox="1"/>
          <p:nvPr/>
        </p:nvSpPr>
        <p:spPr>
          <a:xfrm>
            <a:off x="120966" y="6154321"/>
            <a:ext cx="2607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Fulton+2017</a:t>
            </a:r>
          </a:p>
        </p:txBody>
      </p:sp>
    </p:spTree>
    <p:extLst>
      <p:ext uri="{BB962C8B-B14F-4D97-AF65-F5344CB8AC3E}">
        <p14:creationId xmlns:p14="http://schemas.microsoft.com/office/powerpoint/2010/main" val="2906364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AA97E08-A70D-C4B2-38E3-1F2D5D499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spectra</a:t>
            </a:r>
            <a:r>
              <a:rPr lang="fr-FR" dirty="0"/>
              <a:t> of </a:t>
            </a:r>
            <a:r>
              <a:rPr lang="fr-FR" dirty="0" err="1"/>
              <a:t>sub</a:t>
            </a:r>
            <a:r>
              <a:rPr lang="fr-FR" dirty="0"/>
              <a:t>-Neptunes </a:t>
            </a:r>
            <a:br>
              <a:rPr lang="fr-FR" dirty="0"/>
            </a:br>
            <a:r>
              <a:rPr lang="fr-FR" dirty="0" err="1"/>
              <a:t>with</a:t>
            </a:r>
            <a:r>
              <a:rPr lang="fr-FR" dirty="0"/>
              <a:t> JWST</a:t>
            </a:r>
          </a:p>
        </p:txBody>
      </p:sp>
      <p:sp>
        <p:nvSpPr>
          <p:cNvPr id="5" name="Espace réservé du contenu 8">
            <a:extLst>
              <a:ext uri="{FF2B5EF4-FFF2-40B4-BE49-F238E27FC236}">
                <a16:creationId xmlns:a16="http://schemas.microsoft.com/office/drawing/2014/main" id="{06540ADA-D4AA-ECF0-2BB1-03410E56A6F4}"/>
              </a:ext>
            </a:extLst>
          </p:cNvPr>
          <p:cNvSpPr txBox="1">
            <a:spLocks/>
          </p:cNvSpPr>
          <p:nvPr/>
        </p:nvSpPr>
        <p:spPr>
          <a:xfrm>
            <a:off x="419100" y="5696744"/>
            <a:ext cx="7147112" cy="796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Transit </a:t>
            </a:r>
            <a:r>
              <a:rPr lang="fr-FR" sz="2000" dirty="0" err="1"/>
              <a:t>spectra</a:t>
            </a:r>
            <a:r>
              <a:rPr lang="fr-FR" sz="2000" dirty="0"/>
              <a:t> of </a:t>
            </a:r>
            <a:r>
              <a:rPr lang="fr-FR" sz="2000" dirty="0" err="1"/>
              <a:t>sub</a:t>
            </a:r>
            <a:r>
              <a:rPr lang="fr-FR" sz="2000" dirty="0"/>
              <a:t>-Neptune TOI-270d.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~200x Solar </a:t>
            </a:r>
            <a:r>
              <a:rPr lang="fr-FR" sz="2000" b="1" dirty="0" err="1"/>
              <a:t>metallicity</a:t>
            </a:r>
            <a:r>
              <a:rPr lang="fr-FR" sz="2000" b="1" dirty="0"/>
              <a:t> (50% H</a:t>
            </a:r>
            <a:r>
              <a:rPr lang="fr-FR" sz="2000" b="1" baseline="-25000" dirty="0"/>
              <a:t>2</a:t>
            </a:r>
            <a:r>
              <a:rPr lang="fr-FR" sz="2000" b="1" dirty="0"/>
              <a:t>-He / 50% </a:t>
            </a:r>
            <a:r>
              <a:rPr lang="fr-FR" sz="2000" b="1" dirty="0" err="1"/>
              <a:t>other</a:t>
            </a:r>
            <a:r>
              <a:rPr lang="fr-FR" sz="2000" b="1" dirty="0"/>
              <a:t>)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DA08654-E35C-4C7E-C52D-79A3AC5F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690688"/>
            <a:ext cx="11353800" cy="38954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F6C46191-E30F-7FAA-6891-A12E48203201}"/>
              </a:ext>
            </a:extLst>
          </p:cNvPr>
          <p:cNvSpPr txBox="1"/>
          <p:nvPr/>
        </p:nvSpPr>
        <p:spPr>
          <a:xfrm>
            <a:off x="9165371" y="5604094"/>
            <a:ext cx="2607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Benneke+2024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FE15896-79E9-9B55-6BE7-A8214C570D4F}"/>
              </a:ext>
            </a:extLst>
          </p:cNvPr>
          <p:cNvSpPr txBox="1"/>
          <p:nvPr/>
        </p:nvSpPr>
        <p:spPr>
          <a:xfrm>
            <a:off x="8338188" y="1690688"/>
            <a:ext cx="6803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CS</a:t>
            </a:r>
            <a:r>
              <a:rPr lang="fr-FR" sz="2400" b="1" baseline="-25000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FD5AAF5-4828-0235-69A8-89B7F7807480}"/>
              </a:ext>
            </a:extLst>
          </p:cNvPr>
          <p:cNvSpPr txBox="1"/>
          <p:nvPr/>
        </p:nvSpPr>
        <p:spPr>
          <a:xfrm>
            <a:off x="3603215" y="2112523"/>
            <a:ext cx="6803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400" b="1" baseline="-25000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3935274-0B7A-3F4D-6A0D-7A48A8DA444A}"/>
              </a:ext>
            </a:extLst>
          </p:cNvPr>
          <p:cNvSpPr txBox="1"/>
          <p:nvPr/>
        </p:nvSpPr>
        <p:spPr>
          <a:xfrm>
            <a:off x="7228173" y="2281800"/>
            <a:ext cx="6803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fr-FR" sz="2400" b="1" baseline="-25000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2E27FA1-60B6-9298-11FD-04591B537412}"/>
              </a:ext>
            </a:extLst>
          </p:cNvPr>
          <p:cNvSpPr txBox="1"/>
          <p:nvPr/>
        </p:nvSpPr>
        <p:spPr>
          <a:xfrm>
            <a:off x="6078072" y="2686675"/>
            <a:ext cx="6803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fr-FR" sz="2400" b="1" baseline="-25000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5C22F73-042F-694C-487F-C0887176FC7E}"/>
              </a:ext>
            </a:extLst>
          </p:cNvPr>
          <p:cNvSpPr txBox="1"/>
          <p:nvPr/>
        </p:nvSpPr>
        <p:spPr>
          <a:xfrm>
            <a:off x="2052290" y="2816196"/>
            <a:ext cx="9846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fr-FR" sz="2400" b="1" baseline="-25000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fr-FR" sz="2400" b="1" baseline="-25000" dirty="0">
              <a:ln w="6350" cap="flat">
                <a:noFill/>
              </a:ln>
              <a:solidFill>
                <a:srgbClr val="0070C0"/>
              </a:solidFill>
              <a:effectLst>
                <a:glow rad="76200">
                  <a:schemeClr val="bg1"/>
                </a:glow>
                <a:outerShdw blurRad="203200" dir="2700000" algn="tl" rotWithShape="0">
                  <a:schemeClr val="bg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AEEF4FB-1565-9D88-86FD-F254E8569307}"/>
              </a:ext>
            </a:extLst>
          </p:cNvPr>
          <p:cNvSpPr txBox="1"/>
          <p:nvPr/>
        </p:nvSpPr>
        <p:spPr>
          <a:xfrm>
            <a:off x="9799556" y="2512633"/>
            <a:ext cx="9846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fr-FR" sz="2400" b="1" baseline="-25000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fr-FR" sz="2400" b="1" baseline="-25000" dirty="0">
              <a:ln w="6350" cap="flat">
                <a:noFill/>
              </a:ln>
              <a:solidFill>
                <a:srgbClr val="0070C0"/>
              </a:solidFill>
              <a:effectLst>
                <a:glow rad="76200">
                  <a:schemeClr val="bg1"/>
                </a:glow>
                <a:outerShdw blurRad="203200" dir="2700000" algn="tl" rotWithShape="0">
                  <a:schemeClr val="bg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C9058171-805A-062B-37D2-EBD7770C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669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91CD3-96F3-B73B-E3AD-D9EC69D4D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7B76482-7A9C-3C23-FF51-F0B756E17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Probing</a:t>
            </a:r>
            <a:r>
              <a:rPr lang="fr-FR" dirty="0"/>
              <a:t> </a:t>
            </a:r>
            <a:r>
              <a:rPr lang="fr-FR" dirty="0" err="1"/>
              <a:t>interior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JWST</a:t>
            </a:r>
          </a:p>
        </p:txBody>
      </p:sp>
      <p:sp>
        <p:nvSpPr>
          <p:cNvPr id="5" name="Espace réservé du contenu 8">
            <a:extLst>
              <a:ext uri="{FF2B5EF4-FFF2-40B4-BE49-F238E27FC236}">
                <a16:creationId xmlns:a16="http://schemas.microsoft.com/office/drawing/2014/main" id="{ADB2CA71-D1D6-8E3D-E537-CEE81C702A64}"/>
              </a:ext>
            </a:extLst>
          </p:cNvPr>
          <p:cNvSpPr txBox="1">
            <a:spLocks/>
          </p:cNvSpPr>
          <p:nvPr/>
        </p:nvSpPr>
        <p:spPr>
          <a:xfrm>
            <a:off x="2144879" y="5522712"/>
            <a:ext cx="8670030" cy="1084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 err="1"/>
              <a:t>Funded</a:t>
            </a:r>
            <a:r>
              <a:rPr lang="fr-FR" sz="2000" dirty="0"/>
              <a:t> JWST Cycle 4 </a:t>
            </a:r>
            <a:r>
              <a:rPr lang="fr-FR" sz="2000" dirty="0" err="1"/>
              <a:t>proposal</a:t>
            </a:r>
            <a:r>
              <a:rPr lang="fr-FR" sz="2000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PI: Natasha Batalha, </a:t>
            </a:r>
            <a:r>
              <a:rPr lang="fr-FR" sz="2000" dirty="0" err="1"/>
              <a:t>co-I</a:t>
            </a:r>
            <a:r>
              <a:rPr lang="fr-FR" sz="2000" dirty="0"/>
              <a:t>: Artem Aguichine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42EE0A3-9FE8-C65A-9AD1-118F2C689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879" y="2524871"/>
            <a:ext cx="7902242" cy="29440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0" name="Espace réservé du contenu 8">
            <a:extLst>
              <a:ext uri="{FF2B5EF4-FFF2-40B4-BE49-F238E27FC236}">
                <a16:creationId xmlns:a16="http://schemas.microsoft.com/office/drawing/2014/main" id="{39501F01-F281-9C1E-837F-686DFCB26460}"/>
              </a:ext>
            </a:extLst>
          </p:cNvPr>
          <p:cNvSpPr txBox="1">
            <a:spLocks/>
          </p:cNvSpPr>
          <p:nvPr/>
        </p:nvSpPr>
        <p:spPr>
          <a:xfrm>
            <a:off x="838200" y="1697782"/>
            <a:ext cx="10906125" cy="1084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800" dirty="0"/>
              <a:t>Chemistry at volatile/rock interface – change in </a:t>
            </a:r>
            <a:r>
              <a:rPr lang="fr-FR" sz="2800" dirty="0" err="1"/>
              <a:t>atmosphere</a:t>
            </a:r>
            <a:r>
              <a:rPr lang="fr-FR" sz="2800" dirty="0"/>
              <a:t> composition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3001CC-B798-2E30-1759-F9FE2ED0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6169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2078E-FC98-AF2A-FF54-7F51EB62D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945A7-9133-577E-A1BF-415E5654B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Even more volatiles!</a:t>
            </a:r>
          </a:p>
        </p:txBody>
      </p:sp>
      <p:pic>
        <p:nvPicPr>
          <p:cNvPr id="7" name="Espace réservé du contenu 6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3F61ED54-4CE6-87CF-1B28-EBA6F43D17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3" y="1690688"/>
            <a:ext cx="6285827" cy="4665662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6C56C4-B69B-5D49-DF04-01F4A981A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8564" y="2078269"/>
            <a:ext cx="4655235" cy="4278079"/>
          </a:xfrm>
        </p:spPr>
        <p:txBody>
          <a:bodyPr/>
          <a:lstStyle/>
          <a:p>
            <a:r>
              <a:rPr lang="fr-FR" dirty="0"/>
              <a:t>Solar O:C:N  = 54:30:16</a:t>
            </a:r>
          </a:p>
          <a:p>
            <a:pPr>
              <a:buFont typeface="Symbol" pitchFamily="2" charset="2"/>
              <a:buChar char="Þ"/>
            </a:pPr>
            <a:r>
              <a:rPr lang="fr-FR" dirty="0"/>
              <a:t> More </a:t>
            </a:r>
            <a:r>
              <a:rPr lang="fr-FR" dirty="0" err="1"/>
              <a:t>extended</a:t>
            </a:r>
            <a:r>
              <a:rPr lang="fr-FR" dirty="0"/>
              <a:t> radius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3F8120-354D-327C-3F83-C61CF60AB493}"/>
              </a:ext>
            </a:extLst>
          </p:cNvPr>
          <p:cNvSpPr txBox="1"/>
          <p:nvPr/>
        </p:nvSpPr>
        <p:spPr>
          <a:xfrm>
            <a:off x="2513434" y="4767202"/>
            <a:ext cx="144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 H</a:t>
            </a:r>
            <a:r>
              <a:rPr lang="fr-FR" sz="2000" b="1" baseline="-25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26018E-A1F3-695A-6B1F-682431E35783}"/>
              </a:ext>
            </a:extLst>
          </p:cNvPr>
          <p:cNvSpPr txBox="1"/>
          <p:nvPr/>
        </p:nvSpPr>
        <p:spPr>
          <a:xfrm>
            <a:off x="2416452" y="2474813"/>
            <a:ext cx="144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 CH</a:t>
            </a:r>
            <a:r>
              <a:rPr lang="fr-FR" sz="20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941D89-9751-58E8-D1A3-1F9F74B50366}"/>
              </a:ext>
            </a:extLst>
          </p:cNvPr>
          <p:cNvSpPr txBox="1"/>
          <p:nvPr/>
        </p:nvSpPr>
        <p:spPr>
          <a:xfrm>
            <a:off x="2947255" y="3515682"/>
            <a:ext cx="144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 NH</a:t>
            </a:r>
            <a:r>
              <a:rPr lang="fr-FR" sz="2000" b="1" baseline="-2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2" name="Image 11" descr="Une image contenant personne, Visage humain, arbre, habits&#10;&#10;Description générée automatiquement">
            <a:extLst>
              <a:ext uri="{FF2B5EF4-FFF2-40B4-BE49-F238E27FC236}">
                <a16:creationId xmlns:a16="http://schemas.microsoft.com/office/drawing/2014/main" id="{DF6BB0C2-D802-1CC1-4C95-882677716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17" y="3855543"/>
            <a:ext cx="1333908" cy="1501228"/>
          </a:xfrm>
          <a:prstGeom prst="rect">
            <a:avLst/>
          </a:prstGeom>
        </p:spPr>
      </p:pic>
      <p:pic>
        <p:nvPicPr>
          <p:cNvPr id="14" name="Image 13" descr="Une image contenant habits, Visage humain, personne, portrait&#10;&#10;Description générée automatiquement">
            <a:extLst>
              <a:ext uri="{FF2B5EF4-FFF2-40B4-BE49-F238E27FC236}">
                <a16:creationId xmlns:a16="http://schemas.microsoft.com/office/drawing/2014/main" id="{A427F032-94BF-0C3B-5926-D89EB60F5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261" y="3855543"/>
            <a:ext cx="1200982" cy="1501228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97B6204-F2D5-6BAA-D44A-C2BA4C49589B}"/>
              </a:ext>
            </a:extLst>
          </p:cNvPr>
          <p:cNvSpPr txBox="1">
            <a:spLocks/>
          </p:cNvSpPr>
          <p:nvPr/>
        </p:nvSpPr>
        <p:spPr>
          <a:xfrm>
            <a:off x="6923296" y="5478783"/>
            <a:ext cx="1720632" cy="908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Emma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Postolec</a:t>
            </a:r>
            <a:b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(Master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DB8843F6-1B02-309B-C17D-D4DC4D7B1261}"/>
              </a:ext>
            </a:extLst>
          </p:cNvPr>
          <p:cNvSpPr txBox="1">
            <a:spLocks/>
          </p:cNvSpPr>
          <p:nvPr/>
        </p:nvSpPr>
        <p:spPr>
          <a:xfrm>
            <a:off x="8794498" y="5356771"/>
            <a:ext cx="1519615" cy="908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Nadine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Nettelmann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62" name="Picture 2" descr="Jonathan Fortney">
            <a:extLst>
              <a:ext uri="{FF2B5EF4-FFF2-40B4-BE49-F238E27FC236}">
                <a16:creationId xmlns:a16="http://schemas.microsoft.com/office/drawing/2014/main" id="{6C603442-3B71-4D8A-9D8C-8E7B6DEB8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78" y="3855544"/>
            <a:ext cx="1501228" cy="15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EA6CB4-CFCC-8C90-D935-56F87D0E102A}"/>
              </a:ext>
            </a:extLst>
          </p:cNvPr>
          <p:cNvSpPr txBox="1">
            <a:spLocks/>
          </p:cNvSpPr>
          <p:nvPr/>
        </p:nvSpPr>
        <p:spPr>
          <a:xfrm>
            <a:off x="10408391" y="5356771"/>
            <a:ext cx="1519615" cy="908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Jonathan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Fortney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F19D6D8-47BD-747D-F0CE-EB9E3650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3474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3F5DA-3F55-2272-C858-7B9BD08A5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4BEF0-1BE7-AE33-CC03-EDF69C18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runaway</a:t>
            </a:r>
            <a:r>
              <a:rPr lang="fr-FR" dirty="0"/>
              <a:t> </a:t>
            </a:r>
            <a:r>
              <a:rPr lang="fr-FR" dirty="0" err="1"/>
              <a:t>greenhouse</a:t>
            </a:r>
            <a:r>
              <a:rPr lang="fr-FR" dirty="0"/>
              <a:t> </a:t>
            </a:r>
            <a:r>
              <a:rPr lang="fr-FR" dirty="0" err="1"/>
              <a:t>effect</a:t>
            </a:r>
            <a:endParaRPr lang="fr-FR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352A99C-21DA-2C8E-024D-CEC85DD85C2E}"/>
              </a:ext>
            </a:extLst>
          </p:cNvPr>
          <p:cNvSpPr txBox="1"/>
          <p:nvPr/>
        </p:nvSpPr>
        <p:spPr>
          <a:xfrm>
            <a:off x="2647476" y="1406287"/>
            <a:ext cx="3126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5% of sub-Neptunes:</a:t>
            </a:r>
          </a:p>
          <a:p>
            <a:pPr algn="ctr"/>
            <a:r>
              <a:rPr lang="en-US" sz="2000" b="1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is liquid or solid</a:t>
            </a:r>
          </a:p>
          <a:p>
            <a:pPr algn="ctr"/>
            <a:r>
              <a:rPr lang="en-US" sz="2000" b="1" u="sng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Worlds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C6AA17C-327B-EBAF-4490-6E7EF38F76DF}"/>
              </a:ext>
            </a:extLst>
          </p:cNvPr>
          <p:cNvSpPr txBox="1"/>
          <p:nvPr/>
        </p:nvSpPr>
        <p:spPr>
          <a:xfrm>
            <a:off x="7583251" y="1596401"/>
            <a:ext cx="3887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defRPr>
            </a:lvl1pPr>
          </a:lstStyle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95% of sub-Neptunes: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Water is steam and supercritical</a:t>
            </a:r>
          </a:p>
          <a:p>
            <a:pPr algn="ctr"/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Steam Worlds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7DD9044-22AF-47AD-FF40-B7D61C518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55033"/>
            <a:ext cx="10515600" cy="3784521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6A2D24DB-4D3E-1A05-A847-AE68CD276E45}"/>
              </a:ext>
            </a:extLst>
          </p:cNvPr>
          <p:cNvSpPr txBox="1"/>
          <p:nvPr/>
        </p:nvSpPr>
        <p:spPr>
          <a:xfrm>
            <a:off x="8746271" y="6458167"/>
            <a:ext cx="2607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70C0"/>
                </a:solidFill>
              </a:rPr>
              <a:t>Benneke+2024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924BC93-A987-40EB-F8CE-0BD249ABE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347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 descr="Une image contenant diagramme, ligne, Tracé, texte&#10;&#10;Description générée automatiquement">
            <a:extLst>
              <a:ext uri="{FF2B5EF4-FFF2-40B4-BE49-F238E27FC236}">
                <a16:creationId xmlns:a16="http://schemas.microsoft.com/office/drawing/2014/main" id="{F7E23584-3C4E-6A1A-3EC0-AF8F5A51D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7" y="1837593"/>
            <a:ext cx="6522570" cy="48919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DD3390E-21E1-1A03-ED73-16999ADE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</a:t>
            </a:r>
            <a:r>
              <a:rPr lang="fr-FR" dirty="0" err="1"/>
              <a:t>is</a:t>
            </a:r>
            <a:r>
              <a:rPr lang="fr-FR" dirty="0"/>
              <a:t> water?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7075719-950A-E9D2-8C6B-BD23F2065443}"/>
              </a:ext>
            </a:extLst>
          </p:cNvPr>
          <p:cNvGrpSpPr/>
          <p:nvPr/>
        </p:nvGrpSpPr>
        <p:grpSpPr>
          <a:xfrm>
            <a:off x="785867" y="2052103"/>
            <a:ext cx="6865650" cy="4273876"/>
            <a:chOff x="625447" y="2052103"/>
            <a:chExt cx="6865650" cy="4273876"/>
          </a:xfrm>
        </p:grpSpPr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FD7AF73C-F8ED-A2FF-DC99-C69DA30C691E}"/>
                </a:ext>
              </a:extLst>
            </p:cNvPr>
            <p:cNvSpPr txBox="1"/>
            <p:nvPr/>
          </p:nvSpPr>
          <p:spPr>
            <a:xfrm>
              <a:off x="1234670" y="4299748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Liquid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DD54C746-C75B-D88B-B122-31289C660299}"/>
                </a:ext>
              </a:extLst>
            </p:cNvPr>
            <p:cNvSpPr txBox="1"/>
            <p:nvPr/>
          </p:nvSpPr>
          <p:spPr>
            <a:xfrm>
              <a:off x="1234670" y="2052103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Vapor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A91FFE37-47EF-B6DE-3C1E-3E786B56739F}"/>
                </a:ext>
              </a:extLst>
            </p:cNvPr>
            <p:cNvSpPr txBox="1"/>
            <p:nvPr/>
          </p:nvSpPr>
          <p:spPr>
            <a:xfrm>
              <a:off x="2658807" y="4498713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Supercritical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5E780ACD-C5BF-E83F-4D97-AA15DA8BCA19}"/>
                </a:ext>
              </a:extLst>
            </p:cNvPr>
            <p:cNvSpPr txBox="1"/>
            <p:nvPr/>
          </p:nvSpPr>
          <p:spPr>
            <a:xfrm>
              <a:off x="5523752" y="5565683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Plasma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76B616B8-9705-6ECA-C245-8DE42912F0AD}"/>
                </a:ext>
              </a:extLst>
            </p:cNvPr>
            <p:cNvSpPr txBox="1"/>
            <p:nvPr/>
          </p:nvSpPr>
          <p:spPr>
            <a:xfrm>
              <a:off x="651950" y="2955054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Ice</a:t>
              </a:r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 1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3E484F46-1FFA-9D65-E6E1-9BA2309F6F5E}"/>
                </a:ext>
              </a:extLst>
            </p:cNvPr>
            <p:cNvSpPr txBox="1"/>
            <p:nvPr/>
          </p:nvSpPr>
          <p:spPr>
            <a:xfrm>
              <a:off x="2039447" y="5591365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Ice</a:t>
              </a:r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 7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C5466996-9864-BCB1-61D9-2A0EA13390D5}"/>
                </a:ext>
              </a:extLst>
            </p:cNvPr>
            <p:cNvSpPr txBox="1"/>
            <p:nvPr/>
          </p:nvSpPr>
          <p:spPr>
            <a:xfrm>
              <a:off x="3023120" y="6018202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Ice</a:t>
              </a:r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 10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DEF451AE-EA11-D6C7-6236-3C4954169361}"/>
                </a:ext>
              </a:extLst>
            </p:cNvPr>
            <p:cNvSpPr txBox="1"/>
            <p:nvPr/>
          </p:nvSpPr>
          <p:spPr>
            <a:xfrm>
              <a:off x="625447" y="5122829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Ice</a:t>
              </a:r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 3,4,5,6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24ED4D24-5E72-CAD9-28C1-2EE3DC26F502}"/>
                </a:ext>
              </a:extLst>
            </p:cNvPr>
            <p:cNvSpPr txBox="1"/>
            <p:nvPr/>
          </p:nvSpPr>
          <p:spPr>
            <a:xfrm>
              <a:off x="4006792" y="2572988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Dissociated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F7D5025C-C944-AB19-EF11-159FE89F57C9}"/>
              </a:ext>
            </a:extLst>
          </p:cNvPr>
          <p:cNvSpPr txBox="1"/>
          <p:nvPr/>
        </p:nvSpPr>
        <p:spPr>
          <a:xfrm>
            <a:off x="2536356" y="6482872"/>
            <a:ext cx="2163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Temperature</a:t>
            </a:r>
            <a:r>
              <a:rPr lang="fr-FR" sz="2000" dirty="0"/>
              <a:t> [K]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5D4C6D-3E89-4B6C-DC00-A67C0C033610}"/>
              </a:ext>
            </a:extLst>
          </p:cNvPr>
          <p:cNvSpPr txBox="1"/>
          <p:nvPr/>
        </p:nvSpPr>
        <p:spPr>
          <a:xfrm rot="16200000">
            <a:off x="-687811" y="4001808"/>
            <a:ext cx="2163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Pressure [Pa]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A0034E-6E62-86D4-9A83-F7DEA9FE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0711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 descr="Une image contenant diagramme, ligne, Tracé, texte&#10;&#10;Description générée automatiquement">
            <a:extLst>
              <a:ext uri="{FF2B5EF4-FFF2-40B4-BE49-F238E27FC236}">
                <a16:creationId xmlns:a16="http://schemas.microsoft.com/office/drawing/2014/main" id="{F7E23584-3C4E-6A1A-3EC0-AF8F5A51D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7" y="1837593"/>
            <a:ext cx="6522570" cy="48919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DD3390E-21E1-1A03-ED73-16999ADE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</a:t>
            </a:r>
            <a:r>
              <a:rPr lang="fr-FR" dirty="0" err="1"/>
              <a:t>is</a:t>
            </a:r>
            <a:r>
              <a:rPr lang="fr-FR" dirty="0"/>
              <a:t> water? The </a:t>
            </a:r>
            <a:r>
              <a:rPr lang="fr-FR" dirty="0" err="1"/>
              <a:t>runaway</a:t>
            </a:r>
            <a:r>
              <a:rPr lang="fr-FR" dirty="0"/>
              <a:t> </a:t>
            </a:r>
            <a:r>
              <a:rPr lang="fr-FR" dirty="0" err="1"/>
              <a:t>greenhouse</a:t>
            </a:r>
            <a:r>
              <a:rPr lang="fr-FR" dirty="0"/>
              <a:t> </a:t>
            </a:r>
            <a:r>
              <a:rPr lang="fr-FR" dirty="0" err="1"/>
              <a:t>effect</a:t>
            </a:r>
            <a:endParaRPr lang="fr-FR" dirty="0"/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7075719-950A-E9D2-8C6B-BD23F2065443}"/>
              </a:ext>
            </a:extLst>
          </p:cNvPr>
          <p:cNvGrpSpPr/>
          <p:nvPr/>
        </p:nvGrpSpPr>
        <p:grpSpPr>
          <a:xfrm>
            <a:off x="625447" y="2052103"/>
            <a:ext cx="6865650" cy="4273876"/>
            <a:chOff x="625447" y="2052103"/>
            <a:chExt cx="6865650" cy="4273876"/>
          </a:xfrm>
        </p:grpSpPr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FD7AF73C-F8ED-A2FF-DC99-C69DA30C691E}"/>
                </a:ext>
              </a:extLst>
            </p:cNvPr>
            <p:cNvSpPr txBox="1"/>
            <p:nvPr/>
          </p:nvSpPr>
          <p:spPr>
            <a:xfrm>
              <a:off x="1234670" y="4299748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Liquid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DD54C746-C75B-D88B-B122-31289C660299}"/>
                </a:ext>
              </a:extLst>
            </p:cNvPr>
            <p:cNvSpPr txBox="1"/>
            <p:nvPr/>
          </p:nvSpPr>
          <p:spPr>
            <a:xfrm>
              <a:off x="1234670" y="2052103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Vapor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A91FFE37-47EF-B6DE-3C1E-3E786B56739F}"/>
                </a:ext>
              </a:extLst>
            </p:cNvPr>
            <p:cNvSpPr txBox="1"/>
            <p:nvPr/>
          </p:nvSpPr>
          <p:spPr>
            <a:xfrm>
              <a:off x="2658807" y="4498713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Supercritical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5E780ACD-C5BF-E83F-4D97-AA15DA8BCA19}"/>
                </a:ext>
              </a:extLst>
            </p:cNvPr>
            <p:cNvSpPr txBox="1"/>
            <p:nvPr/>
          </p:nvSpPr>
          <p:spPr>
            <a:xfrm>
              <a:off x="5523752" y="5565683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Plasma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76B616B8-9705-6ECA-C245-8DE42912F0AD}"/>
                </a:ext>
              </a:extLst>
            </p:cNvPr>
            <p:cNvSpPr txBox="1"/>
            <p:nvPr/>
          </p:nvSpPr>
          <p:spPr>
            <a:xfrm>
              <a:off x="651950" y="2955054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Ice</a:t>
              </a:r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 1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3E484F46-1FFA-9D65-E6E1-9BA2309F6F5E}"/>
                </a:ext>
              </a:extLst>
            </p:cNvPr>
            <p:cNvSpPr txBox="1"/>
            <p:nvPr/>
          </p:nvSpPr>
          <p:spPr>
            <a:xfrm>
              <a:off x="2039447" y="5591365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Ice</a:t>
              </a:r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 7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C5466996-9864-BCB1-61D9-2A0EA13390D5}"/>
                </a:ext>
              </a:extLst>
            </p:cNvPr>
            <p:cNvSpPr txBox="1"/>
            <p:nvPr/>
          </p:nvSpPr>
          <p:spPr>
            <a:xfrm>
              <a:off x="3023120" y="6018202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Ice</a:t>
              </a:r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 10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DEF451AE-EA11-D6C7-6236-3C4954169361}"/>
                </a:ext>
              </a:extLst>
            </p:cNvPr>
            <p:cNvSpPr txBox="1"/>
            <p:nvPr/>
          </p:nvSpPr>
          <p:spPr>
            <a:xfrm>
              <a:off x="625447" y="5122829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Ice</a:t>
              </a:r>
              <a:r>
                <a:rPr lang="fr-FR" sz="1400" dirty="0">
                  <a:solidFill>
                    <a:schemeClr val="bg1">
                      <a:lumMod val="65000"/>
                    </a:schemeClr>
                  </a:solidFill>
                </a:rPr>
                <a:t> 3,4,5,6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24ED4D24-5E72-CAD9-28C1-2EE3DC26F502}"/>
                </a:ext>
              </a:extLst>
            </p:cNvPr>
            <p:cNvSpPr txBox="1"/>
            <p:nvPr/>
          </p:nvSpPr>
          <p:spPr>
            <a:xfrm>
              <a:off x="4006792" y="2572988"/>
              <a:ext cx="1967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>
                      <a:lumMod val="65000"/>
                    </a:schemeClr>
                  </a:solidFill>
                </a:rPr>
                <a:t>Dissociated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3" name="Arc 12">
            <a:extLst>
              <a:ext uri="{FF2B5EF4-FFF2-40B4-BE49-F238E27FC236}">
                <a16:creationId xmlns:a16="http://schemas.microsoft.com/office/drawing/2014/main" id="{91BE9899-5241-91DF-A99C-1C850E8D13E3}"/>
              </a:ext>
            </a:extLst>
          </p:cNvPr>
          <p:cNvSpPr/>
          <p:nvPr/>
        </p:nvSpPr>
        <p:spPr>
          <a:xfrm rot="10800000">
            <a:off x="1295299" y="-643672"/>
            <a:ext cx="2098165" cy="6651280"/>
          </a:xfrm>
          <a:prstGeom prst="arc">
            <a:avLst>
              <a:gd name="adj1" fmla="val 16301308"/>
              <a:gd name="adj2" fmla="val 0"/>
            </a:avLst>
          </a:prstGeom>
          <a:ln w="63500">
            <a:solidFill>
              <a:srgbClr val="07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9E723821-34FA-995B-A1E3-92AC1BDDD325}"/>
              </a:ext>
            </a:extLst>
          </p:cNvPr>
          <p:cNvSpPr/>
          <p:nvPr/>
        </p:nvSpPr>
        <p:spPr>
          <a:xfrm rot="10800000">
            <a:off x="1182683" y="1107710"/>
            <a:ext cx="360253" cy="1619895"/>
          </a:xfrm>
          <a:prstGeom prst="arc">
            <a:avLst>
              <a:gd name="adj1" fmla="val 16498185"/>
              <a:gd name="adj2" fmla="val 0"/>
            </a:avLst>
          </a:prstGeom>
          <a:ln w="63500">
            <a:solidFill>
              <a:srgbClr val="0700FF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E1A3C78C-3B67-EF73-620C-FF91FF3C18E3}"/>
              </a:ext>
            </a:extLst>
          </p:cNvPr>
          <p:cNvSpPr/>
          <p:nvPr/>
        </p:nvSpPr>
        <p:spPr>
          <a:xfrm>
            <a:off x="2619295" y="4154904"/>
            <a:ext cx="2706936" cy="1620253"/>
          </a:xfrm>
          <a:custGeom>
            <a:avLst/>
            <a:gdLst>
              <a:gd name="connsiteX0" fmla="*/ 0 w 2518610"/>
              <a:gd name="connsiteY0" fmla="*/ 0 h 2229853"/>
              <a:gd name="connsiteX1" fmla="*/ 657726 w 2518610"/>
              <a:gd name="connsiteY1" fmla="*/ 529390 h 2229853"/>
              <a:gd name="connsiteX2" fmla="*/ 1331494 w 2518610"/>
              <a:gd name="connsiteY2" fmla="*/ 1299411 h 2229853"/>
              <a:gd name="connsiteX3" fmla="*/ 1973178 w 2518610"/>
              <a:gd name="connsiteY3" fmla="*/ 1668379 h 2229853"/>
              <a:gd name="connsiteX4" fmla="*/ 2518610 w 2518610"/>
              <a:gd name="connsiteY4" fmla="*/ 2229853 h 2229853"/>
              <a:gd name="connsiteX5" fmla="*/ 2518610 w 2518610"/>
              <a:gd name="connsiteY5" fmla="*/ 2229853 h 2229853"/>
              <a:gd name="connsiteX6" fmla="*/ 2518610 w 2518610"/>
              <a:gd name="connsiteY6" fmla="*/ 2229853 h 2229853"/>
              <a:gd name="connsiteX7" fmla="*/ 2518610 w 2518610"/>
              <a:gd name="connsiteY7" fmla="*/ 2229853 h 2229853"/>
              <a:gd name="connsiteX8" fmla="*/ 2518610 w 2518610"/>
              <a:gd name="connsiteY8" fmla="*/ 2229853 h 2229853"/>
              <a:gd name="connsiteX9" fmla="*/ 2518610 w 2518610"/>
              <a:gd name="connsiteY9" fmla="*/ 2229853 h 2229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18610" h="2229853">
                <a:moveTo>
                  <a:pt x="0" y="0"/>
                </a:moveTo>
                <a:cubicBezTo>
                  <a:pt x="217905" y="156411"/>
                  <a:pt x="435810" y="312822"/>
                  <a:pt x="657726" y="529390"/>
                </a:cubicBezTo>
                <a:cubicBezTo>
                  <a:pt x="879642" y="745959"/>
                  <a:pt x="1112252" y="1109580"/>
                  <a:pt x="1331494" y="1299411"/>
                </a:cubicBezTo>
                <a:cubicBezTo>
                  <a:pt x="1550736" y="1489242"/>
                  <a:pt x="1775325" y="1513305"/>
                  <a:pt x="1973178" y="1668379"/>
                </a:cubicBezTo>
                <a:cubicBezTo>
                  <a:pt x="2171031" y="1823453"/>
                  <a:pt x="2518610" y="2229853"/>
                  <a:pt x="2518610" y="2229853"/>
                </a:cubicBezTo>
                <a:lnTo>
                  <a:pt x="2518610" y="2229853"/>
                </a:lnTo>
                <a:lnTo>
                  <a:pt x="2518610" y="2229853"/>
                </a:lnTo>
                <a:lnTo>
                  <a:pt x="2518610" y="2229853"/>
                </a:lnTo>
                <a:lnTo>
                  <a:pt x="2518610" y="2229853"/>
                </a:lnTo>
                <a:lnTo>
                  <a:pt x="2518610" y="2229853"/>
                </a:lnTo>
              </a:path>
            </a:pathLst>
          </a:custGeom>
          <a:ln w="635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CB415DE-7FFF-4701-6C6C-B66AE29A1CA0}"/>
              </a:ext>
            </a:extLst>
          </p:cNvPr>
          <p:cNvSpPr txBox="1"/>
          <p:nvPr/>
        </p:nvSpPr>
        <p:spPr>
          <a:xfrm>
            <a:off x="1727168" y="4975253"/>
            <a:ext cx="2643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700FF"/>
                </a:solidFill>
                <a:effectLst>
                  <a:glow rad="101600">
                    <a:schemeClr val="bg1"/>
                  </a:glow>
                </a:effectLst>
              </a:rPr>
              <a:t>Pre-runaway: Earth-like</a:t>
            </a:r>
          </a:p>
          <a:p>
            <a:r>
              <a:rPr lang="en-US" b="1" dirty="0">
                <a:solidFill>
                  <a:srgbClr val="0700FF"/>
                </a:solidFill>
                <a:effectLst>
                  <a:glow rad="101600">
                    <a:schemeClr val="bg1"/>
                  </a:glow>
                </a:effectLst>
              </a:rPr>
              <a:t>5% of sub-</a:t>
            </a:r>
            <a:r>
              <a:rPr lang="en-US" b="1" dirty="0" err="1">
                <a:solidFill>
                  <a:srgbClr val="0700FF"/>
                </a:solidFill>
                <a:effectLst>
                  <a:glow rad="101600">
                    <a:schemeClr val="bg1"/>
                  </a:glow>
                </a:effectLst>
              </a:rPr>
              <a:t>Neptunes</a:t>
            </a:r>
            <a:endParaRPr lang="en-US" b="1" dirty="0">
              <a:solidFill>
                <a:srgbClr val="0700FF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3A4B0D2-F776-0254-524F-7F8A83025691}"/>
              </a:ext>
            </a:extLst>
          </p:cNvPr>
          <p:cNvSpPr txBox="1"/>
          <p:nvPr/>
        </p:nvSpPr>
        <p:spPr>
          <a:xfrm>
            <a:off x="3124019" y="3692262"/>
            <a:ext cx="2850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Post-runaway: Venus-like</a:t>
            </a:r>
          </a:p>
          <a:p>
            <a:r>
              <a:rPr lang="en-US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95% of sub-</a:t>
            </a:r>
            <a:r>
              <a:rPr lang="en-US" b="1" dirty="0" err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Neptunes</a:t>
            </a:r>
            <a:endParaRPr lang="en-US" b="1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pic>
        <p:nvPicPr>
          <p:cNvPr id="9" name="Image 8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F0725E15-2B2C-EF79-A335-4F0C0E45C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78" y="1698725"/>
            <a:ext cx="4336202" cy="4828709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1FFACBFD-E6BD-6038-8E78-D28A7AE408B5}"/>
              </a:ext>
            </a:extLst>
          </p:cNvPr>
          <p:cNvSpPr txBox="1"/>
          <p:nvPr/>
        </p:nvSpPr>
        <p:spPr>
          <a:xfrm>
            <a:off x="7190940" y="6492875"/>
            <a:ext cx="2905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Turbet+2019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63DAD56-60FC-9610-C15D-32EE87D7C45F}"/>
              </a:ext>
            </a:extLst>
          </p:cNvPr>
          <p:cNvSpPr txBox="1"/>
          <p:nvPr/>
        </p:nvSpPr>
        <p:spPr>
          <a:xfrm>
            <a:off x="9495908" y="5470908"/>
            <a:ext cx="282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700FF"/>
                </a:solidFill>
              </a:rPr>
              <a:t>Earth-like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1BB8535-8D90-043B-7FF9-5914FB607561}"/>
              </a:ext>
            </a:extLst>
          </p:cNvPr>
          <p:cNvSpPr txBox="1"/>
          <p:nvPr/>
        </p:nvSpPr>
        <p:spPr>
          <a:xfrm>
            <a:off x="10075333" y="2511433"/>
            <a:ext cx="155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defRPr>
            </a:lvl1pPr>
          </a:lstStyle>
          <a:p>
            <a:r>
              <a:rPr lang="en-US"/>
              <a:t>Venus-like</a:t>
            </a:r>
            <a:endParaRPr lang="en-US" dirty="0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CD3EFCA5-ACEE-12DC-7D8C-8A25E8C82B5C}"/>
              </a:ext>
            </a:extLst>
          </p:cNvPr>
          <p:cNvSpPr/>
          <p:nvPr/>
        </p:nvSpPr>
        <p:spPr>
          <a:xfrm>
            <a:off x="1187116" y="1973179"/>
            <a:ext cx="1427747" cy="2181726"/>
          </a:xfrm>
          <a:custGeom>
            <a:avLst/>
            <a:gdLst>
              <a:gd name="connsiteX0" fmla="*/ 0 w 1427747"/>
              <a:gd name="connsiteY0" fmla="*/ 0 h 2181726"/>
              <a:gd name="connsiteX1" fmla="*/ 529389 w 1427747"/>
              <a:gd name="connsiteY1" fmla="*/ 1219200 h 2181726"/>
              <a:gd name="connsiteX2" fmla="*/ 962526 w 1427747"/>
              <a:gd name="connsiteY2" fmla="*/ 1780674 h 2181726"/>
              <a:gd name="connsiteX3" fmla="*/ 1427747 w 1427747"/>
              <a:gd name="connsiteY3" fmla="*/ 2181726 h 2181726"/>
              <a:gd name="connsiteX4" fmla="*/ 1427747 w 1427747"/>
              <a:gd name="connsiteY4" fmla="*/ 2181726 h 2181726"/>
              <a:gd name="connsiteX5" fmla="*/ 1427747 w 1427747"/>
              <a:gd name="connsiteY5" fmla="*/ 2181726 h 2181726"/>
              <a:gd name="connsiteX6" fmla="*/ 1427747 w 1427747"/>
              <a:gd name="connsiteY6" fmla="*/ 2181726 h 2181726"/>
              <a:gd name="connsiteX7" fmla="*/ 1427747 w 1427747"/>
              <a:gd name="connsiteY7" fmla="*/ 2181726 h 218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7747" h="2181726">
                <a:moveTo>
                  <a:pt x="0" y="0"/>
                </a:moveTo>
                <a:cubicBezTo>
                  <a:pt x="184484" y="461210"/>
                  <a:pt x="368968" y="922421"/>
                  <a:pt x="529389" y="1219200"/>
                </a:cubicBezTo>
                <a:cubicBezTo>
                  <a:pt x="689810" y="1515979"/>
                  <a:pt x="812800" y="1620253"/>
                  <a:pt x="962526" y="1780674"/>
                </a:cubicBezTo>
                <a:cubicBezTo>
                  <a:pt x="1112252" y="1941095"/>
                  <a:pt x="1427747" y="2181726"/>
                  <a:pt x="1427747" y="2181726"/>
                </a:cubicBezTo>
                <a:lnTo>
                  <a:pt x="1427747" y="2181726"/>
                </a:lnTo>
                <a:lnTo>
                  <a:pt x="1427747" y="2181726"/>
                </a:lnTo>
                <a:lnTo>
                  <a:pt x="1427747" y="2181726"/>
                </a:lnTo>
                <a:lnTo>
                  <a:pt x="1427747" y="2181726"/>
                </a:lnTo>
              </a:path>
            </a:pathLst>
          </a:custGeom>
          <a:ln w="635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B37D5F-5AAD-E81F-F0A1-5AE320185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0371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2DF2D-CA2F-241A-38CE-CBC3D9526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F54AF-CDEA-0E5E-EB75-4A0D4759D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Interior</a:t>
            </a:r>
            <a:r>
              <a:rPr lang="fr-FR" dirty="0"/>
              <a:t> of </a:t>
            </a:r>
            <a:r>
              <a:rPr lang="fr-FR" dirty="0" err="1"/>
              <a:t>Irradiated</a:t>
            </a:r>
            <a:r>
              <a:rPr lang="fr-FR" dirty="0"/>
              <a:t> </a:t>
            </a:r>
            <a:r>
              <a:rPr lang="fr-FR" dirty="0" err="1"/>
              <a:t>Ocean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(IOP)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E8431A-939B-1E93-C397-675CBBA85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8" y="1855693"/>
            <a:ext cx="5083846" cy="432126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837934BE-7B71-E520-7035-0592B3933AB2}"/>
              </a:ext>
            </a:extLst>
          </p:cNvPr>
          <p:cNvCxnSpPr>
            <a:cxnSpLocks/>
          </p:cNvCxnSpPr>
          <p:nvPr/>
        </p:nvCxnSpPr>
        <p:spPr>
          <a:xfrm>
            <a:off x="4737368" y="5403273"/>
            <a:ext cx="1053833" cy="1050059"/>
          </a:xfrm>
          <a:prstGeom prst="straightConnector1">
            <a:avLst/>
          </a:prstGeom>
          <a:noFill/>
          <a:ln w="88900">
            <a:solidFill>
              <a:srgbClr val="C00000"/>
            </a:solidFill>
            <a:tailEnd type="triangle"/>
          </a:ln>
          <a:effectLst>
            <a:outerShdw blurRad="50800" dist="508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AFFCDB5D-BE90-6C51-E35E-BBA85F87E94F}"/>
              </a:ext>
            </a:extLst>
          </p:cNvPr>
          <p:cNvSpPr txBox="1"/>
          <p:nvPr/>
        </p:nvSpPr>
        <p:spPr>
          <a:xfrm rot="2630930">
            <a:off x="4952610" y="5888280"/>
            <a:ext cx="1870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 w="1270"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Rocky </a:t>
            </a:r>
            <a:r>
              <a:rPr lang="fr-FR" sz="2000" b="1" dirty="0" err="1">
                <a:ln w="1270"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core</a:t>
            </a:r>
            <a:endParaRPr lang="fr-FR" sz="2000" b="1" dirty="0">
              <a:ln w="1270">
                <a:noFill/>
              </a:ln>
              <a:solidFill>
                <a:srgbClr val="C000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FBB6AFD-A88C-4B73-585D-020B2D984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661" y="2596013"/>
            <a:ext cx="2290909" cy="3379091"/>
          </a:xfrm>
          <a:prstGeom prst="rect">
            <a:avLst/>
          </a:prstGeom>
        </p:spPr>
      </p:pic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025BCAEC-4F7C-2D54-BACE-E26C2E125C36}"/>
              </a:ext>
            </a:extLst>
          </p:cNvPr>
          <p:cNvCxnSpPr>
            <a:cxnSpLocks/>
          </p:cNvCxnSpPr>
          <p:nvPr/>
        </p:nvCxnSpPr>
        <p:spPr>
          <a:xfrm flipH="1">
            <a:off x="2761762" y="4267200"/>
            <a:ext cx="200562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E7DE5ED-F17E-0E25-9297-3ACDE14325E8}"/>
              </a:ext>
            </a:extLst>
          </p:cNvPr>
          <p:cNvCxnSpPr>
            <a:cxnSpLocks/>
          </p:cNvCxnSpPr>
          <p:nvPr/>
        </p:nvCxnSpPr>
        <p:spPr>
          <a:xfrm flipH="1">
            <a:off x="4767385" y="3507333"/>
            <a:ext cx="1517872" cy="75986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AAAEF6C0-29D5-CE3B-FAA4-2C33AC893A69}"/>
              </a:ext>
            </a:extLst>
          </p:cNvPr>
          <p:cNvCxnSpPr>
            <a:cxnSpLocks/>
          </p:cNvCxnSpPr>
          <p:nvPr/>
        </p:nvCxnSpPr>
        <p:spPr>
          <a:xfrm flipH="1">
            <a:off x="3754582" y="5320770"/>
            <a:ext cx="151787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C13A9CED-8CE5-6A69-2115-DC1975888CBC}"/>
              </a:ext>
            </a:extLst>
          </p:cNvPr>
          <p:cNvCxnSpPr>
            <a:cxnSpLocks/>
          </p:cNvCxnSpPr>
          <p:nvPr/>
        </p:nvCxnSpPr>
        <p:spPr>
          <a:xfrm flipH="1">
            <a:off x="5272454" y="4267200"/>
            <a:ext cx="1097502" cy="10535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 61">
            <a:extLst>
              <a:ext uri="{FF2B5EF4-FFF2-40B4-BE49-F238E27FC236}">
                <a16:creationId xmlns:a16="http://schemas.microsoft.com/office/drawing/2014/main" id="{6DFF0AF9-8711-7F2E-0EA8-B43D4D42EB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637"/>
          <a:stretch/>
        </p:blipFill>
        <p:spPr>
          <a:xfrm>
            <a:off x="8261114" y="2763666"/>
            <a:ext cx="3341784" cy="3024124"/>
          </a:xfrm>
          <a:prstGeom prst="rect">
            <a:avLst/>
          </a:prstGeom>
        </p:spPr>
      </p:pic>
      <p:sp>
        <p:nvSpPr>
          <p:cNvPr id="65" name="Espace réservé du contenu 2">
            <a:extLst>
              <a:ext uri="{FF2B5EF4-FFF2-40B4-BE49-F238E27FC236}">
                <a16:creationId xmlns:a16="http://schemas.microsoft.com/office/drawing/2014/main" id="{E71F5196-0BE3-5568-095F-9B8716D55DD5}"/>
              </a:ext>
            </a:extLst>
          </p:cNvPr>
          <p:cNvSpPr txBox="1">
            <a:spLocks/>
          </p:cNvSpPr>
          <p:nvPr/>
        </p:nvSpPr>
        <p:spPr>
          <a:xfrm>
            <a:off x="5928945" y="1837592"/>
            <a:ext cx="5738425" cy="3941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2000" dirty="0" err="1"/>
              <a:t>Irradiated</a:t>
            </a:r>
            <a:r>
              <a:rPr lang="fr-FR" sz="2000" dirty="0"/>
              <a:t> </a:t>
            </a:r>
            <a:r>
              <a:rPr lang="fr-FR" sz="2000" dirty="0" err="1"/>
              <a:t>Ocean</a:t>
            </a:r>
            <a:r>
              <a:rPr lang="fr-FR" sz="2000" dirty="0"/>
              <a:t> Planet (IOP) model (</a:t>
            </a:r>
            <a:r>
              <a:rPr lang="fr-FR" sz="2000" dirty="0">
                <a:solidFill>
                  <a:srgbClr val="0070C0"/>
                </a:solidFill>
              </a:rPr>
              <a:t>Mousis,Deleuil,Aguichine+2020</a:t>
            </a:r>
            <a:r>
              <a:rPr lang="fr-FR" sz="2000" dirty="0"/>
              <a:t>,</a:t>
            </a:r>
            <a:r>
              <a:rPr lang="fr-FR" sz="2000" dirty="0">
                <a:solidFill>
                  <a:schemeClr val="accent5"/>
                </a:solidFill>
              </a:rPr>
              <a:t>Aguichine+2021</a:t>
            </a:r>
            <a:r>
              <a:rPr lang="fr-FR" sz="2000" dirty="0"/>
              <a:t>)</a:t>
            </a:r>
          </a:p>
        </p:txBody>
      </p:sp>
      <p:sp>
        <p:nvSpPr>
          <p:cNvPr id="66" name="TextBox 8">
            <a:extLst>
              <a:ext uri="{FF2B5EF4-FFF2-40B4-BE49-F238E27FC236}">
                <a16:creationId xmlns:a16="http://schemas.microsoft.com/office/drawing/2014/main" id="{1F22C083-E5CA-CAD7-9249-749E66658D54}"/>
              </a:ext>
            </a:extLst>
          </p:cNvPr>
          <p:cNvSpPr txBox="1"/>
          <p:nvPr/>
        </p:nvSpPr>
        <p:spPr>
          <a:xfrm>
            <a:off x="305288" y="6200358"/>
            <a:ext cx="1847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Aguichine+2021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3302CC5-DAD2-7294-DA14-8602B08CBAA2}"/>
              </a:ext>
            </a:extLst>
          </p:cNvPr>
          <p:cNvSpPr txBox="1"/>
          <p:nvPr/>
        </p:nvSpPr>
        <p:spPr>
          <a:xfrm>
            <a:off x="8671093" y="4478828"/>
            <a:ext cx="3159580" cy="1046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Interior</a:t>
            </a:r>
            <a:r>
              <a:rPr lang="fr-FR" sz="2000" b="1" dirty="0"/>
              <a:t> (MSEI)</a:t>
            </a:r>
          </a:p>
          <a:p>
            <a:r>
              <a:rPr lang="fr-FR" sz="1400" dirty="0" err="1"/>
              <a:t>Supercritical</a:t>
            </a:r>
            <a:r>
              <a:rPr lang="fr-FR" sz="1400" dirty="0"/>
              <a:t> H</a:t>
            </a:r>
            <a:r>
              <a:rPr lang="fr-FR" sz="1400" baseline="-25000" dirty="0"/>
              <a:t>2</a:t>
            </a:r>
            <a:r>
              <a:rPr lang="fr-FR" sz="1400" dirty="0"/>
              <a:t>O </a:t>
            </a:r>
            <a:r>
              <a:rPr lang="fr-FR" sz="1400" dirty="0" err="1"/>
              <a:t>envelop</a:t>
            </a:r>
            <a:endParaRPr lang="fr-FR" sz="1400" dirty="0"/>
          </a:p>
          <a:p>
            <a:r>
              <a:rPr lang="fr-FR" sz="1400" dirty="0" err="1"/>
              <a:t>Earth</a:t>
            </a:r>
            <a:r>
              <a:rPr lang="fr-FR" sz="1400" dirty="0"/>
              <a:t>-like </a:t>
            </a:r>
            <a:r>
              <a:rPr lang="fr-FR" sz="1400" dirty="0" err="1"/>
              <a:t>core</a:t>
            </a:r>
            <a:endParaRPr lang="fr-FR" sz="1400" dirty="0"/>
          </a:p>
          <a:p>
            <a:r>
              <a:rPr lang="fr-FR" sz="1400" dirty="0">
                <a:solidFill>
                  <a:srgbClr val="0070C0"/>
                </a:solidFill>
              </a:rPr>
              <a:t>Brugger+2016,Brugger+2017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E0A4D0B-388A-824B-BA4A-5B23749DA0AB}"/>
              </a:ext>
            </a:extLst>
          </p:cNvPr>
          <p:cNvSpPr txBox="1"/>
          <p:nvPr/>
        </p:nvSpPr>
        <p:spPr>
          <a:xfrm>
            <a:off x="8666285" y="2936557"/>
            <a:ext cx="3398714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Atmosphere</a:t>
            </a:r>
            <a:r>
              <a:rPr lang="fr-FR" sz="2000" b="1" dirty="0"/>
              <a:t> (RADCONV1D)</a:t>
            </a:r>
          </a:p>
          <a:p>
            <a:r>
              <a:rPr lang="fr-FR" sz="1400" dirty="0"/>
              <a:t>Pure </a:t>
            </a:r>
            <a:r>
              <a:rPr lang="fr-FR" sz="1400" dirty="0" err="1"/>
              <a:t>steam</a:t>
            </a:r>
            <a:r>
              <a:rPr lang="fr-FR" sz="1400" dirty="0"/>
              <a:t> </a:t>
            </a:r>
            <a:r>
              <a:rPr lang="fr-FR" sz="1400" dirty="0" err="1"/>
              <a:t>atmosphere</a:t>
            </a:r>
            <a:endParaRPr lang="fr-FR" sz="1400" dirty="0"/>
          </a:p>
          <a:p>
            <a:r>
              <a:rPr lang="fr-FR" sz="1400" dirty="0">
                <a:solidFill>
                  <a:srgbClr val="0070C0"/>
                </a:solidFill>
              </a:rPr>
              <a:t>Marcq+2019,Pluriel+2019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9F0F295-0C3B-A776-BF6C-3DA186488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56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6A45D2D-C0BB-4D47-A3C9-75603D98F947}"/>
              </a:ext>
            </a:extLst>
          </p:cNvPr>
          <p:cNvSpPr txBox="1"/>
          <p:nvPr/>
        </p:nvSpPr>
        <p:spPr>
          <a:xfrm>
            <a:off x="1886921" y="6000303"/>
            <a:ext cx="2163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Temperature</a:t>
            </a:r>
            <a:r>
              <a:rPr lang="fr-FR" sz="2000" dirty="0"/>
              <a:t> [K]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F15D6F-9838-1E82-21CB-A6733CF91A6C}"/>
              </a:ext>
            </a:extLst>
          </p:cNvPr>
          <p:cNvSpPr txBox="1"/>
          <p:nvPr/>
        </p:nvSpPr>
        <p:spPr>
          <a:xfrm rot="16200000">
            <a:off x="-727133" y="3687211"/>
            <a:ext cx="2163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Pressure [Pa]</a:t>
            </a:r>
          </a:p>
        </p:txBody>
      </p:sp>
    </p:spTree>
    <p:extLst>
      <p:ext uri="{BB962C8B-B14F-4D97-AF65-F5344CB8AC3E}">
        <p14:creationId xmlns:p14="http://schemas.microsoft.com/office/powerpoint/2010/main" val="7556529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027DCB3E-EDE7-A89C-F807-7A2478A53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0" y="2374340"/>
            <a:ext cx="4952722" cy="35126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1888251-AC78-7A34-522F-76313542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Interior</a:t>
            </a:r>
            <a:r>
              <a:rPr lang="fr-FR" dirty="0"/>
              <a:t> of </a:t>
            </a:r>
            <a:r>
              <a:rPr lang="fr-FR" dirty="0" err="1"/>
              <a:t>Irradiated</a:t>
            </a:r>
            <a:r>
              <a:rPr lang="fr-FR" dirty="0"/>
              <a:t> </a:t>
            </a:r>
            <a:r>
              <a:rPr lang="fr-FR" dirty="0" err="1"/>
              <a:t>Ocean</a:t>
            </a:r>
            <a:r>
              <a:rPr lang="fr-FR" dirty="0"/>
              <a:t> </a:t>
            </a:r>
            <a:r>
              <a:rPr lang="fr-FR" dirty="0" err="1"/>
              <a:t>Planets</a:t>
            </a:r>
            <a:r>
              <a:rPr lang="fr-FR" dirty="0"/>
              <a:t> (IOP)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DBC8157E-D3E0-B481-96AD-8D44B9C4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661" y="2596013"/>
            <a:ext cx="2290909" cy="3379091"/>
          </a:xfrm>
          <a:prstGeom prst="rect">
            <a:avLst/>
          </a:prstGeom>
        </p:spPr>
      </p:pic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F3C121A9-D4C1-6E20-5F53-97F923DEFEE0}"/>
              </a:ext>
            </a:extLst>
          </p:cNvPr>
          <p:cNvCxnSpPr>
            <a:cxnSpLocks/>
          </p:cNvCxnSpPr>
          <p:nvPr/>
        </p:nvCxnSpPr>
        <p:spPr>
          <a:xfrm flipH="1">
            <a:off x="4702690" y="2628097"/>
            <a:ext cx="1126971" cy="130221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05CABA66-7CA0-BF6A-FB2A-08816A49FFE0}"/>
              </a:ext>
            </a:extLst>
          </p:cNvPr>
          <p:cNvCxnSpPr>
            <a:cxnSpLocks/>
          </p:cNvCxnSpPr>
          <p:nvPr/>
        </p:nvCxnSpPr>
        <p:spPr>
          <a:xfrm flipH="1">
            <a:off x="4881311" y="3744419"/>
            <a:ext cx="1214689" cy="167781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 61">
            <a:extLst>
              <a:ext uri="{FF2B5EF4-FFF2-40B4-BE49-F238E27FC236}">
                <a16:creationId xmlns:a16="http://schemas.microsoft.com/office/drawing/2014/main" id="{026923F7-304F-7ECA-AB52-E1E561E71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637"/>
          <a:stretch/>
        </p:blipFill>
        <p:spPr>
          <a:xfrm>
            <a:off x="8261114" y="2763666"/>
            <a:ext cx="3341784" cy="3024124"/>
          </a:xfrm>
          <a:prstGeom prst="rect">
            <a:avLst/>
          </a:prstGeom>
        </p:spPr>
      </p:pic>
      <p:sp>
        <p:nvSpPr>
          <p:cNvPr id="65" name="Espace réservé du contenu 2">
            <a:extLst>
              <a:ext uri="{FF2B5EF4-FFF2-40B4-BE49-F238E27FC236}">
                <a16:creationId xmlns:a16="http://schemas.microsoft.com/office/drawing/2014/main" id="{CA9F828E-50C2-6053-A7CF-5CD4944B57F0}"/>
              </a:ext>
            </a:extLst>
          </p:cNvPr>
          <p:cNvSpPr txBox="1">
            <a:spLocks/>
          </p:cNvSpPr>
          <p:nvPr/>
        </p:nvSpPr>
        <p:spPr>
          <a:xfrm>
            <a:off x="5928945" y="1837592"/>
            <a:ext cx="5121129" cy="3941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2000" dirty="0" err="1"/>
              <a:t>Irradiated</a:t>
            </a:r>
            <a:r>
              <a:rPr lang="fr-FR" sz="2000" dirty="0"/>
              <a:t> </a:t>
            </a:r>
            <a:r>
              <a:rPr lang="fr-FR" sz="2000" dirty="0" err="1"/>
              <a:t>Ocean</a:t>
            </a:r>
            <a:r>
              <a:rPr lang="fr-FR" sz="2000" dirty="0"/>
              <a:t> Planet (IOP) model (</a:t>
            </a:r>
            <a:r>
              <a:rPr lang="fr-FR" sz="2000" dirty="0">
                <a:solidFill>
                  <a:schemeClr val="accent5"/>
                </a:solidFill>
              </a:rPr>
              <a:t>Aguichine+2021</a:t>
            </a:r>
            <a:r>
              <a:rPr lang="fr-FR" sz="2000" dirty="0"/>
              <a:t>)</a:t>
            </a:r>
          </a:p>
        </p:txBody>
      </p:sp>
      <p:sp>
        <p:nvSpPr>
          <p:cNvPr id="66" name="TextBox 8">
            <a:extLst>
              <a:ext uri="{FF2B5EF4-FFF2-40B4-BE49-F238E27FC236}">
                <a16:creationId xmlns:a16="http://schemas.microsoft.com/office/drawing/2014/main" id="{EFAA9DE1-7E94-48A1-DC41-05E4FAB3D2E5}"/>
              </a:ext>
            </a:extLst>
          </p:cNvPr>
          <p:cNvSpPr txBox="1"/>
          <p:nvPr/>
        </p:nvSpPr>
        <p:spPr>
          <a:xfrm>
            <a:off x="305288" y="6200358"/>
            <a:ext cx="1847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Vivien+2022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39AE1CC-B6DA-13C4-6ACA-47C5B3390733}"/>
              </a:ext>
            </a:extLst>
          </p:cNvPr>
          <p:cNvSpPr txBox="1"/>
          <p:nvPr/>
        </p:nvSpPr>
        <p:spPr>
          <a:xfrm>
            <a:off x="8671093" y="4478828"/>
            <a:ext cx="3159580" cy="5693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Interior</a:t>
            </a:r>
            <a:r>
              <a:rPr lang="fr-FR" sz="2000" b="1" dirty="0"/>
              <a:t> (MSEI)</a:t>
            </a:r>
          </a:p>
          <a:p>
            <a:r>
              <a:rPr lang="fr-FR" sz="1100" dirty="0"/>
              <a:t>Bastien </a:t>
            </a:r>
            <a:r>
              <a:rPr lang="fr-FR" sz="1100" dirty="0" err="1"/>
              <a:t>Brugger</a:t>
            </a:r>
            <a:r>
              <a:rPr lang="fr-FR" sz="1100" dirty="0"/>
              <a:t>, Olivier </a:t>
            </a:r>
            <a:r>
              <a:rPr lang="fr-FR" sz="1100" dirty="0" err="1"/>
              <a:t>Mousis</a:t>
            </a:r>
            <a:r>
              <a:rPr lang="fr-FR" sz="1100" dirty="0"/>
              <a:t>, Magali </a:t>
            </a:r>
            <a:r>
              <a:rPr lang="fr-FR" sz="1100" dirty="0" err="1"/>
              <a:t>Deleuil</a:t>
            </a:r>
            <a:endParaRPr lang="fr-FR" sz="11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A0B829D-03A3-F4D1-9050-05754570A9CF}"/>
              </a:ext>
            </a:extLst>
          </p:cNvPr>
          <p:cNvSpPr txBox="1"/>
          <p:nvPr/>
        </p:nvSpPr>
        <p:spPr>
          <a:xfrm>
            <a:off x="8666285" y="2936557"/>
            <a:ext cx="3398714" cy="5693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Atmosphere</a:t>
            </a:r>
            <a:r>
              <a:rPr lang="fr-FR" sz="2000" b="1" dirty="0"/>
              <a:t> (RADCONV1D)</a:t>
            </a:r>
          </a:p>
          <a:p>
            <a:r>
              <a:rPr lang="fr-FR" sz="1100" dirty="0"/>
              <a:t>Emmanuel </a:t>
            </a:r>
            <a:r>
              <a:rPr lang="fr-FR" sz="1100" dirty="0" err="1"/>
              <a:t>Marcq</a:t>
            </a:r>
            <a:r>
              <a:rPr lang="fr-FR" sz="1100" dirty="0"/>
              <a:t>, William Pluriel, Martin </a:t>
            </a:r>
            <a:r>
              <a:rPr lang="fr-FR" sz="1100" dirty="0" err="1"/>
              <a:t>Turbet</a:t>
            </a:r>
            <a:endParaRPr lang="fr-FR" sz="11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49D80E2-FF06-589C-B3EC-EBC1CA554EEF}"/>
              </a:ext>
            </a:extLst>
          </p:cNvPr>
          <p:cNvSpPr txBox="1"/>
          <p:nvPr/>
        </p:nvSpPr>
        <p:spPr>
          <a:xfrm>
            <a:off x="1685713" y="5643583"/>
            <a:ext cx="2163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Planet Mass [M</a:t>
            </a:r>
            <a:r>
              <a:rPr lang="fr-FR" sz="2000" baseline="-25000" dirty="0"/>
              <a:t>⊕</a:t>
            </a:r>
            <a:r>
              <a:rPr lang="fr-FR" sz="2000" dirty="0"/>
              <a:t>]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8ECCA4-F363-594C-524F-D741AFC0EBC3}"/>
              </a:ext>
            </a:extLst>
          </p:cNvPr>
          <p:cNvSpPr txBox="1"/>
          <p:nvPr/>
        </p:nvSpPr>
        <p:spPr>
          <a:xfrm rot="16200000">
            <a:off x="-1489551" y="3924171"/>
            <a:ext cx="37017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Atmosphere</a:t>
            </a:r>
            <a:r>
              <a:rPr lang="fr-FR" sz="2000" dirty="0"/>
              <a:t> </a:t>
            </a:r>
            <a:r>
              <a:rPr lang="fr-FR" sz="2000" dirty="0" err="1"/>
              <a:t>Thickness</a:t>
            </a:r>
            <a:r>
              <a:rPr lang="fr-FR" sz="2000" dirty="0"/>
              <a:t> [R</a:t>
            </a:r>
            <a:r>
              <a:rPr lang="fr-FR" sz="2000" baseline="-25000" dirty="0"/>
              <a:t>⊕</a:t>
            </a:r>
            <a:r>
              <a:rPr lang="fr-FR" sz="2000" dirty="0"/>
              <a:t>]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E3FFFE6-BA39-C360-0E98-B96A67DB99AD}"/>
              </a:ext>
            </a:extLst>
          </p:cNvPr>
          <p:cNvCxnSpPr>
            <a:cxnSpLocks/>
          </p:cNvCxnSpPr>
          <p:nvPr/>
        </p:nvCxnSpPr>
        <p:spPr>
          <a:xfrm flipH="1">
            <a:off x="5829661" y="2628097"/>
            <a:ext cx="112477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0F6EA7-A2E4-7A10-7793-526343398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844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21913-E4E9-48A1-78E8-36FE5E12C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9BB61C-2B55-65F7-8B24-46A10CA56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Tabulated</a:t>
            </a:r>
            <a:r>
              <a:rPr lang="fr-FR" dirty="0"/>
              <a:t> MR data</a:t>
            </a:r>
          </a:p>
        </p:txBody>
      </p:sp>
      <p:sp>
        <p:nvSpPr>
          <p:cNvPr id="28" name="Espace réservé du contenu 27">
            <a:extLst>
              <a:ext uri="{FF2B5EF4-FFF2-40B4-BE49-F238E27FC236}">
                <a16:creationId xmlns:a16="http://schemas.microsoft.com/office/drawing/2014/main" id="{BBAC97E2-6E75-85DA-E65B-276341721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938" y="4923384"/>
            <a:ext cx="4472862" cy="4321269"/>
          </a:xfrm>
        </p:spPr>
        <p:txBody>
          <a:bodyPr/>
          <a:lstStyle/>
          <a:p>
            <a:r>
              <a:rPr lang="fr-FR" dirty="0"/>
              <a:t>Full range of model output </a:t>
            </a:r>
            <a:br>
              <a:rPr lang="fr-FR" dirty="0"/>
            </a:br>
            <a:r>
              <a:rPr lang="fr-FR" dirty="0"/>
              <a:t>(+ </a:t>
            </a:r>
            <a:r>
              <a:rPr lang="fr-FR" dirty="0" err="1"/>
              <a:t>analytical</a:t>
            </a:r>
            <a:r>
              <a:rPr lang="fr-FR" dirty="0"/>
              <a:t> fit)</a:t>
            </a:r>
          </a:p>
          <a:p>
            <a:r>
              <a:rPr lang="fr-FR" dirty="0" err="1"/>
              <a:t>smint</a:t>
            </a:r>
            <a:r>
              <a:rPr lang="fr-FR" dirty="0"/>
              <a:t> (</a:t>
            </a:r>
            <a:r>
              <a:rPr lang="fr-FR" dirty="0">
                <a:solidFill>
                  <a:schemeClr val="accent5"/>
                </a:solidFill>
              </a:rPr>
              <a:t>Piaulet+2021</a:t>
            </a:r>
            <a:r>
              <a:rPr lang="fr-FR" dirty="0"/>
              <a:t>): MCMC to </a:t>
            </a:r>
            <a:r>
              <a:rPr lang="fr-FR" dirty="0" err="1"/>
              <a:t>infer</a:t>
            </a:r>
            <a:r>
              <a:rPr lang="fr-FR" dirty="0"/>
              <a:t> water mass fraction</a:t>
            </a:r>
          </a:p>
          <a:p>
            <a:endParaRPr lang="fr-FR" dirty="0"/>
          </a:p>
        </p:txBody>
      </p:sp>
      <p:pic>
        <p:nvPicPr>
          <p:cNvPr id="30" name="Image 29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014A0E27-AAA1-3F3F-33CF-D0314AE09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35" y="863599"/>
            <a:ext cx="6424482" cy="2881313"/>
          </a:xfrm>
          <a:prstGeom prst="rect">
            <a:avLst/>
          </a:prstGeom>
        </p:spPr>
      </p:pic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384DB8B-2717-0071-7DE2-7718A5144FF6}"/>
              </a:ext>
            </a:extLst>
          </p:cNvPr>
          <p:cNvCxnSpPr>
            <a:cxnSpLocks/>
          </p:cNvCxnSpPr>
          <p:nvPr/>
        </p:nvCxnSpPr>
        <p:spPr>
          <a:xfrm flipV="1">
            <a:off x="6688169" y="3832488"/>
            <a:ext cx="0" cy="958920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A86EB3F-D50D-7073-DEC8-A4DE77337366}"/>
              </a:ext>
            </a:extLst>
          </p:cNvPr>
          <p:cNvCxnSpPr>
            <a:cxnSpLocks/>
          </p:cNvCxnSpPr>
          <p:nvPr/>
        </p:nvCxnSpPr>
        <p:spPr>
          <a:xfrm flipH="1">
            <a:off x="4687923" y="6055106"/>
            <a:ext cx="818912" cy="0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 39">
            <a:extLst>
              <a:ext uri="{FF2B5EF4-FFF2-40B4-BE49-F238E27FC236}">
                <a16:creationId xmlns:a16="http://schemas.microsoft.com/office/drawing/2014/main" id="{257D80BC-77CF-8FE4-A7DF-FED0BE353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27"/>
          <a:stretch/>
        </p:blipFill>
        <p:spPr>
          <a:xfrm>
            <a:off x="44063" y="2570807"/>
            <a:ext cx="4472856" cy="4255777"/>
          </a:xfrm>
          <a:prstGeom prst="rect">
            <a:avLst/>
          </a:prstGeom>
        </p:spPr>
      </p:pic>
      <p:sp>
        <p:nvSpPr>
          <p:cNvPr id="45" name="TextBox 8">
            <a:extLst>
              <a:ext uri="{FF2B5EF4-FFF2-40B4-BE49-F238E27FC236}">
                <a16:creationId xmlns:a16="http://schemas.microsoft.com/office/drawing/2014/main" id="{CAD36002-BD55-1538-D190-195EDC7ECEFB}"/>
              </a:ext>
            </a:extLst>
          </p:cNvPr>
          <p:cNvSpPr txBox="1"/>
          <p:nvPr/>
        </p:nvSpPr>
        <p:spPr>
          <a:xfrm>
            <a:off x="156357" y="2253356"/>
            <a:ext cx="1847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Wallack+2024</a:t>
            </a:r>
          </a:p>
        </p:txBody>
      </p:sp>
      <p:pic>
        <p:nvPicPr>
          <p:cNvPr id="9" name="Image 8" descr="Une image contenant motif, pixel, conception&#10;&#10;Description générée automatiquement">
            <a:extLst>
              <a:ext uri="{FF2B5EF4-FFF2-40B4-BE49-F238E27FC236}">
                <a16:creationId xmlns:a16="http://schemas.microsoft.com/office/drawing/2014/main" id="{95A722F0-88A7-B647-870A-3090675AA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687" y="4791408"/>
            <a:ext cx="1905000" cy="1905000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61D4A69C-B9FA-9E29-5A57-E6F7E039B64A}"/>
              </a:ext>
            </a:extLst>
          </p:cNvPr>
          <p:cNvSpPr txBox="1"/>
          <p:nvPr/>
        </p:nvSpPr>
        <p:spPr>
          <a:xfrm>
            <a:off x="10112687" y="4206633"/>
            <a:ext cx="184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Aguichine+2021</a:t>
            </a:r>
          </a:p>
          <a:p>
            <a:r>
              <a:rPr lang="en-US" sz="1600" dirty="0">
                <a:solidFill>
                  <a:srgbClr val="0070C0"/>
                </a:solidFill>
              </a:rPr>
              <a:t>model grid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F89FDF-E309-F69A-1B52-640F398E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0041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E27329E-46E8-AF52-2EEE-E9F319279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Interior</a:t>
            </a:r>
            <a:r>
              <a:rPr lang="fr-FR" dirty="0"/>
              <a:t> </a:t>
            </a:r>
            <a:r>
              <a:rPr lang="fr-FR" dirty="0" err="1"/>
              <a:t>cooling</a:t>
            </a:r>
            <a:r>
              <a:rPr lang="fr-FR" dirty="0"/>
              <a:t> of H/He</a:t>
            </a:r>
          </a:p>
        </p:txBody>
      </p:sp>
      <p:pic>
        <p:nvPicPr>
          <p:cNvPr id="10" name="Espace réservé du contenu 9" descr="Une image contenant diagramme, ligne, Tracé, croquis&#10;&#10;Description générée automatiquement">
            <a:extLst>
              <a:ext uri="{FF2B5EF4-FFF2-40B4-BE49-F238E27FC236}">
                <a16:creationId xmlns:a16="http://schemas.microsoft.com/office/drawing/2014/main" id="{30FEC5B6-CEA5-9EF1-DA4F-F1972AA239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8004"/>
            <a:ext cx="5181600" cy="3686580"/>
          </a:xfrm>
        </p:spPr>
      </p:pic>
      <p:pic>
        <p:nvPicPr>
          <p:cNvPr id="16" name="Espace réservé du contenu 15" descr="Une image contenant texte, capture d’écran, ligne, Tracé&#10;&#10;Description générée automatiquement">
            <a:extLst>
              <a:ext uri="{FF2B5EF4-FFF2-40B4-BE49-F238E27FC236}">
                <a16:creationId xmlns:a16="http://schemas.microsoft.com/office/drawing/2014/main" id="{8FF6A4DC-64B0-295C-FFC8-8FEFB660DC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155916"/>
            <a:ext cx="5715000" cy="3690756"/>
          </a:xfr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5FC53B8-3121-C9F4-3E83-34C51814E1D9}"/>
              </a:ext>
            </a:extLst>
          </p:cNvPr>
          <p:cNvCxnSpPr>
            <a:cxnSpLocks/>
          </p:cNvCxnSpPr>
          <p:nvPr/>
        </p:nvCxnSpPr>
        <p:spPr>
          <a:xfrm>
            <a:off x="8284247" y="3027207"/>
            <a:ext cx="0" cy="1173732"/>
          </a:xfrm>
          <a:prstGeom prst="straightConnector1">
            <a:avLst/>
          </a:prstGeom>
          <a:noFill/>
          <a:ln w="63500">
            <a:solidFill>
              <a:srgbClr val="FF0000"/>
            </a:solidFill>
            <a:tailEnd type="triangle"/>
          </a:ln>
          <a:effectLst>
            <a:outerShdw blurRad="50800" dist="508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A6576326-B524-AD67-D71D-8ACD71E61019}"/>
              </a:ext>
            </a:extLst>
          </p:cNvPr>
          <p:cNvSpPr txBox="1">
            <a:spLocks/>
          </p:cNvSpPr>
          <p:nvPr/>
        </p:nvSpPr>
        <p:spPr>
          <a:xfrm>
            <a:off x="4392100" y="2829639"/>
            <a:ext cx="1555772" cy="119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2000" dirty="0" err="1">
                <a:solidFill>
                  <a:srgbClr val="FF0000"/>
                </a:solidFill>
              </a:rPr>
              <a:t>Cooling</a:t>
            </a:r>
            <a:r>
              <a:rPr lang="fr-FR" sz="2000" dirty="0">
                <a:solidFill>
                  <a:srgbClr val="FF0000"/>
                </a:solidFill>
              </a:rPr>
              <a:t> of the </a:t>
            </a:r>
            <a:r>
              <a:rPr lang="fr-FR" sz="2000" dirty="0" err="1">
                <a:solidFill>
                  <a:srgbClr val="FF0000"/>
                </a:solidFill>
              </a:rPr>
              <a:t>interior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6DA7DAE-9A56-0A10-5115-A7F1276F15FC}"/>
              </a:ext>
            </a:extLst>
          </p:cNvPr>
          <p:cNvSpPr txBox="1">
            <a:spLocks/>
          </p:cNvSpPr>
          <p:nvPr/>
        </p:nvSpPr>
        <p:spPr>
          <a:xfrm>
            <a:off x="7645509" y="2230278"/>
            <a:ext cx="1555772" cy="119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2000" dirty="0" err="1">
                <a:solidFill>
                  <a:srgbClr val="FF0000"/>
                </a:solidFill>
              </a:rPr>
              <a:t>Envelope</a:t>
            </a:r>
            <a:r>
              <a:rPr lang="fr-FR" sz="2000" dirty="0">
                <a:solidFill>
                  <a:srgbClr val="FF0000"/>
                </a:solidFill>
              </a:rPr>
              <a:t> contraction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3E675C37-16FC-B5DD-CC28-FDA697F95884}"/>
              </a:ext>
            </a:extLst>
          </p:cNvPr>
          <p:cNvSpPr txBox="1"/>
          <p:nvPr/>
        </p:nvSpPr>
        <p:spPr>
          <a:xfrm>
            <a:off x="6172202" y="5844584"/>
            <a:ext cx="418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Lopez &amp; Fortney 2014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A7844617-F3F2-4BA9-6167-2D451B4F53C6}"/>
              </a:ext>
            </a:extLst>
          </p:cNvPr>
          <p:cNvSpPr txBox="1"/>
          <p:nvPr/>
        </p:nvSpPr>
        <p:spPr>
          <a:xfrm>
            <a:off x="838200" y="5844584"/>
            <a:ext cx="4436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Fortney+2007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7E9E4DC-688C-B94A-3DC0-D92025E22046}"/>
              </a:ext>
            </a:extLst>
          </p:cNvPr>
          <p:cNvCxnSpPr>
            <a:cxnSpLocks/>
          </p:cNvCxnSpPr>
          <p:nvPr/>
        </p:nvCxnSpPr>
        <p:spPr>
          <a:xfrm flipH="1">
            <a:off x="4809296" y="4028361"/>
            <a:ext cx="465068" cy="1147143"/>
          </a:xfrm>
          <a:prstGeom prst="straightConnector1">
            <a:avLst/>
          </a:prstGeom>
          <a:noFill/>
          <a:ln w="63500">
            <a:solidFill>
              <a:srgbClr val="FF0000"/>
            </a:solidFill>
            <a:tailEnd type="triangle"/>
          </a:ln>
          <a:effectLst>
            <a:outerShdw blurRad="50800" dist="508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F594D5-AE68-A85B-CA84-E4922C34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886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7CB03-6CCA-DA2C-F2F1-F538A8490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209599-BE3B-FB9C-8F67-12B55A998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err="1"/>
              <a:t>Interior</a:t>
            </a:r>
            <a:r>
              <a:rPr lang="fr-FR" sz="4000" dirty="0"/>
              <a:t> </a:t>
            </a:r>
            <a:r>
              <a:rPr lang="fr-FR" sz="4000" dirty="0" err="1"/>
              <a:t>models</a:t>
            </a:r>
            <a:r>
              <a:rPr lang="fr-FR" sz="4000" dirty="0"/>
              <a:t> probe bulk composition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A6474C-6AA2-A0EE-8175-6AF6A40ED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368" y="1869342"/>
            <a:ext cx="5072373" cy="4490184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Interior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to </a:t>
            </a:r>
            <a:r>
              <a:rPr lang="fr-FR" dirty="0" err="1"/>
              <a:t>infer</a:t>
            </a:r>
            <a:r>
              <a:rPr lang="fr-FR" dirty="0"/>
              <a:t> the bulk composition of </a:t>
            </a:r>
            <a:r>
              <a:rPr lang="fr-FR" dirty="0" err="1"/>
              <a:t>sub</a:t>
            </a:r>
            <a:r>
              <a:rPr lang="fr-FR" dirty="0"/>
              <a:t>-Neptunes</a:t>
            </a:r>
          </a:p>
          <a:p>
            <a:endParaRPr lang="fr-FR" dirty="0"/>
          </a:p>
          <a:p>
            <a:r>
              <a:rPr lang="fr-FR" dirty="0"/>
              <a:t>Compositions are </a:t>
            </a:r>
            <a:r>
              <a:rPr lang="fr-FR" dirty="0" err="1"/>
              <a:t>degenerate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gas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dwarf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dirty="0"/>
              <a:t>and </a:t>
            </a:r>
            <a:r>
              <a:rPr lang="fr-FR" b="1" u="sng" dirty="0" err="1">
                <a:solidFill>
                  <a:srgbClr val="FF0000"/>
                </a:solidFill>
              </a:rPr>
              <a:t>steam</a:t>
            </a:r>
            <a:r>
              <a:rPr lang="fr-FR" b="1" u="sng" dirty="0">
                <a:solidFill>
                  <a:srgbClr val="FF0000"/>
                </a:solidFill>
              </a:rPr>
              <a:t> world</a:t>
            </a:r>
            <a:r>
              <a:rPr lang="fr-FR" dirty="0"/>
              <a:t> -&gt; </a:t>
            </a:r>
            <a:r>
              <a:rPr lang="fr-FR" dirty="0" err="1"/>
              <a:t>additional</a:t>
            </a:r>
            <a:r>
              <a:rPr lang="fr-FR" dirty="0"/>
              <a:t> argument (formation, </a:t>
            </a:r>
            <a:r>
              <a:rPr lang="fr-FR" dirty="0" err="1"/>
              <a:t>evolution</a:t>
            </a:r>
            <a:r>
              <a:rPr lang="fr-FR" dirty="0"/>
              <a:t>) are </a:t>
            </a:r>
            <a:r>
              <a:rPr lang="fr-FR" dirty="0" err="1"/>
              <a:t>needed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Accurate</a:t>
            </a:r>
            <a:r>
              <a:rPr lang="fr-FR" dirty="0"/>
              <a:t> </a:t>
            </a:r>
            <a:r>
              <a:rPr lang="fr-FR" dirty="0" err="1"/>
              <a:t>interior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are essential to </a:t>
            </a:r>
            <a:r>
              <a:rPr lang="fr-FR" dirty="0" err="1"/>
              <a:t>constrain</a:t>
            </a:r>
            <a:r>
              <a:rPr lang="fr-FR" dirty="0"/>
              <a:t> bulk compositions and </a:t>
            </a:r>
            <a:r>
              <a:rPr lang="fr-FR" b="1" u="sng" dirty="0" err="1"/>
              <a:t>determine</a:t>
            </a:r>
            <a:r>
              <a:rPr lang="fr-FR" b="1" u="sng" dirty="0"/>
              <a:t> the </a:t>
            </a:r>
            <a:r>
              <a:rPr lang="fr-FR" b="1" u="sng" dirty="0" err="1"/>
              <a:t>true</a:t>
            </a:r>
            <a:r>
              <a:rPr lang="fr-FR" b="1" u="sng" dirty="0"/>
              <a:t> nature of </a:t>
            </a:r>
            <a:r>
              <a:rPr lang="fr-FR" b="1" u="sng" dirty="0" err="1"/>
              <a:t>sub</a:t>
            </a:r>
            <a:r>
              <a:rPr lang="fr-FR" b="1" u="sng" dirty="0"/>
              <a:t>-Neptunes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76882DB8-06C3-F965-1B6B-D8BD6F2B1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6</a:t>
            </a:fld>
            <a:endParaRPr lang="fr-FR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5234E268-A644-D31C-FED0-B8DA60C90B45}"/>
              </a:ext>
            </a:extLst>
          </p:cNvPr>
          <p:cNvSpPr txBox="1"/>
          <p:nvPr/>
        </p:nvSpPr>
        <p:spPr>
          <a:xfrm>
            <a:off x="120966" y="6154321"/>
            <a:ext cx="3429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Aguichine+2024 (</a:t>
            </a:r>
            <a:r>
              <a:rPr lang="en-US" sz="1600" dirty="0" err="1">
                <a:solidFill>
                  <a:srgbClr val="0070C0"/>
                </a:solidFill>
              </a:rPr>
              <a:t>mardigras</a:t>
            </a:r>
            <a:r>
              <a:rPr lang="en-US" sz="160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A4682-6412-5AEE-A3A5-78312234B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" r="-642" b="2680"/>
          <a:stretch>
            <a:fillRect/>
          </a:stretch>
        </p:blipFill>
        <p:spPr bwMode="auto">
          <a:xfrm>
            <a:off x="118291" y="1855694"/>
            <a:ext cx="6051078" cy="42605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348591E-4214-F186-1B83-5D1E2A081864}"/>
              </a:ext>
            </a:extLst>
          </p:cNvPr>
          <p:cNvSpPr txBox="1"/>
          <p:nvPr/>
        </p:nvSpPr>
        <p:spPr>
          <a:xfrm>
            <a:off x="3316147" y="4788752"/>
            <a:ext cx="2268402" cy="400110"/>
          </a:xfrm>
          <a:prstGeom prst="rect">
            <a:avLst/>
          </a:prstGeom>
          <a:noFill/>
          <a:effectLst>
            <a:outerShdw blurRad="1270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Earth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-like line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640D24-B2DD-A55F-0061-D710929FDDB7}"/>
              </a:ext>
            </a:extLst>
          </p:cNvPr>
          <p:cNvSpPr txBox="1"/>
          <p:nvPr/>
        </p:nvSpPr>
        <p:spPr>
          <a:xfrm>
            <a:off x="838200" y="3861350"/>
            <a:ext cx="24788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50% </a:t>
            </a:r>
            <a:r>
              <a:rPr lang="fr-FR" sz="2000" b="1" dirty="0" err="1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steam</a:t>
            </a:r>
            <a:r>
              <a:rPr lang="fr-FR" sz="20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fr-FR" sz="2000" b="1" baseline="-25000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0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AF5AC4-C6E1-6E3F-B2C0-F15F076DF5F1}"/>
              </a:ext>
            </a:extLst>
          </p:cNvPr>
          <p:cNvSpPr txBox="1"/>
          <p:nvPr/>
        </p:nvSpPr>
        <p:spPr>
          <a:xfrm>
            <a:off x="1689987" y="2627690"/>
            <a:ext cx="20770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2% H</a:t>
            </a:r>
            <a:r>
              <a:rPr lang="fr-FR" sz="2000" b="1" baseline="-25000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000" b="1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-He</a:t>
            </a:r>
          </a:p>
        </p:txBody>
      </p:sp>
    </p:spTree>
    <p:extLst>
      <p:ext uri="{BB962C8B-B14F-4D97-AF65-F5344CB8AC3E}">
        <p14:creationId xmlns:p14="http://schemas.microsoft.com/office/powerpoint/2010/main" val="28857632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8EB5F-AA61-3427-EF7E-9C8149ACA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296ABD1-B657-8273-C080-62DD28E0DF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502" y="1831799"/>
            <a:ext cx="5119221" cy="4351338"/>
          </a:xfr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20D3C975-717F-0267-DEAE-8A9F596D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Interior</a:t>
            </a:r>
            <a:r>
              <a:rPr lang="fr-FR" dirty="0"/>
              <a:t> </a:t>
            </a:r>
            <a:r>
              <a:rPr lang="fr-FR" dirty="0" err="1"/>
              <a:t>cooling</a:t>
            </a:r>
            <a:r>
              <a:rPr lang="fr-FR" dirty="0"/>
              <a:t> of water </a:t>
            </a:r>
            <a:r>
              <a:rPr lang="fr-FR" dirty="0" err="1"/>
              <a:t>worlds</a:t>
            </a:r>
            <a:endParaRPr lang="fr-FR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6C34A46-38FD-CEDA-EA4C-4FA7B8750B9D}"/>
              </a:ext>
            </a:extLst>
          </p:cNvPr>
          <p:cNvCxnSpPr>
            <a:cxnSpLocks/>
          </p:cNvCxnSpPr>
          <p:nvPr/>
        </p:nvCxnSpPr>
        <p:spPr>
          <a:xfrm>
            <a:off x="5169986" y="3901850"/>
            <a:ext cx="0" cy="1359638"/>
          </a:xfrm>
          <a:prstGeom prst="straightConnector1">
            <a:avLst/>
          </a:prstGeom>
          <a:noFill/>
          <a:ln w="63500">
            <a:solidFill>
              <a:srgbClr val="FF0000"/>
            </a:solidFill>
            <a:tailEnd type="triangle"/>
          </a:ln>
          <a:effectLst>
            <a:outerShdw blurRad="50800" dist="508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C4F51D0-BA98-7DCF-23F3-781B20BBC8CC}"/>
              </a:ext>
            </a:extLst>
          </p:cNvPr>
          <p:cNvSpPr txBox="1">
            <a:spLocks/>
          </p:cNvSpPr>
          <p:nvPr/>
        </p:nvSpPr>
        <p:spPr>
          <a:xfrm>
            <a:off x="4392100" y="2829639"/>
            <a:ext cx="1555772" cy="119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2000" dirty="0" err="1">
                <a:solidFill>
                  <a:srgbClr val="FF0000"/>
                </a:solidFill>
              </a:rPr>
              <a:t>Cooling</a:t>
            </a:r>
            <a:r>
              <a:rPr lang="fr-FR" sz="2000" dirty="0">
                <a:solidFill>
                  <a:srgbClr val="FF0000"/>
                </a:solidFill>
              </a:rPr>
              <a:t> of the </a:t>
            </a:r>
            <a:r>
              <a:rPr lang="fr-FR" sz="2000" dirty="0" err="1">
                <a:solidFill>
                  <a:srgbClr val="FF0000"/>
                </a:solidFill>
              </a:rPr>
              <a:t>interior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A5620E4-7430-1E9B-4FF8-8A9705892C63}"/>
              </a:ext>
            </a:extLst>
          </p:cNvPr>
          <p:cNvSpPr txBox="1"/>
          <p:nvPr/>
        </p:nvSpPr>
        <p:spPr>
          <a:xfrm>
            <a:off x="838200" y="5844584"/>
            <a:ext cx="443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Pure water atmosphere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Kempton+2023</a:t>
            </a:r>
          </a:p>
        </p:txBody>
      </p:sp>
      <p:pic>
        <p:nvPicPr>
          <p:cNvPr id="12" name="Espace réservé du contenu 11" descr="Une image contenant texte, ligne, Tracé, capture d’écran&#10;&#10;Description générée automatiquement">
            <a:extLst>
              <a:ext uri="{FF2B5EF4-FFF2-40B4-BE49-F238E27FC236}">
                <a16:creationId xmlns:a16="http://schemas.microsoft.com/office/drawing/2014/main" id="{AD7B3B3B-0EDD-6352-E99D-DE9D01DCCE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3412"/>
            <a:ext cx="5005300" cy="3821172"/>
          </a:xfr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645F3C4-D59A-DA0F-F663-BC5EF1BEFEC1}"/>
              </a:ext>
            </a:extLst>
          </p:cNvPr>
          <p:cNvSpPr txBox="1">
            <a:spLocks/>
          </p:cNvSpPr>
          <p:nvPr/>
        </p:nvSpPr>
        <p:spPr>
          <a:xfrm>
            <a:off x="2627940" y="3620439"/>
            <a:ext cx="1555772" cy="119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2000" dirty="0" err="1">
                <a:solidFill>
                  <a:srgbClr val="FF0000"/>
                </a:solidFill>
              </a:rPr>
              <a:t>Cooling</a:t>
            </a:r>
            <a:r>
              <a:rPr lang="fr-FR" sz="2000" dirty="0">
                <a:solidFill>
                  <a:srgbClr val="FF0000"/>
                </a:solidFill>
              </a:rPr>
              <a:t> of the </a:t>
            </a:r>
            <a:r>
              <a:rPr lang="fr-FR" sz="2000" dirty="0" err="1">
                <a:solidFill>
                  <a:srgbClr val="FF0000"/>
                </a:solidFill>
              </a:rPr>
              <a:t>interior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83877E81-740C-CB05-DB51-04091AABC322}"/>
              </a:ext>
            </a:extLst>
          </p:cNvPr>
          <p:cNvSpPr txBox="1"/>
          <p:nvPr/>
        </p:nvSpPr>
        <p:spPr>
          <a:xfrm>
            <a:off x="9686610" y="3443586"/>
            <a:ext cx="187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700FF"/>
                </a:solidFill>
              </a:rPr>
              <a:t>Aguichine+2021</a:t>
            </a:r>
          </a:p>
          <a:p>
            <a:r>
              <a:rPr lang="en-US" sz="1600" dirty="0">
                <a:solidFill>
                  <a:srgbClr val="0700FF"/>
                </a:solidFill>
              </a:rPr>
              <a:t>(static)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0D9E4C-7B19-69ED-A5FA-824B80111598}"/>
              </a:ext>
            </a:extLst>
          </p:cNvPr>
          <p:cNvSpPr/>
          <p:nvPr/>
        </p:nvSpPr>
        <p:spPr>
          <a:xfrm>
            <a:off x="9175750" y="2023412"/>
            <a:ext cx="2010833" cy="806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BEC59D9-67C7-15F4-D7BC-D2D896D718B7}"/>
              </a:ext>
            </a:extLst>
          </p:cNvPr>
          <p:cNvSpPr txBox="1"/>
          <p:nvPr/>
        </p:nvSpPr>
        <p:spPr>
          <a:xfrm>
            <a:off x="8522223" y="2039083"/>
            <a:ext cx="3183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Nettelmann+2011</a:t>
            </a:r>
          </a:p>
          <a:p>
            <a:r>
              <a:rPr lang="en-US" sz="1600" dirty="0"/>
              <a:t>(Neptune-like opacity)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09411CF1-15E3-84A9-32DB-89D9D612F572}"/>
              </a:ext>
            </a:extLst>
          </p:cNvPr>
          <p:cNvSpPr txBox="1"/>
          <p:nvPr/>
        </p:nvSpPr>
        <p:spPr>
          <a:xfrm>
            <a:off x="7021286" y="5024575"/>
            <a:ext cx="2151294" cy="584775"/>
          </a:xfrm>
          <a:prstGeom prst="rect">
            <a:avLst/>
          </a:prstGeom>
          <a:solidFill>
            <a:schemeClr val="bg1">
              <a:lumMod val="95000"/>
              <a:alpha val="5934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Aguichine+2024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(evolutionary, in prep)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835F05E3-29F2-7120-3362-25B75A190DBB}"/>
              </a:ext>
            </a:extLst>
          </p:cNvPr>
          <p:cNvSpPr txBox="1"/>
          <p:nvPr/>
        </p:nvSpPr>
        <p:spPr>
          <a:xfrm>
            <a:off x="6297948" y="6183137"/>
            <a:ext cx="5767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GJ 1214b (</a:t>
            </a:r>
            <a:r>
              <a:rPr lang="en-US" sz="1600" dirty="0" err="1"/>
              <a:t>Mp</a:t>
            </a:r>
            <a:r>
              <a:rPr lang="en-US" sz="1600" dirty="0"/>
              <a:t>=6.55 M</a:t>
            </a:r>
            <a:r>
              <a:rPr lang="fr-FR" sz="1600" baseline="-25000" dirty="0"/>
              <a:t>⊕</a:t>
            </a:r>
            <a:r>
              <a:rPr lang="en-US" sz="1600" dirty="0"/>
              <a:t>, Rp=2.68 R</a:t>
            </a:r>
            <a:r>
              <a:rPr lang="fr-FR" sz="1600" baseline="-25000" dirty="0"/>
              <a:t>⊕</a:t>
            </a:r>
            <a:r>
              <a:rPr lang="en-US" sz="1600" dirty="0"/>
              <a:t>, </a:t>
            </a:r>
            <a:r>
              <a:rPr lang="en-US" sz="1600" dirty="0" err="1"/>
              <a:t>Teq</a:t>
            </a:r>
            <a:r>
              <a:rPr lang="en-US" sz="1600" dirty="0"/>
              <a:t>=555K, 97% H</a:t>
            </a:r>
            <a:r>
              <a:rPr lang="en-US" sz="1600" baseline="-25000" dirty="0"/>
              <a:t>2</a:t>
            </a:r>
            <a:r>
              <a:rPr lang="en-US" sz="1600" dirty="0"/>
              <a:t>O)</a:t>
            </a:r>
          </a:p>
        </p:txBody>
      </p:sp>
      <p:sp>
        <p:nvSpPr>
          <p:cNvPr id="1117" name="ZoneTexte 1116">
            <a:extLst>
              <a:ext uri="{FF2B5EF4-FFF2-40B4-BE49-F238E27FC236}">
                <a16:creationId xmlns:a16="http://schemas.microsoft.com/office/drawing/2014/main" id="{C2C11152-7C52-43E2-192B-E12F9236D4A1}"/>
              </a:ext>
            </a:extLst>
          </p:cNvPr>
          <p:cNvSpPr txBox="1"/>
          <p:nvPr/>
        </p:nvSpPr>
        <p:spPr>
          <a:xfrm rot="16200000">
            <a:off x="-418322" y="3681701"/>
            <a:ext cx="2163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Pressure [Pa]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219A74C7-0D40-4B84-980B-48B15BB42902}"/>
              </a:ext>
            </a:extLst>
          </p:cNvPr>
          <p:cNvCxnSpPr>
            <a:cxnSpLocks/>
          </p:cNvCxnSpPr>
          <p:nvPr/>
        </p:nvCxnSpPr>
        <p:spPr>
          <a:xfrm flipH="1">
            <a:off x="2533371" y="4581669"/>
            <a:ext cx="327447" cy="531461"/>
          </a:xfrm>
          <a:prstGeom prst="straightConnector1">
            <a:avLst/>
          </a:prstGeom>
          <a:noFill/>
          <a:ln w="63500">
            <a:solidFill>
              <a:srgbClr val="FF0000"/>
            </a:solidFill>
            <a:tailEnd type="triangle"/>
          </a:ln>
          <a:effectLst>
            <a:outerShdw blurRad="50800" dist="508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346CB1-E743-7A78-8B5D-BE58445C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546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BAAB4-4F0E-3F53-E78A-F9D60C4A9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AC22DE45-0C12-55D2-C19F-FD11F9E900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3" y="2082157"/>
            <a:ext cx="6158716" cy="4100980"/>
          </a:xfrm>
          <a:solidFill>
            <a:schemeClr val="bg1"/>
          </a:solidFill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CE6C8914-9218-5F46-18CE-214C0BA5A9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502" y="1831799"/>
            <a:ext cx="5119221" cy="4351338"/>
          </a:xfr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6E99A9C9-716D-64E8-FB67-ED7C42AF0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Steam World Evolution (SWE)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BFF274D6-78EE-6AD7-249F-C363219BE352}"/>
              </a:ext>
            </a:extLst>
          </p:cNvPr>
          <p:cNvSpPr txBox="1"/>
          <p:nvPr/>
        </p:nvSpPr>
        <p:spPr>
          <a:xfrm>
            <a:off x="9686610" y="3443586"/>
            <a:ext cx="187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700FF"/>
                </a:solidFill>
              </a:rPr>
              <a:t>Aguichine+2021</a:t>
            </a:r>
          </a:p>
          <a:p>
            <a:r>
              <a:rPr lang="en-US" sz="1600" dirty="0">
                <a:solidFill>
                  <a:srgbClr val="0700FF"/>
                </a:solidFill>
              </a:rPr>
              <a:t>(static)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C73612-FAA8-9A9A-AF51-A29DF4A81CC1}"/>
              </a:ext>
            </a:extLst>
          </p:cNvPr>
          <p:cNvSpPr/>
          <p:nvPr/>
        </p:nvSpPr>
        <p:spPr>
          <a:xfrm>
            <a:off x="9175750" y="2023412"/>
            <a:ext cx="2010833" cy="806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F86B2E70-D89B-D330-3E4C-344DE055D7C5}"/>
              </a:ext>
            </a:extLst>
          </p:cNvPr>
          <p:cNvSpPr txBox="1"/>
          <p:nvPr/>
        </p:nvSpPr>
        <p:spPr>
          <a:xfrm>
            <a:off x="8522223" y="2039083"/>
            <a:ext cx="3183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Nettelmann+2011</a:t>
            </a:r>
          </a:p>
          <a:p>
            <a:r>
              <a:rPr lang="en-US" sz="1600" dirty="0"/>
              <a:t>(Neptune-like opacity)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94C28909-0F97-3466-4DD2-06CD2DC13D8F}"/>
              </a:ext>
            </a:extLst>
          </p:cNvPr>
          <p:cNvSpPr txBox="1"/>
          <p:nvPr/>
        </p:nvSpPr>
        <p:spPr>
          <a:xfrm>
            <a:off x="4124029" y="2612589"/>
            <a:ext cx="2595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~ GJ 1214b</a:t>
            </a:r>
          </a:p>
          <a:p>
            <a:r>
              <a:rPr lang="en-US" sz="1600" dirty="0">
                <a:solidFill>
                  <a:srgbClr val="FF0000"/>
                </a:solidFill>
              </a:rPr>
              <a:t>T</a:t>
            </a:r>
            <a:r>
              <a:rPr lang="en-US" sz="1600" baseline="-25000" dirty="0">
                <a:solidFill>
                  <a:srgbClr val="FF0000"/>
                </a:solidFill>
              </a:rPr>
              <a:t>int</a:t>
            </a:r>
            <a:r>
              <a:rPr lang="en-US" sz="1600" dirty="0">
                <a:solidFill>
                  <a:srgbClr val="FF0000"/>
                </a:solidFill>
              </a:rPr>
              <a:t> = 40-400 K</a:t>
            </a:r>
          </a:p>
          <a:p>
            <a:r>
              <a:rPr lang="en-US" sz="1600" dirty="0">
                <a:solidFill>
                  <a:srgbClr val="FF0000"/>
                </a:solidFill>
              </a:rPr>
              <a:t>100% H</a:t>
            </a:r>
            <a:r>
              <a:rPr lang="en-US" sz="1600" baseline="-25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8965E52B-1B7C-7755-4976-D4BF5CB33A7D}"/>
              </a:ext>
            </a:extLst>
          </p:cNvPr>
          <p:cNvSpPr txBox="1"/>
          <p:nvPr/>
        </p:nvSpPr>
        <p:spPr>
          <a:xfrm>
            <a:off x="6297948" y="6183137"/>
            <a:ext cx="5767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GJ 1214b (</a:t>
            </a:r>
            <a:r>
              <a:rPr lang="en-US" sz="1600" dirty="0" err="1"/>
              <a:t>Mp</a:t>
            </a:r>
            <a:r>
              <a:rPr lang="en-US" sz="1600" dirty="0"/>
              <a:t>=6.55 M</a:t>
            </a:r>
            <a:r>
              <a:rPr lang="fr-FR" sz="1600" baseline="-25000" dirty="0"/>
              <a:t>⊕</a:t>
            </a:r>
            <a:r>
              <a:rPr lang="en-US" sz="1600" dirty="0"/>
              <a:t>, Rp=2.68 R</a:t>
            </a:r>
            <a:r>
              <a:rPr lang="fr-FR" sz="1600" baseline="-25000" dirty="0"/>
              <a:t>⊕</a:t>
            </a:r>
            <a:r>
              <a:rPr lang="en-US" sz="1600" dirty="0"/>
              <a:t>, </a:t>
            </a:r>
            <a:r>
              <a:rPr lang="en-US" sz="1600" dirty="0" err="1"/>
              <a:t>Teq</a:t>
            </a:r>
            <a:r>
              <a:rPr lang="en-US" sz="1600" dirty="0"/>
              <a:t>=555K, 97% H</a:t>
            </a:r>
            <a:r>
              <a:rPr lang="en-US" sz="1600" baseline="-25000" dirty="0"/>
              <a:t>2</a:t>
            </a:r>
            <a:r>
              <a:rPr lang="en-US" sz="1600" dirty="0"/>
              <a:t>O)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73A15F78-FD5C-C235-528E-1A6DBD79E560}"/>
              </a:ext>
            </a:extLst>
          </p:cNvPr>
          <p:cNvSpPr txBox="1"/>
          <p:nvPr/>
        </p:nvSpPr>
        <p:spPr>
          <a:xfrm>
            <a:off x="7021286" y="5024575"/>
            <a:ext cx="2151294" cy="338554"/>
          </a:xfrm>
          <a:prstGeom prst="rect">
            <a:avLst/>
          </a:prstGeom>
          <a:solidFill>
            <a:schemeClr val="bg1">
              <a:lumMod val="95000"/>
              <a:alpha val="5934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Aguichine+2025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79B074D-47F6-A557-1152-7E1085069DDF}"/>
              </a:ext>
            </a:extLst>
          </p:cNvPr>
          <p:cNvCxnSpPr>
            <a:cxnSpLocks/>
          </p:cNvCxnSpPr>
          <p:nvPr/>
        </p:nvCxnSpPr>
        <p:spPr>
          <a:xfrm flipH="1">
            <a:off x="4011735" y="4539916"/>
            <a:ext cx="295405" cy="368968"/>
          </a:xfrm>
          <a:prstGeom prst="straightConnector1">
            <a:avLst/>
          </a:prstGeom>
          <a:noFill/>
          <a:ln w="63500">
            <a:solidFill>
              <a:srgbClr val="FF0000"/>
            </a:solidFill>
            <a:tailEnd type="triangle"/>
          </a:ln>
          <a:effectLst>
            <a:outerShdw blurRad="50800" dist="508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18" name="ZoneTexte 1117">
            <a:extLst>
              <a:ext uri="{FF2B5EF4-FFF2-40B4-BE49-F238E27FC236}">
                <a16:creationId xmlns:a16="http://schemas.microsoft.com/office/drawing/2014/main" id="{BC34DA58-0BC8-8F39-E5F7-6ECE76DD82B5}"/>
              </a:ext>
            </a:extLst>
          </p:cNvPr>
          <p:cNvSpPr txBox="1"/>
          <p:nvPr/>
        </p:nvSpPr>
        <p:spPr>
          <a:xfrm>
            <a:off x="2020040" y="6005214"/>
            <a:ext cx="2163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Temperature</a:t>
            </a:r>
            <a:r>
              <a:rPr lang="fr-FR" sz="2000" dirty="0"/>
              <a:t> [K]</a:t>
            </a:r>
          </a:p>
        </p:txBody>
      </p:sp>
      <p:sp>
        <p:nvSpPr>
          <p:cNvPr id="1119" name="ZoneTexte 1118">
            <a:extLst>
              <a:ext uri="{FF2B5EF4-FFF2-40B4-BE49-F238E27FC236}">
                <a16:creationId xmlns:a16="http://schemas.microsoft.com/office/drawing/2014/main" id="{1F6CAA24-252B-92B8-2FA0-DE3EFC0433CB}"/>
              </a:ext>
            </a:extLst>
          </p:cNvPr>
          <p:cNvSpPr txBox="1"/>
          <p:nvPr/>
        </p:nvSpPr>
        <p:spPr>
          <a:xfrm rot="16200000">
            <a:off x="-891187" y="3878546"/>
            <a:ext cx="2163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Pressure [Pa]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C18185-9A79-CD20-AAE5-388AE39CE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61</a:t>
            </a:fld>
            <a:endParaRPr lang="fr-FR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78432C95-DCB3-4755-7975-80C39372C66E}"/>
              </a:ext>
            </a:extLst>
          </p:cNvPr>
          <p:cNvSpPr txBox="1"/>
          <p:nvPr/>
        </p:nvSpPr>
        <p:spPr>
          <a:xfrm>
            <a:off x="7852470" y="935038"/>
            <a:ext cx="1667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Aguichine+2025</a:t>
            </a:r>
          </a:p>
        </p:txBody>
      </p:sp>
    </p:spTree>
    <p:extLst>
      <p:ext uri="{BB962C8B-B14F-4D97-AF65-F5344CB8AC3E}">
        <p14:creationId xmlns:p14="http://schemas.microsoft.com/office/powerpoint/2010/main" val="3194195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9DFB4-8980-D830-F5E9-B9965AD8A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53FF8491-173A-6358-CA04-78E5460EC4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3" y="2082157"/>
            <a:ext cx="6158716" cy="4100980"/>
          </a:xfrm>
          <a:solidFill>
            <a:schemeClr val="bg1"/>
          </a:solidFill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06DD3CE-8E38-7A72-909C-4837AAE2C1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502" y="1831799"/>
            <a:ext cx="5119221" cy="4351338"/>
          </a:xfr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4B74A4E5-5C64-36EB-503D-B44522A8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Interior</a:t>
            </a:r>
            <a:r>
              <a:rPr lang="fr-FR" dirty="0"/>
              <a:t> </a:t>
            </a:r>
            <a:r>
              <a:rPr lang="fr-FR" dirty="0" err="1"/>
              <a:t>cooling</a:t>
            </a:r>
            <a:r>
              <a:rPr lang="fr-FR" dirty="0"/>
              <a:t> of water </a:t>
            </a:r>
            <a:r>
              <a:rPr lang="fr-FR" dirty="0" err="1"/>
              <a:t>worlds</a:t>
            </a:r>
            <a:endParaRPr lang="fr-FR" dirty="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6EFE36BA-2DEF-76EC-E10A-A1C809C91AF1}"/>
              </a:ext>
            </a:extLst>
          </p:cNvPr>
          <p:cNvSpPr txBox="1"/>
          <p:nvPr/>
        </p:nvSpPr>
        <p:spPr>
          <a:xfrm>
            <a:off x="9686610" y="3443586"/>
            <a:ext cx="187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700FF"/>
                </a:solidFill>
              </a:rPr>
              <a:t>Aguichine+2021</a:t>
            </a:r>
          </a:p>
          <a:p>
            <a:r>
              <a:rPr lang="en-US" sz="1600" dirty="0">
                <a:solidFill>
                  <a:srgbClr val="0700FF"/>
                </a:solidFill>
              </a:rPr>
              <a:t>(static)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825D66-9856-D4CA-4F56-2CEE8AE896DF}"/>
              </a:ext>
            </a:extLst>
          </p:cNvPr>
          <p:cNvSpPr/>
          <p:nvPr/>
        </p:nvSpPr>
        <p:spPr>
          <a:xfrm>
            <a:off x="9175750" y="2023412"/>
            <a:ext cx="2010833" cy="806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78536888-1B21-9BB6-A772-B704007DEA2E}"/>
              </a:ext>
            </a:extLst>
          </p:cNvPr>
          <p:cNvSpPr txBox="1"/>
          <p:nvPr/>
        </p:nvSpPr>
        <p:spPr>
          <a:xfrm>
            <a:off x="8522223" y="2039083"/>
            <a:ext cx="3183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Nettelmann+2011</a:t>
            </a:r>
          </a:p>
          <a:p>
            <a:r>
              <a:rPr lang="en-US" sz="1600" dirty="0"/>
              <a:t>(Neptune-like opacity)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90A3A152-9AD2-876C-5ADE-9A84F34B00FB}"/>
              </a:ext>
            </a:extLst>
          </p:cNvPr>
          <p:cNvSpPr txBox="1"/>
          <p:nvPr/>
        </p:nvSpPr>
        <p:spPr>
          <a:xfrm>
            <a:off x="4124029" y="2612589"/>
            <a:ext cx="2595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~ GJ 1214b</a:t>
            </a:r>
          </a:p>
          <a:p>
            <a:r>
              <a:rPr lang="en-US" sz="1600" dirty="0">
                <a:solidFill>
                  <a:srgbClr val="FF0000"/>
                </a:solidFill>
              </a:rPr>
              <a:t>T</a:t>
            </a:r>
            <a:r>
              <a:rPr lang="en-US" sz="1600" baseline="-25000" dirty="0">
                <a:solidFill>
                  <a:srgbClr val="FF0000"/>
                </a:solidFill>
              </a:rPr>
              <a:t>int</a:t>
            </a:r>
            <a:r>
              <a:rPr lang="en-US" sz="1600" dirty="0">
                <a:solidFill>
                  <a:srgbClr val="FF0000"/>
                </a:solidFill>
              </a:rPr>
              <a:t> = 40-400 K</a:t>
            </a:r>
          </a:p>
          <a:p>
            <a:r>
              <a:rPr lang="en-US" sz="1600" dirty="0">
                <a:solidFill>
                  <a:srgbClr val="FF0000"/>
                </a:solidFill>
              </a:rPr>
              <a:t>100% H</a:t>
            </a:r>
            <a:r>
              <a:rPr lang="en-US" sz="1600" baseline="-25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17113C9F-BCF1-46B1-C94A-E647CD1C31DC}"/>
              </a:ext>
            </a:extLst>
          </p:cNvPr>
          <p:cNvSpPr txBox="1"/>
          <p:nvPr/>
        </p:nvSpPr>
        <p:spPr>
          <a:xfrm>
            <a:off x="6297948" y="6183137"/>
            <a:ext cx="5767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GJ 1214b (</a:t>
            </a:r>
            <a:r>
              <a:rPr lang="en-US" sz="1600" dirty="0" err="1"/>
              <a:t>Mp</a:t>
            </a:r>
            <a:r>
              <a:rPr lang="en-US" sz="1600" dirty="0"/>
              <a:t>=6.55 M</a:t>
            </a:r>
            <a:r>
              <a:rPr lang="fr-FR" sz="1600" baseline="-25000" dirty="0"/>
              <a:t>⊕</a:t>
            </a:r>
            <a:r>
              <a:rPr lang="en-US" sz="1600" dirty="0"/>
              <a:t>, Rp=2.68 R</a:t>
            </a:r>
            <a:r>
              <a:rPr lang="fr-FR" sz="1600" baseline="-25000" dirty="0"/>
              <a:t>⊕</a:t>
            </a:r>
            <a:r>
              <a:rPr lang="en-US" sz="1600" dirty="0"/>
              <a:t>, </a:t>
            </a:r>
            <a:r>
              <a:rPr lang="en-US" sz="1600" dirty="0" err="1"/>
              <a:t>Teq</a:t>
            </a:r>
            <a:r>
              <a:rPr lang="en-US" sz="1600" dirty="0"/>
              <a:t>=555K, 97% H</a:t>
            </a:r>
            <a:r>
              <a:rPr lang="en-US" sz="1600" baseline="-25000" dirty="0"/>
              <a:t>2</a:t>
            </a:r>
            <a:r>
              <a:rPr lang="en-US" sz="1600" dirty="0"/>
              <a:t>O)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A9851A1-3F75-129F-0DC5-68D5506D2831}"/>
              </a:ext>
            </a:extLst>
          </p:cNvPr>
          <p:cNvSpPr txBox="1"/>
          <p:nvPr/>
        </p:nvSpPr>
        <p:spPr>
          <a:xfrm>
            <a:off x="7021286" y="5024575"/>
            <a:ext cx="2151294" cy="584775"/>
          </a:xfrm>
          <a:prstGeom prst="rect">
            <a:avLst/>
          </a:prstGeom>
          <a:solidFill>
            <a:schemeClr val="bg1">
              <a:lumMod val="95000"/>
              <a:alpha val="5934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Aguichine+2024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(evolutionary, in prep)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42683C0-F3E9-91DD-7B98-7D35CF09D5D2}"/>
              </a:ext>
            </a:extLst>
          </p:cNvPr>
          <p:cNvCxnSpPr>
            <a:cxnSpLocks/>
          </p:cNvCxnSpPr>
          <p:nvPr/>
        </p:nvCxnSpPr>
        <p:spPr>
          <a:xfrm flipH="1">
            <a:off x="4011735" y="4539916"/>
            <a:ext cx="295405" cy="368968"/>
          </a:xfrm>
          <a:prstGeom prst="straightConnector1">
            <a:avLst/>
          </a:prstGeom>
          <a:noFill/>
          <a:ln w="63500">
            <a:solidFill>
              <a:srgbClr val="FF0000"/>
            </a:solidFill>
            <a:tailEnd type="triangle"/>
          </a:ln>
          <a:effectLst>
            <a:outerShdw blurRad="50800" dist="508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70" name="Oval 8">
            <a:extLst>
              <a:ext uri="{FF2B5EF4-FFF2-40B4-BE49-F238E27FC236}">
                <a16:creationId xmlns:a16="http://schemas.microsoft.com/office/drawing/2014/main" id="{768501A2-CEFB-25E5-1FE4-E383327BB372}"/>
              </a:ext>
            </a:extLst>
          </p:cNvPr>
          <p:cNvSpPr/>
          <p:nvPr/>
        </p:nvSpPr>
        <p:spPr>
          <a:xfrm>
            <a:off x="4422003" y="5275064"/>
            <a:ext cx="858416" cy="858416"/>
          </a:xfrm>
          <a:prstGeom prst="ellipse">
            <a:avLst/>
          </a:prstGeom>
          <a:noFill/>
          <a:ln w="44450">
            <a:solidFill>
              <a:srgbClr val="C0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ZoneTexte 1117">
            <a:extLst>
              <a:ext uri="{FF2B5EF4-FFF2-40B4-BE49-F238E27FC236}">
                <a16:creationId xmlns:a16="http://schemas.microsoft.com/office/drawing/2014/main" id="{380AD346-079A-D9E5-CAE8-88EEA471E377}"/>
              </a:ext>
            </a:extLst>
          </p:cNvPr>
          <p:cNvSpPr txBox="1"/>
          <p:nvPr/>
        </p:nvSpPr>
        <p:spPr>
          <a:xfrm>
            <a:off x="2020040" y="6005214"/>
            <a:ext cx="2163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Temperature</a:t>
            </a:r>
            <a:r>
              <a:rPr lang="fr-FR" sz="2000" dirty="0"/>
              <a:t> [K]</a:t>
            </a:r>
          </a:p>
        </p:txBody>
      </p:sp>
      <p:sp>
        <p:nvSpPr>
          <p:cNvPr id="1119" name="ZoneTexte 1118">
            <a:extLst>
              <a:ext uri="{FF2B5EF4-FFF2-40B4-BE49-F238E27FC236}">
                <a16:creationId xmlns:a16="http://schemas.microsoft.com/office/drawing/2014/main" id="{C158A1D5-CFB9-E7FD-FB9B-28157CB430C1}"/>
              </a:ext>
            </a:extLst>
          </p:cNvPr>
          <p:cNvSpPr txBox="1"/>
          <p:nvPr/>
        </p:nvSpPr>
        <p:spPr>
          <a:xfrm rot="16200000">
            <a:off x="-891187" y="3878546"/>
            <a:ext cx="2163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Pressure [Pa]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3C3C525-5AEA-04CB-0673-0DE50B4B6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341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9DFB4-8980-D830-F5E9-B9965AD8A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B74A4E5-5C64-36EB-503D-B44522A8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Interior</a:t>
            </a:r>
            <a:r>
              <a:rPr lang="fr-FR" dirty="0"/>
              <a:t> </a:t>
            </a:r>
            <a:r>
              <a:rPr lang="fr-FR" dirty="0" err="1"/>
              <a:t>cooling</a:t>
            </a:r>
            <a:r>
              <a:rPr lang="fr-FR" dirty="0"/>
              <a:t> of water </a:t>
            </a:r>
            <a:r>
              <a:rPr lang="fr-FR" dirty="0" err="1"/>
              <a:t>worlds</a:t>
            </a:r>
            <a:endParaRPr lang="fr-FR" dirty="0"/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17113C9F-BCF1-46B1-C94A-E647CD1C31DC}"/>
              </a:ext>
            </a:extLst>
          </p:cNvPr>
          <p:cNvSpPr txBox="1"/>
          <p:nvPr/>
        </p:nvSpPr>
        <p:spPr>
          <a:xfrm>
            <a:off x="2415412" y="3101709"/>
            <a:ext cx="226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Different water mass fraction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7696ECE-0460-B62D-0111-D7A8010DF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276" y="1778935"/>
            <a:ext cx="5767052" cy="4901994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5AD6C8E7-D479-02B8-0E05-A8706DB88542}"/>
              </a:ext>
            </a:extLst>
          </p:cNvPr>
          <p:cNvSpPr txBox="1"/>
          <p:nvPr/>
        </p:nvSpPr>
        <p:spPr>
          <a:xfrm>
            <a:off x="8420674" y="3091128"/>
            <a:ext cx="3285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700FF"/>
                </a:solidFill>
              </a:rPr>
              <a:t>Aguichine+2021 (static)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E391A4F8-C713-B36C-AA23-4A2CF7DCAFA6}"/>
              </a:ext>
            </a:extLst>
          </p:cNvPr>
          <p:cNvSpPr txBox="1"/>
          <p:nvPr/>
        </p:nvSpPr>
        <p:spPr>
          <a:xfrm>
            <a:off x="8489793" y="4967018"/>
            <a:ext cx="3285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700FF"/>
                </a:solidFill>
              </a:rPr>
              <a:t>Aguichine+2021 (static)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B8A21CA8-D6F9-DBC3-0935-3784203B34E2}"/>
              </a:ext>
            </a:extLst>
          </p:cNvPr>
          <p:cNvSpPr txBox="1"/>
          <p:nvPr/>
        </p:nvSpPr>
        <p:spPr>
          <a:xfrm>
            <a:off x="8621906" y="5470684"/>
            <a:ext cx="242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Aguichine+2024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(evolutionary, in prep)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D66EE5BE-0E2F-0D69-1EE1-F421BC965E23}"/>
              </a:ext>
            </a:extLst>
          </p:cNvPr>
          <p:cNvSpPr txBox="1"/>
          <p:nvPr/>
        </p:nvSpPr>
        <p:spPr>
          <a:xfrm>
            <a:off x="8635829" y="3861667"/>
            <a:ext cx="242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Aguichine+2024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(evolutionary, in prep)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89FDD17-16D6-16A0-D9EA-A40D77F193E4}"/>
              </a:ext>
            </a:extLst>
          </p:cNvPr>
          <p:cNvSpPr txBox="1"/>
          <p:nvPr/>
        </p:nvSpPr>
        <p:spPr>
          <a:xfrm>
            <a:off x="2414944" y="1948536"/>
            <a:ext cx="2277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Different initial entropy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AF7B18C-7808-BB6E-6DFE-CE87F57A6D64}"/>
              </a:ext>
            </a:extLst>
          </p:cNvPr>
          <p:cNvCxnSpPr>
            <a:cxnSpLocks/>
          </p:cNvCxnSpPr>
          <p:nvPr/>
        </p:nvCxnSpPr>
        <p:spPr>
          <a:xfrm>
            <a:off x="4286717" y="2136695"/>
            <a:ext cx="2231304" cy="66881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AA166C7-B4A5-D74A-5D6B-2A04F290CC04}"/>
              </a:ext>
            </a:extLst>
          </p:cNvPr>
          <p:cNvCxnSpPr>
            <a:cxnSpLocks/>
          </p:cNvCxnSpPr>
          <p:nvPr/>
        </p:nvCxnSpPr>
        <p:spPr>
          <a:xfrm>
            <a:off x="4286717" y="2135519"/>
            <a:ext cx="2090027" cy="615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BBEEEC9-6C50-499C-C68A-C800C62308A9}"/>
              </a:ext>
            </a:extLst>
          </p:cNvPr>
          <p:cNvCxnSpPr>
            <a:cxnSpLocks/>
          </p:cNvCxnSpPr>
          <p:nvPr/>
        </p:nvCxnSpPr>
        <p:spPr>
          <a:xfrm>
            <a:off x="4286717" y="2135519"/>
            <a:ext cx="2130700" cy="13525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6D2CE20-C0C7-A626-B740-F5D3AF571347}"/>
              </a:ext>
            </a:extLst>
          </p:cNvPr>
          <p:cNvCxnSpPr>
            <a:cxnSpLocks/>
          </p:cNvCxnSpPr>
          <p:nvPr/>
        </p:nvCxnSpPr>
        <p:spPr>
          <a:xfrm>
            <a:off x="4303484" y="2135519"/>
            <a:ext cx="2147468" cy="15879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EFDC67F-9988-EA07-FC67-6E8F83260409}"/>
              </a:ext>
            </a:extLst>
          </p:cNvPr>
          <p:cNvCxnSpPr>
            <a:cxnSpLocks/>
          </p:cNvCxnSpPr>
          <p:nvPr/>
        </p:nvCxnSpPr>
        <p:spPr>
          <a:xfrm>
            <a:off x="4286717" y="3455652"/>
            <a:ext cx="1312342" cy="323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F1BC7C3-EF43-CA2B-9055-2A5463B4ABAE}"/>
              </a:ext>
            </a:extLst>
          </p:cNvPr>
          <p:cNvCxnSpPr>
            <a:cxnSpLocks/>
          </p:cNvCxnSpPr>
          <p:nvPr/>
        </p:nvCxnSpPr>
        <p:spPr>
          <a:xfrm>
            <a:off x="4286717" y="3455652"/>
            <a:ext cx="1394559" cy="15113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1" name="Espace réservé du contenu 8">
            <a:extLst>
              <a:ext uri="{FF2B5EF4-FFF2-40B4-BE49-F238E27FC236}">
                <a16:creationId xmlns:a16="http://schemas.microsoft.com/office/drawing/2014/main" id="{1882B83F-77CE-5249-D0F7-EAAE7F30EDD4}"/>
              </a:ext>
            </a:extLst>
          </p:cNvPr>
          <p:cNvSpPr txBox="1">
            <a:spLocks/>
          </p:cNvSpPr>
          <p:nvPr/>
        </p:nvSpPr>
        <p:spPr>
          <a:xfrm>
            <a:off x="743672" y="5000805"/>
            <a:ext cx="4109519" cy="1492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Water </a:t>
            </a:r>
            <a:r>
              <a:rPr lang="fr-FR" dirty="0" err="1"/>
              <a:t>worlds</a:t>
            </a:r>
            <a:r>
              <a:rPr lang="fr-FR" dirty="0"/>
              <a:t> are </a:t>
            </a:r>
            <a:r>
              <a:rPr lang="fr-FR" dirty="0" err="1"/>
              <a:t>almost</a:t>
            </a:r>
            <a:r>
              <a:rPr lang="fr-FR" dirty="0"/>
              <a:t> </a:t>
            </a:r>
            <a:r>
              <a:rPr lang="fr-FR" dirty="0" err="1"/>
              <a:t>static</a:t>
            </a:r>
            <a:r>
              <a:rPr lang="fr-FR" dirty="0"/>
              <a:t> </a:t>
            </a:r>
            <a:r>
              <a:rPr lang="fr-FR" dirty="0" err="1"/>
              <a:t>past</a:t>
            </a:r>
            <a:r>
              <a:rPr lang="fr-FR" dirty="0"/>
              <a:t> ~1 </a:t>
            </a:r>
            <a:r>
              <a:rPr lang="fr-FR" dirty="0" err="1"/>
              <a:t>Gyr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641C1C-040A-37BE-2EF4-51C83DAE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2326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D63290-AE37-B34E-8328-46334A112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Interior</a:t>
            </a:r>
            <a:r>
              <a:rPr lang="fr-FR" dirty="0"/>
              <a:t> structure of </a:t>
            </a:r>
            <a:r>
              <a:rPr lang="fr-FR" dirty="0" err="1"/>
              <a:t>Earth</a:t>
            </a:r>
            <a:endParaRPr lang="fr-FR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60A0531-CDFA-636A-F008-5A4C9B2FF077}"/>
              </a:ext>
            </a:extLst>
          </p:cNvPr>
          <p:cNvSpPr txBox="1"/>
          <p:nvPr/>
        </p:nvSpPr>
        <p:spPr>
          <a:xfrm>
            <a:off x="250620" y="6078973"/>
            <a:ext cx="346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Interior structure of Earth to scale</a:t>
            </a:r>
          </a:p>
        </p:txBody>
      </p:sp>
      <p:pic>
        <p:nvPicPr>
          <p:cNvPr id="21506" name="Picture 2" descr="Is the Earth's inner core oscillating and translating anomalously?">
            <a:extLst>
              <a:ext uri="{FF2B5EF4-FFF2-40B4-BE49-F238E27FC236}">
                <a16:creationId xmlns:a16="http://schemas.microsoft.com/office/drawing/2014/main" id="{A852437F-6C59-0C25-ABBD-087985F39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r="27120"/>
          <a:stretch/>
        </p:blipFill>
        <p:spPr bwMode="auto">
          <a:xfrm>
            <a:off x="250620" y="2102501"/>
            <a:ext cx="3469711" cy="3880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8F8F9A-CF79-C222-9E13-1624C8F69C95}"/>
              </a:ext>
            </a:extLst>
          </p:cNvPr>
          <p:cNvSpPr/>
          <p:nvPr/>
        </p:nvSpPr>
        <p:spPr>
          <a:xfrm>
            <a:off x="2885132" y="4470987"/>
            <a:ext cx="826056" cy="1355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8C9B98-0B99-83A2-6ADC-579E505C1B89}"/>
              </a:ext>
            </a:extLst>
          </p:cNvPr>
          <p:cNvSpPr/>
          <p:nvPr/>
        </p:nvSpPr>
        <p:spPr>
          <a:xfrm>
            <a:off x="2579511" y="4929811"/>
            <a:ext cx="826056" cy="54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1CA451-57DF-94E7-78F4-1073829C3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077" y="1822904"/>
            <a:ext cx="6048829" cy="45366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53A9B23C-732D-2109-A725-9547D38CC328}"/>
              </a:ext>
            </a:extLst>
          </p:cNvPr>
          <p:cNvSpPr txBox="1"/>
          <p:nvPr/>
        </p:nvSpPr>
        <p:spPr>
          <a:xfrm>
            <a:off x="4963077" y="6311400"/>
            <a:ext cx="5914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Preliminary Reference Earth Model (PREM, </a:t>
            </a:r>
            <a:r>
              <a:rPr lang="en-US" sz="1600" dirty="0" err="1">
                <a:solidFill>
                  <a:srgbClr val="0070C0"/>
                </a:solidFill>
              </a:rPr>
              <a:t>Dziewonsky</a:t>
            </a:r>
            <a:r>
              <a:rPr lang="en-US" sz="1600" dirty="0">
                <a:solidFill>
                  <a:srgbClr val="0070C0"/>
                </a:solidFill>
              </a:rPr>
              <a:t> 1981</a:t>
            </a:r>
            <a:r>
              <a:rPr lang="en-US" sz="16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A15F30-7498-1847-C5CA-62454BEF7592}"/>
              </a:ext>
            </a:extLst>
          </p:cNvPr>
          <p:cNvSpPr txBox="1"/>
          <p:nvPr/>
        </p:nvSpPr>
        <p:spPr>
          <a:xfrm>
            <a:off x="5979189" y="2115427"/>
            <a:ext cx="1576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Solid core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7E71FEF-6648-4AB4-6D7F-A50EF4794C8A}"/>
              </a:ext>
            </a:extLst>
          </p:cNvPr>
          <p:cNvSpPr txBox="1"/>
          <p:nvPr/>
        </p:nvSpPr>
        <p:spPr>
          <a:xfrm>
            <a:off x="7097747" y="2471983"/>
            <a:ext cx="1576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Liquid core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B46C1253-A6E9-3A4F-9A78-9DC2E34A0E80}"/>
              </a:ext>
            </a:extLst>
          </p:cNvPr>
          <p:cNvSpPr txBox="1"/>
          <p:nvPr/>
        </p:nvSpPr>
        <p:spPr>
          <a:xfrm>
            <a:off x="8383753" y="3644543"/>
            <a:ext cx="1576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Lower mantle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5A9473D7-900F-5B67-9561-2F2A038C77F9}"/>
              </a:ext>
            </a:extLst>
          </p:cNvPr>
          <p:cNvSpPr txBox="1"/>
          <p:nvPr/>
        </p:nvSpPr>
        <p:spPr>
          <a:xfrm>
            <a:off x="8776881" y="4837607"/>
            <a:ext cx="1298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Upper mantle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F5F58053-68B6-98B9-6A3D-4FFCAEBF2AFC}"/>
              </a:ext>
            </a:extLst>
          </p:cNvPr>
          <p:cNvSpPr txBox="1"/>
          <p:nvPr/>
        </p:nvSpPr>
        <p:spPr>
          <a:xfrm>
            <a:off x="10949570" y="4531713"/>
            <a:ext cx="98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Crust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A8BBE1E1-FB18-1187-655F-AAB28DE9B7EB}"/>
              </a:ext>
            </a:extLst>
          </p:cNvPr>
          <p:cNvSpPr txBox="1"/>
          <p:nvPr/>
        </p:nvSpPr>
        <p:spPr>
          <a:xfrm>
            <a:off x="10949570" y="5147997"/>
            <a:ext cx="98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700FF"/>
                </a:solidFill>
              </a:rPr>
              <a:t>Ocean</a:t>
            </a:r>
          </a:p>
        </p:txBody>
      </p:sp>
      <p:cxnSp>
        <p:nvCxnSpPr>
          <p:cNvPr id="16" name="Straight Arrow Connector 9">
            <a:extLst>
              <a:ext uri="{FF2B5EF4-FFF2-40B4-BE49-F238E27FC236}">
                <a16:creationId xmlns:a16="http://schemas.microsoft.com/office/drawing/2014/main" id="{10791090-A42B-4E41-E2A3-44A1474493B4}"/>
              </a:ext>
            </a:extLst>
          </p:cNvPr>
          <p:cNvCxnSpPr>
            <a:cxnSpLocks/>
          </p:cNvCxnSpPr>
          <p:nvPr/>
        </p:nvCxnSpPr>
        <p:spPr>
          <a:xfrm flipV="1">
            <a:off x="9606643" y="4716379"/>
            <a:ext cx="353753" cy="398227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9">
            <a:extLst>
              <a:ext uri="{FF2B5EF4-FFF2-40B4-BE49-F238E27FC236}">
                <a16:creationId xmlns:a16="http://schemas.microsoft.com/office/drawing/2014/main" id="{4354AD5A-EF8A-4D8F-2769-E5808FDB9D7C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0353524" y="4716379"/>
            <a:ext cx="596046" cy="184666"/>
          </a:xfrm>
          <a:prstGeom prst="straightConnector1">
            <a:avLst/>
          </a:prstGeom>
          <a:ln w="50800">
            <a:solidFill>
              <a:schemeClr val="accent4">
                <a:lumMod val="7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9">
            <a:extLst>
              <a:ext uri="{FF2B5EF4-FFF2-40B4-BE49-F238E27FC236}">
                <a16:creationId xmlns:a16="http://schemas.microsoft.com/office/drawing/2014/main" id="{48E6DBBD-2A8A-524B-674B-01BA7E62C0E0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10375733" y="5332663"/>
            <a:ext cx="573837" cy="0"/>
          </a:xfrm>
          <a:prstGeom prst="straightConnector1">
            <a:avLst/>
          </a:prstGeom>
          <a:ln w="50800">
            <a:solidFill>
              <a:srgbClr val="07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AC887E73-8167-1B78-5FB4-8A0FA7A0A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539" y="4649057"/>
            <a:ext cx="1548379" cy="1429916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400" dirty="0" err="1"/>
              <a:t>Earth’s</a:t>
            </a:r>
            <a:r>
              <a:rPr lang="fr-FR" sz="1400" dirty="0"/>
              <a:t> composition: </a:t>
            </a:r>
          </a:p>
          <a:p>
            <a:pPr marL="0" indent="0">
              <a:buNone/>
            </a:pPr>
            <a:r>
              <a:rPr lang="fr-FR" sz="1400" dirty="0"/>
              <a:t>32.5% </a:t>
            </a:r>
            <a:r>
              <a:rPr lang="fr-FR" sz="1400" dirty="0" err="1"/>
              <a:t>core</a:t>
            </a:r>
            <a:endParaRPr lang="fr-FR" sz="1400" dirty="0"/>
          </a:p>
          <a:p>
            <a:pPr marL="0" indent="0">
              <a:buNone/>
            </a:pPr>
            <a:r>
              <a:rPr lang="fr-FR" sz="1400" dirty="0"/>
              <a:t>67.5% </a:t>
            </a:r>
            <a:r>
              <a:rPr lang="fr-FR" sz="1400" dirty="0" err="1"/>
              <a:t>mantle</a:t>
            </a:r>
            <a:endParaRPr lang="fr-FR" sz="1400" dirty="0"/>
          </a:p>
          <a:p>
            <a:pPr marL="0" indent="0">
              <a:buNone/>
            </a:pPr>
            <a:r>
              <a:rPr lang="fr-FR" sz="1400" dirty="0"/>
              <a:t>0.05% water </a:t>
            </a:r>
            <a:r>
              <a:rPr lang="fr-FR" sz="1400" dirty="0">
                <a:solidFill>
                  <a:srgbClr val="FF0000"/>
                </a:solidFill>
              </a:rPr>
              <a:t>~ 0%</a:t>
            </a:r>
          </a:p>
          <a:p>
            <a:pPr marL="0" indent="0">
              <a:buNone/>
            </a:pPr>
            <a:endParaRPr lang="fr-FR" sz="1400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8FBF0FEB-1DEF-085B-B3D6-05043565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8877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32B38-BDD0-6113-5B0F-70D22E4F0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 radius a proxy for composition?</a:t>
            </a:r>
          </a:p>
        </p:txBody>
      </p:sp>
      <p:pic>
        <p:nvPicPr>
          <p:cNvPr id="5" name="Espace réservé du contenu 9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2EA5389E-9E9D-7CE3-A538-44823333E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9" r="48797" b="19115"/>
          <a:stretch/>
        </p:blipFill>
        <p:spPr>
          <a:xfrm>
            <a:off x="127001" y="1931506"/>
            <a:ext cx="5498544" cy="37326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C0479E7D-9368-5BF3-7684-1DF4CC00BF46}"/>
              </a:ext>
            </a:extLst>
          </p:cNvPr>
          <p:cNvSpPr txBox="1"/>
          <p:nvPr/>
        </p:nvSpPr>
        <p:spPr>
          <a:xfrm>
            <a:off x="1895218" y="5735741"/>
            <a:ext cx="2905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Lichtenberg+2023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B62E5517-C375-FF3C-89D8-E5F9F9C20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2215507"/>
            <a:ext cx="5141628" cy="31646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E2B6B-6035-2FF5-1AA6-74B049692A96}"/>
              </a:ext>
            </a:extLst>
          </p:cNvPr>
          <p:cNvSpPr txBox="1"/>
          <p:nvPr/>
        </p:nvSpPr>
        <p:spPr>
          <a:xfrm>
            <a:off x="6421722" y="5494923"/>
            <a:ext cx="3730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Aguichine+2024, Exoplanets 5 poster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ED79F8-ABA1-2D92-D842-0A34E371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362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32B38-BDD0-6113-5B0F-70D22E4F0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 radius a proxy for composition?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C0479E7D-9368-5BF3-7684-1DF4CC00BF46}"/>
              </a:ext>
            </a:extLst>
          </p:cNvPr>
          <p:cNvSpPr txBox="1"/>
          <p:nvPr/>
        </p:nvSpPr>
        <p:spPr>
          <a:xfrm>
            <a:off x="5704608" y="6106832"/>
            <a:ext cx="444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new EOS for pyrolite, data from </a:t>
            </a:r>
            <a:r>
              <a:rPr lang="en-US" sz="1600" dirty="0">
                <a:solidFill>
                  <a:srgbClr val="0070C0"/>
                </a:solidFill>
              </a:rPr>
              <a:t>Caracas+2024, </a:t>
            </a:r>
            <a:r>
              <a:rPr lang="en-US" sz="1600" dirty="0"/>
              <a:t>EOS in </a:t>
            </a:r>
            <a:r>
              <a:rPr lang="en-US" sz="1600" dirty="0">
                <a:solidFill>
                  <a:srgbClr val="0070C0"/>
                </a:solidFill>
              </a:rPr>
              <a:t>Aguichine+2024, Exoplanets 5 poster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B62E5517-C375-FF3C-89D8-E5F9F9C20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22" y="2215507"/>
            <a:ext cx="5141628" cy="31646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E2B6B-6035-2FF5-1AA6-74B049692A96}"/>
              </a:ext>
            </a:extLst>
          </p:cNvPr>
          <p:cNvSpPr txBox="1"/>
          <p:nvPr/>
        </p:nvSpPr>
        <p:spPr>
          <a:xfrm>
            <a:off x="6421722" y="5494923"/>
            <a:ext cx="3730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Aguichine+2024, Exoplanets 5 poster</a:t>
            </a:r>
          </a:p>
        </p:txBody>
      </p:sp>
      <p:pic>
        <p:nvPicPr>
          <p:cNvPr id="7" name="Image 6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36C31724-1D18-049D-80E2-78DE8EA62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676533"/>
            <a:ext cx="5075959" cy="50555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651192-F711-6FE8-5902-BE9DD31C0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563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6767C0-D1EA-5829-D842-F89D9A6F7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7641357-9CA7-3728-A393-F46272DB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69883" r="24845" b="1821"/>
          <a:stretch/>
        </p:blipFill>
        <p:spPr bwMode="auto">
          <a:xfrm>
            <a:off x="2005348" y="1441032"/>
            <a:ext cx="7462989" cy="52546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3598FA4-0C8B-C82E-D6F2-2D7A949C1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Reinterpretation</a:t>
            </a:r>
            <a:r>
              <a:rPr lang="fr-FR" dirty="0"/>
              <a:t> of </a:t>
            </a:r>
            <a:r>
              <a:rPr lang="fr-FR" dirty="0" err="1"/>
              <a:t>sub-Neptune’s</a:t>
            </a:r>
            <a:r>
              <a:rPr lang="fr-FR" dirty="0"/>
              <a:t> </a:t>
            </a:r>
            <a:r>
              <a:rPr lang="fr-FR" dirty="0" err="1"/>
              <a:t>interiors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7B907F-1B0C-76A8-0A10-71FD62803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" r="-642" b="2680"/>
          <a:stretch>
            <a:fillRect/>
          </a:stretch>
        </p:blipFill>
        <p:spPr bwMode="auto">
          <a:xfrm>
            <a:off x="2005347" y="1441032"/>
            <a:ext cx="7462989" cy="5254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F049058-6FAB-6A65-E299-1FD4838569FD}"/>
              </a:ext>
            </a:extLst>
          </p:cNvPr>
          <p:cNvSpPr txBox="1"/>
          <p:nvPr/>
        </p:nvSpPr>
        <p:spPr>
          <a:xfrm>
            <a:off x="5204133" y="5355112"/>
            <a:ext cx="2797690" cy="461665"/>
          </a:xfrm>
          <a:prstGeom prst="rect">
            <a:avLst/>
          </a:prstGeom>
          <a:noFill/>
          <a:effectLst>
            <a:outerShdw blurRad="1270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Earth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-like line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2E9D85-1BFA-27BE-78C7-B45CBA5C5B9F}"/>
              </a:ext>
            </a:extLst>
          </p:cNvPr>
          <p:cNvSpPr txBox="1"/>
          <p:nvPr/>
        </p:nvSpPr>
        <p:spPr>
          <a:xfrm>
            <a:off x="2956449" y="3719616"/>
            <a:ext cx="25616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50% </a:t>
            </a:r>
            <a:r>
              <a:rPr lang="fr-FR" sz="2400" b="1" dirty="0" err="1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steam</a:t>
            </a:r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fr-FR" sz="2400" b="1" baseline="-25000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3" name="Espace réservé du contenu 8">
            <a:extLst>
              <a:ext uri="{FF2B5EF4-FFF2-40B4-BE49-F238E27FC236}">
                <a16:creationId xmlns:a16="http://schemas.microsoft.com/office/drawing/2014/main" id="{91B5D8ED-75E1-1B0F-7C5A-129F62311AF8}"/>
              </a:ext>
            </a:extLst>
          </p:cNvPr>
          <p:cNvSpPr txBox="1">
            <a:spLocks/>
          </p:cNvSpPr>
          <p:nvPr/>
        </p:nvSpPr>
        <p:spPr>
          <a:xfrm>
            <a:off x="9824174" y="2262275"/>
            <a:ext cx="2082701" cy="2515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err="1"/>
              <a:t>Sub</a:t>
            </a:r>
            <a:r>
              <a:rPr lang="fr-FR" dirty="0"/>
              <a:t>-Neptunes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b="1" u="sng" dirty="0" err="1">
                <a:solidFill>
                  <a:srgbClr val="FF0000"/>
                </a:solidFill>
              </a:rPr>
              <a:t>steam</a:t>
            </a:r>
            <a:r>
              <a:rPr lang="fr-FR" b="1" u="sng" dirty="0">
                <a:solidFill>
                  <a:srgbClr val="FF0000"/>
                </a:solidFill>
              </a:rPr>
              <a:t> </a:t>
            </a:r>
            <a:r>
              <a:rPr lang="fr-FR" b="1" u="sng" dirty="0" err="1">
                <a:solidFill>
                  <a:srgbClr val="FF0000"/>
                </a:solidFill>
              </a:rPr>
              <a:t>worlds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or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gas</a:t>
            </a:r>
            <a:r>
              <a:rPr lang="fr-FR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b="1" u="sng" dirty="0" err="1">
                <a:solidFill>
                  <a:schemeClr val="accent4">
                    <a:lumMod val="75000"/>
                  </a:schemeClr>
                </a:solidFill>
              </a:rPr>
              <a:t>dwarf</a:t>
            </a:r>
            <a:r>
              <a:rPr lang="fr-FR" dirty="0"/>
              <a:t>??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5F9D5BE-7EF9-A20C-170F-97E851F4459C}"/>
              </a:ext>
            </a:extLst>
          </p:cNvPr>
          <p:cNvSpPr txBox="1"/>
          <p:nvPr/>
        </p:nvSpPr>
        <p:spPr>
          <a:xfrm>
            <a:off x="55023" y="3146648"/>
            <a:ext cx="18854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H</a:t>
            </a:r>
            <a:r>
              <a:rPr lang="en-US" sz="20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O: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Aguichine+2021</a:t>
            </a:r>
          </a:p>
          <a:p>
            <a:endParaRPr lang="en-US" sz="2000" dirty="0">
              <a:solidFill>
                <a:srgbClr val="07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H</a:t>
            </a:r>
            <a:r>
              <a:rPr lang="en-US" sz="2000" baseline="-25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O: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Zeng+2016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B9E69B-344B-1777-CBF9-923CB93F5EB6}"/>
              </a:ext>
            </a:extLst>
          </p:cNvPr>
          <p:cNvSpPr txBox="1"/>
          <p:nvPr/>
        </p:nvSpPr>
        <p:spPr>
          <a:xfrm>
            <a:off x="9144000" y="-69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C791387-245C-EA0E-1C03-F2E8D02F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7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ABC61D4-0794-26D2-2E54-3B1CE98A6E06}"/>
              </a:ext>
            </a:extLst>
          </p:cNvPr>
          <p:cNvSpPr txBox="1"/>
          <p:nvPr/>
        </p:nvSpPr>
        <p:spPr>
          <a:xfrm>
            <a:off x="4041330" y="2633686"/>
            <a:ext cx="25616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2% H</a:t>
            </a:r>
            <a:r>
              <a:rPr lang="fr-FR" sz="2400" b="1" baseline="-25000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b="1" dirty="0">
                <a:ln w="6350" cap="flat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-He</a:t>
            </a:r>
          </a:p>
        </p:txBody>
      </p:sp>
    </p:spTree>
    <p:extLst>
      <p:ext uri="{BB962C8B-B14F-4D97-AF65-F5344CB8AC3E}">
        <p14:creationId xmlns:p14="http://schemas.microsoft.com/office/powerpoint/2010/main" val="249169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2E10C-133A-13E3-507E-F60B06EFE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4B24BF-DDB7-C3AF-3CEF-BA369B5D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runaway</a:t>
            </a:r>
            <a:r>
              <a:rPr lang="fr-FR" dirty="0"/>
              <a:t> </a:t>
            </a:r>
            <a:r>
              <a:rPr lang="fr-FR" dirty="0" err="1"/>
              <a:t>greenhouse</a:t>
            </a:r>
            <a:r>
              <a:rPr lang="fr-FR" dirty="0"/>
              <a:t> </a:t>
            </a:r>
            <a:r>
              <a:rPr lang="fr-FR" dirty="0" err="1"/>
              <a:t>effect</a:t>
            </a:r>
            <a:endParaRPr lang="fr-FR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8FC7D00-2645-F5FE-8EB2-C3B102A32D5E}"/>
              </a:ext>
            </a:extLst>
          </p:cNvPr>
          <p:cNvSpPr txBox="1"/>
          <p:nvPr/>
        </p:nvSpPr>
        <p:spPr>
          <a:xfrm>
            <a:off x="955554" y="1639370"/>
            <a:ext cx="3126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3% of sub-Neptunes</a:t>
            </a:r>
            <a:r>
              <a:rPr lang="en-US" sz="2400" b="1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400" b="1" u="sng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(Liquid) Water Worlds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66045BE-AE24-E1CA-C662-8A43A4CAED59}"/>
              </a:ext>
            </a:extLst>
          </p:cNvPr>
          <p:cNvSpPr txBox="1"/>
          <p:nvPr/>
        </p:nvSpPr>
        <p:spPr>
          <a:xfrm>
            <a:off x="6201077" y="1596401"/>
            <a:ext cx="3887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defRPr>
            </a:lvl1pPr>
          </a:lstStyle>
          <a:p>
            <a:pPr algn="ctr"/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97% of sub-Neptunes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Steam Worlds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149A6B9C-970F-B86D-ED92-C8AF4D50AF01}"/>
              </a:ext>
            </a:extLst>
          </p:cNvPr>
          <p:cNvSpPr txBox="1"/>
          <p:nvPr/>
        </p:nvSpPr>
        <p:spPr>
          <a:xfrm>
            <a:off x="2483477" y="6384773"/>
            <a:ext cx="260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Trinh+2023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B15A8BF-72B3-B4B4-36D9-335CF421B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227" y="2713560"/>
            <a:ext cx="2691898" cy="3970550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CEA2B6E1-0DE5-3CB0-5FB2-82DEB5C8F277}"/>
              </a:ext>
            </a:extLst>
          </p:cNvPr>
          <p:cNvSpPr txBox="1">
            <a:spLocks/>
          </p:cNvSpPr>
          <p:nvPr/>
        </p:nvSpPr>
        <p:spPr>
          <a:xfrm>
            <a:off x="8742402" y="5514046"/>
            <a:ext cx="3342021" cy="1456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Irradiated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Ocean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Planet (IOP) model (</a:t>
            </a:r>
            <a:r>
              <a:rPr lang="fr-FR" sz="20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Mousis+2020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0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Aguichine+2021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48266F-DBEF-3AEF-2859-4574E298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8</a:t>
            </a:fld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5D2389-D192-5408-C388-C7D1947E82C0}"/>
              </a:ext>
            </a:extLst>
          </p:cNvPr>
          <p:cNvGrpSpPr/>
          <p:nvPr/>
        </p:nvGrpSpPr>
        <p:grpSpPr>
          <a:xfrm>
            <a:off x="306891" y="2694889"/>
            <a:ext cx="4789968" cy="3689884"/>
            <a:chOff x="306891" y="2694889"/>
            <a:chExt cx="4789968" cy="3689884"/>
          </a:xfrm>
        </p:grpSpPr>
        <p:pic>
          <p:nvPicPr>
            <p:cNvPr id="4" name="Picture 11">
              <a:extLst>
                <a:ext uri="{FF2B5EF4-FFF2-40B4-BE49-F238E27FC236}">
                  <a16:creationId xmlns:a16="http://schemas.microsoft.com/office/drawing/2014/main" id="{4CA52BF9-8550-E115-1FE3-3BAA29FCF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6" t="-18" r="60082" b="-403"/>
            <a:stretch/>
          </p:blipFill>
          <p:spPr>
            <a:xfrm>
              <a:off x="306891" y="2694889"/>
              <a:ext cx="4789968" cy="368988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6B7F60-C7D3-832A-E1CE-84A002D7C826}"/>
                </a:ext>
              </a:extLst>
            </p:cNvPr>
            <p:cNvSpPr/>
            <p:nvPr/>
          </p:nvSpPr>
          <p:spPr>
            <a:xfrm>
              <a:off x="306891" y="3952068"/>
              <a:ext cx="1428919" cy="587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419073-DCAD-86E8-C579-65FDDFF5746D}"/>
                </a:ext>
              </a:extLst>
            </p:cNvPr>
            <p:cNvSpPr/>
            <p:nvPr/>
          </p:nvSpPr>
          <p:spPr>
            <a:xfrm>
              <a:off x="838200" y="4956269"/>
              <a:ext cx="1428919" cy="587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F38B69-120F-3B79-33C4-B40AEB18D5EE}"/>
                </a:ext>
              </a:extLst>
            </p:cNvPr>
            <p:cNvSpPr/>
            <p:nvPr/>
          </p:nvSpPr>
          <p:spPr>
            <a:xfrm>
              <a:off x="1368774" y="5989731"/>
              <a:ext cx="1428919" cy="395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4350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B28AD-2B3B-3992-283B-350DC0D4D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E3A7266-BE48-63D8-C488-97BED8682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69883" r="24845" b="1821"/>
          <a:stretch/>
        </p:blipFill>
        <p:spPr bwMode="auto">
          <a:xfrm>
            <a:off x="2005348" y="1441032"/>
            <a:ext cx="7462989" cy="52546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348DBB9-B4BF-6469-1E9A-8C8B736A2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Reinterpretation</a:t>
            </a:r>
            <a:r>
              <a:rPr lang="fr-FR" dirty="0"/>
              <a:t> of </a:t>
            </a:r>
            <a:r>
              <a:rPr lang="fr-FR" dirty="0" err="1"/>
              <a:t>sub-Neptune’s</a:t>
            </a:r>
            <a:r>
              <a:rPr lang="fr-FR" dirty="0"/>
              <a:t> </a:t>
            </a:r>
            <a:r>
              <a:rPr lang="fr-FR" dirty="0" err="1"/>
              <a:t>interiors</a:t>
            </a:r>
            <a:endParaRPr lang="fr-FR" dirty="0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DA13109-A75D-E6C9-594B-6FFE815585C9}"/>
              </a:ext>
            </a:extLst>
          </p:cNvPr>
          <p:cNvCxnSpPr>
            <a:cxnSpLocks/>
          </p:cNvCxnSpPr>
          <p:nvPr/>
        </p:nvCxnSpPr>
        <p:spPr>
          <a:xfrm flipV="1">
            <a:off x="5349652" y="3815530"/>
            <a:ext cx="0" cy="731502"/>
          </a:xfrm>
          <a:prstGeom prst="straightConnector1">
            <a:avLst/>
          </a:prstGeom>
          <a:noFill/>
          <a:ln w="63500">
            <a:solidFill>
              <a:srgbClr val="0070C0"/>
            </a:solidFill>
            <a:tailEnd type="triangle"/>
          </a:ln>
          <a:effectLst>
            <a:outerShdw blurRad="50800" dist="508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89B4094-09E9-EFB8-670B-7DE21EB9EDE8}"/>
              </a:ext>
            </a:extLst>
          </p:cNvPr>
          <p:cNvSpPr txBox="1"/>
          <p:nvPr/>
        </p:nvSpPr>
        <p:spPr>
          <a:xfrm>
            <a:off x="2723663" y="4547032"/>
            <a:ext cx="22629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50% </a:t>
            </a:r>
            <a:r>
              <a:rPr lang="fr-FR" sz="2400" b="1" dirty="0" err="1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liquid</a:t>
            </a:r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fr-FR" sz="2400" b="1" baseline="-25000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b="1" dirty="0">
                <a:ln w="6350" cap="flat">
                  <a:noFill/>
                </a:ln>
                <a:solidFill>
                  <a:srgbClr val="0070C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FAA2E69-18F8-60EA-161E-9B2E0865A399}"/>
              </a:ext>
            </a:extLst>
          </p:cNvPr>
          <p:cNvSpPr txBox="1"/>
          <p:nvPr/>
        </p:nvSpPr>
        <p:spPr>
          <a:xfrm>
            <a:off x="5204133" y="5355112"/>
            <a:ext cx="2797690" cy="461665"/>
          </a:xfrm>
          <a:prstGeom prst="rect">
            <a:avLst/>
          </a:prstGeom>
          <a:noFill/>
          <a:effectLst>
            <a:outerShdw blurRad="127000" dir="2700000" algn="t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Earth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effectLst>
                  <a:glow rad="762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-like line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738FF0D-72E1-C49D-9C3A-0D31AC98E659}"/>
              </a:ext>
            </a:extLst>
          </p:cNvPr>
          <p:cNvSpPr txBox="1"/>
          <p:nvPr/>
        </p:nvSpPr>
        <p:spPr>
          <a:xfrm>
            <a:off x="4041330" y="3047380"/>
            <a:ext cx="25616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50% </a:t>
            </a:r>
            <a:r>
              <a:rPr lang="fr-FR" sz="2400" b="1" dirty="0" err="1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steam</a:t>
            </a:r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fr-FR" sz="2400" b="1" baseline="-25000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2400" b="1" dirty="0">
                <a:ln w="6350" cap="flat">
                  <a:noFill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203200" dir="2700000" algn="tl" rotWithShape="0">
                    <a:schemeClr val="bg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0D7ACCB-4CEB-9258-1589-FD7E186BF78C}"/>
              </a:ext>
            </a:extLst>
          </p:cNvPr>
          <p:cNvSpPr txBox="1"/>
          <p:nvPr/>
        </p:nvSpPr>
        <p:spPr>
          <a:xfrm>
            <a:off x="55023" y="3146648"/>
            <a:ext cx="18854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H</a:t>
            </a:r>
            <a:r>
              <a:rPr lang="en-US" sz="20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O: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Aguichine+2021</a:t>
            </a:r>
          </a:p>
          <a:p>
            <a:endParaRPr lang="en-US" sz="2000" dirty="0">
              <a:solidFill>
                <a:srgbClr val="07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 H</a:t>
            </a:r>
            <a:r>
              <a:rPr lang="en-US" sz="2000" baseline="-25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7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O: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Zeng+2016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27DA5C2-9984-1BF6-3016-67E388FEBDF3}"/>
              </a:ext>
            </a:extLst>
          </p:cNvPr>
          <p:cNvSpPr txBox="1"/>
          <p:nvPr/>
        </p:nvSpPr>
        <p:spPr>
          <a:xfrm>
            <a:off x="9144000" y="-69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4DC82943-1DF9-859B-A219-9EAA4FE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0629-BC56-4558-BAEE-B296AD152CA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2820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-CONFIG__" val="Version20210509_1200 10 10 5 10 10 1 132;60;11 255;217;102 132;60;11 255;217;102 Calibri Oval 6 1 1 Full 0 0 0 0 0 1 1 1 90;200;30 10;255;0 15 1 0 237;125;49 220;230;242 132;60;11 3 2 1 All 20 20 20 0 0 0 Shap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Titl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61630</TotalTime>
  <Words>4928</Words>
  <Application>Microsoft Macintosh PowerPoint</Application>
  <PresentationFormat>Grand écran</PresentationFormat>
  <Paragraphs>899</Paragraphs>
  <Slides>66</Slides>
  <Notes>48</Notes>
  <HiddenSlides>31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74" baseType="lpstr">
      <vt:lpstr>Adobe Gothic Std B</vt:lpstr>
      <vt:lpstr>Aptos</vt:lpstr>
      <vt:lpstr>Arial</vt:lpstr>
      <vt:lpstr>Calibri</vt:lpstr>
      <vt:lpstr>DM Sans SemiBold</vt:lpstr>
      <vt:lpstr>Symbol</vt:lpstr>
      <vt:lpstr>Wingdings</vt:lpstr>
      <vt:lpstr>Office Theme</vt:lpstr>
      <vt:lpstr>Volatile content of sub-Neptunes based on interior models</vt:lpstr>
      <vt:lpstr>The era of exoplanet demographics</vt:lpstr>
      <vt:lpstr>The era of exoplanet demographics</vt:lpstr>
      <vt:lpstr>Sub-Neptunes: prime targets for astrobiology</vt:lpstr>
      <vt:lpstr>Sub-Neptunes: prime targets for astrobiology</vt:lpstr>
      <vt:lpstr>Interior models probe bulk composition</vt:lpstr>
      <vt:lpstr>Reinterpretation of sub-Neptune’s interiors</vt:lpstr>
      <vt:lpstr>The runaway greenhouse effect</vt:lpstr>
      <vt:lpstr>Reinterpretation of sub-Neptune’s interiors</vt:lpstr>
      <vt:lpstr>Steam World Evolution (SWE)</vt:lpstr>
      <vt:lpstr>Steam World Evolution (SWE)</vt:lpstr>
      <vt:lpstr>Steam World Evolution (SWE)</vt:lpstr>
      <vt:lpstr>Reinterpretation of sub-Neptune’s interiors</vt:lpstr>
      <vt:lpstr>Steam World Evolution (SWE)</vt:lpstr>
      <vt:lpstr>Steam World Evolution (SWE)</vt:lpstr>
      <vt:lpstr>Reinterpretation of sub-Neptune’s interiors</vt:lpstr>
      <vt:lpstr>Extension of parameter range</vt:lpstr>
      <vt:lpstr>Présentation PowerPoint</vt:lpstr>
      <vt:lpstr>Volatile content of sub-Neptunes</vt:lpstr>
      <vt:lpstr>Development 2: intermediate grid values</vt:lpstr>
      <vt:lpstr>Development 2: intermediate grid values</vt:lpstr>
      <vt:lpstr>Development 2: intermediate grid values</vt:lpstr>
      <vt:lpstr>Development 2: intermediate grid values</vt:lpstr>
      <vt:lpstr>Radius at low fenv</vt:lpstr>
      <vt:lpstr>Simple analytical atmosphere model (1)</vt:lpstr>
      <vt:lpstr>Simple analytical atmosphere model (2)</vt:lpstr>
      <vt:lpstr>Simple analytical atmosphere model</vt:lpstr>
      <vt:lpstr>Simple analytical atmosphere model (1)</vt:lpstr>
      <vt:lpstr>Simple analytical atmosphere model (2)</vt:lpstr>
      <vt:lpstr>Simple analytical atmosphere model (3)</vt:lpstr>
      <vt:lpstr>Simple atmosphere model results</vt:lpstr>
      <vt:lpstr>Radius at low fenv</vt:lpstr>
      <vt:lpstr>Radius at low fenv</vt:lpstr>
      <vt:lpstr>Flat or log-flat sampling</vt:lpstr>
      <vt:lpstr>Radius gap in composition space</vt:lpstr>
      <vt:lpstr>Radius gap in composition space</vt:lpstr>
      <vt:lpstr>Summary</vt:lpstr>
      <vt:lpstr>Steam World Evolution (SWE)</vt:lpstr>
      <vt:lpstr>Break the degeneracy with age</vt:lpstr>
      <vt:lpstr>Break the degeneracy with age</vt:lpstr>
      <vt:lpstr>Atmospheric escape of Steam</vt:lpstr>
      <vt:lpstr>Applications to Machine Learning</vt:lpstr>
      <vt:lpstr>Rocky planets’ age matters too</vt:lpstr>
      <vt:lpstr>Rocky planets’ age matters too</vt:lpstr>
      <vt:lpstr>Summary</vt:lpstr>
      <vt:lpstr>Summary</vt:lpstr>
      <vt:lpstr>Break the degeneracy: transit spectroscopy</vt:lpstr>
      <vt:lpstr>Présentation PowerPoint</vt:lpstr>
      <vt:lpstr>Atmospheric spectra of sub-Neptunes  with JWST</vt:lpstr>
      <vt:lpstr>Atmospheric spectra of sub-Neptunes  with JWST</vt:lpstr>
      <vt:lpstr>Probing interior processes with JWST</vt:lpstr>
      <vt:lpstr>Even more volatiles!</vt:lpstr>
      <vt:lpstr>The runaway greenhouse effect</vt:lpstr>
      <vt:lpstr>How is water?</vt:lpstr>
      <vt:lpstr>How is water? The runaway greenhouse effect</vt:lpstr>
      <vt:lpstr>Interior of Irradiated Ocean Planets (IOP)</vt:lpstr>
      <vt:lpstr>Interior of Irradiated Ocean Planets (IOP)</vt:lpstr>
      <vt:lpstr>Tabulated MR data</vt:lpstr>
      <vt:lpstr>Interior cooling of H/He</vt:lpstr>
      <vt:lpstr>Interior cooling of water worlds</vt:lpstr>
      <vt:lpstr>Steam World Evolution (SWE)</vt:lpstr>
      <vt:lpstr>Interior cooling of water worlds</vt:lpstr>
      <vt:lpstr>Interior cooling of water worlds</vt:lpstr>
      <vt:lpstr>Interior structure of Earth</vt:lpstr>
      <vt:lpstr>Is radius a proxy for composition?</vt:lpstr>
      <vt:lpstr>Is radius a proxy for composition?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Retracing the fate of volatile compounds: from circumstellar disks to planetary interiors</dc:title>
  <dc:creator>il te</dc:creator>
  <cp:lastModifiedBy>Artem Aguichine</cp:lastModifiedBy>
  <cp:revision>485</cp:revision>
  <dcterms:created xsi:type="dcterms:W3CDTF">2022-11-09T15:26:24Z</dcterms:created>
  <dcterms:modified xsi:type="dcterms:W3CDTF">2026-04-13T07:39:34Z</dcterms:modified>
</cp:coreProperties>
</file>